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3.xml" ContentType="application/vnd.openxmlformats-officedocument.drawingml.chart+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60" r:id="rId1"/>
  </p:sldMasterIdLst>
  <p:notesMasterIdLst>
    <p:notesMasterId r:id="rId102"/>
  </p:notesMasterIdLst>
  <p:sldIdLst>
    <p:sldId id="431" r:id="rId2"/>
    <p:sldId id="433" r:id="rId3"/>
    <p:sldId id="518" r:id="rId4"/>
    <p:sldId id="391" r:id="rId5"/>
    <p:sldId id="392" r:id="rId6"/>
    <p:sldId id="393" r:id="rId7"/>
    <p:sldId id="260" r:id="rId8"/>
    <p:sldId id="395" r:id="rId9"/>
    <p:sldId id="396" r:id="rId10"/>
    <p:sldId id="397" r:id="rId11"/>
    <p:sldId id="398" r:id="rId12"/>
    <p:sldId id="399" r:id="rId13"/>
    <p:sldId id="400" r:id="rId14"/>
    <p:sldId id="401" r:id="rId15"/>
    <p:sldId id="425" r:id="rId16"/>
    <p:sldId id="426" r:id="rId17"/>
    <p:sldId id="427" r:id="rId18"/>
    <p:sldId id="428" r:id="rId19"/>
    <p:sldId id="429"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257" r:id="rId34"/>
    <p:sldId id="421" r:id="rId35"/>
    <p:sldId id="422" r:id="rId36"/>
    <p:sldId id="423" r:id="rId37"/>
    <p:sldId id="424" r:id="rId38"/>
    <p:sldId id="434" r:id="rId39"/>
    <p:sldId id="435" r:id="rId40"/>
    <p:sldId id="494" r:id="rId41"/>
    <p:sldId id="495" r:id="rId42"/>
    <p:sldId id="438" r:id="rId43"/>
    <p:sldId id="439" r:id="rId44"/>
    <p:sldId id="440" r:id="rId45"/>
    <p:sldId id="441" r:id="rId46"/>
    <p:sldId id="442" r:id="rId47"/>
    <p:sldId id="443" r:id="rId48"/>
    <p:sldId id="508" r:id="rId49"/>
    <p:sldId id="509" r:id="rId50"/>
    <p:sldId id="447" r:id="rId51"/>
    <p:sldId id="448" r:id="rId52"/>
    <p:sldId id="449" r:id="rId53"/>
    <p:sldId id="496" r:id="rId54"/>
    <p:sldId id="497" r:id="rId55"/>
    <p:sldId id="498" r:id="rId56"/>
    <p:sldId id="511" r:id="rId57"/>
    <p:sldId id="454" r:id="rId58"/>
    <p:sldId id="455" r:id="rId59"/>
    <p:sldId id="456" r:id="rId60"/>
    <p:sldId id="457" r:id="rId61"/>
    <p:sldId id="458" r:id="rId62"/>
    <p:sldId id="499" r:id="rId63"/>
    <p:sldId id="460" r:id="rId64"/>
    <p:sldId id="503" r:id="rId65"/>
    <p:sldId id="500" r:id="rId66"/>
    <p:sldId id="501" r:id="rId67"/>
    <p:sldId id="502" r:id="rId68"/>
    <p:sldId id="514" r:id="rId69"/>
    <p:sldId id="515" r:id="rId70"/>
    <p:sldId id="516" r:id="rId71"/>
    <p:sldId id="519" r:id="rId72"/>
    <p:sldId id="520" r:id="rId73"/>
    <p:sldId id="521" r:id="rId74"/>
    <p:sldId id="522" r:id="rId75"/>
    <p:sldId id="523" r:id="rId76"/>
    <p:sldId id="524" r:id="rId77"/>
    <p:sldId id="525" r:id="rId78"/>
    <p:sldId id="526" r:id="rId79"/>
    <p:sldId id="546" r:id="rId80"/>
    <p:sldId id="547" r:id="rId81"/>
    <p:sldId id="527" r:id="rId82"/>
    <p:sldId id="528" r:id="rId83"/>
    <p:sldId id="529" r:id="rId84"/>
    <p:sldId id="530" r:id="rId85"/>
    <p:sldId id="531" r:id="rId86"/>
    <p:sldId id="532" r:id="rId87"/>
    <p:sldId id="533" r:id="rId88"/>
    <p:sldId id="534" r:id="rId89"/>
    <p:sldId id="535" r:id="rId90"/>
    <p:sldId id="536" r:id="rId91"/>
    <p:sldId id="537" r:id="rId92"/>
    <p:sldId id="538" r:id="rId93"/>
    <p:sldId id="539" r:id="rId94"/>
    <p:sldId id="540" r:id="rId95"/>
    <p:sldId id="541" r:id="rId96"/>
    <p:sldId id="542" r:id="rId97"/>
    <p:sldId id="543" r:id="rId98"/>
    <p:sldId id="544" r:id="rId99"/>
    <p:sldId id="545" r:id="rId100"/>
    <p:sldId id="432" r:id="rId101"/>
  </p:sldIdLst>
  <p:sldSz cx="9144000" cy="6858000" type="screen4x3"/>
  <p:notesSz cx="6797675" cy="9926638"/>
  <p:embeddedFontLst>
    <p:embeddedFont>
      <p:font typeface="Calibri" panose="020F0502020204030204" pitchFamily="34" charset="0"/>
      <p:regular r:id="rId103"/>
      <p:bold r:id="rId104"/>
      <p:italic r:id="rId105"/>
      <p:boldItalic r:id="rId106"/>
    </p:embeddedFont>
    <p:embeddedFont>
      <p:font typeface="Open Sans" pitchFamily="2" charset="0"/>
      <p:regular r:id="rId107"/>
      <p:bold r:id="rId108"/>
      <p:italic r:id="rId109"/>
      <p:boldItalic r:id="rId110"/>
    </p:embeddedFont>
    <p:embeddedFont>
      <p:font typeface="Open Sans SemiBold" pitchFamily="2" charset="0"/>
      <p:regular r:id="rId111"/>
      <p:bold r:id="rId112"/>
      <p:italic r:id="rId113"/>
      <p:boldItalic r:id="rId114"/>
    </p:embeddedFont>
    <p:embeddedFont>
      <p:font typeface="Verdana" panose="020B0604030504040204" pitchFamily="34" charset="0"/>
      <p:regular r:id="rId115"/>
      <p:bold r:id="rId116"/>
      <p:italic r:id="rId117"/>
      <p:boldItalic r:id="rId1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5E89"/>
    <a:srgbClr val="EFF4F8"/>
    <a:srgbClr val="121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49246" autoAdjust="0"/>
  </p:normalViewPr>
  <p:slideViewPr>
    <p:cSldViewPr snapToObjects="1">
      <p:cViewPr>
        <p:scale>
          <a:sx n="66" d="100"/>
          <a:sy n="66" d="100"/>
        </p:scale>
        <p:origin x="1973" y="-336"/>
      </p:cViewPr>
      <p:guideLst/>
    </p:cSldViewPr>
  </p:slideViewPr>
  <p:outlineViewPr>
    <p:cViewPr>
      <p:scale>
        <a:sx n="33" d="100"/>
        <a:sy n="33" d="100"/>
      </p:scale>
      <p:origin x="0" y="-330"/>
    </p:cViewPr>
  </p:outlineViewPr>
  <p:notesTextViewPr>
    <p:cViewPr>
      <p:scale>
        <a:sx n="100" d="100"/>
        <a:sy n="100" d="100"/>
      </p:scale>
      <p:origin x="0" y="-3317"/>
    </p:cViewPr>
  </p:notesTextViewPr>
  <p:sorterViewPr>
    <p:cViewPr>
      <p:scale>
        <a:sx n="100" d="100"/>
        <a:sy n="100" d="100"/>
      </p:scale>
      <p:origin x="0" y="-15288"/>
    </p:cViewPr>
  </p:sorterViewPr>
  <p:notesViewPr>
    <p:cSldViewPr snapToObjects="1">
      <p:cViewPr>
        <p:scale>
          <a:sx n="125" d="100"/>
          <a:sy n="125" d="100"/>
        </p:scale>
        <p:origin x="1882" y="-1263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5.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font" Target="fonts/font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1.fntdata"/><Relationship Id="rId118" Type="http://schemas.openxmlformats.org/officeDocument/2006/relationships/font" Target="fonts/font16.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fntdata"/><Relationship Id="rId108" Type="http://schemas.openxmlformats.org/officeDocument/2006/relationships/font" Target="fonts/font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2.fntdata"/><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8.fntdata"/><Relationship Id="rId115"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Aktual_2023\Fremdsprachige%20Versionen\Englisch\Datei%20zu%20Folie%201.1.1%20Bev&#246;lkerung_ENG_Aktual_20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Aktual_2023\Fremdsprachige%20Versionen\Englisch\Datei%20zu%20Folie%203.3.1%20Ausgaben_Verteilung_Ausgaben_ENG_Aktual_2023.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Aktual_2023\Fremdsprachige%20Versionen\Englisch\Datei%20zu%20Folie%203.4.1%20Arbeitsfelder%20Personal%20KiJuhilfe_Eng.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oleObject" Target="file:///\\srv-files\texte\KOMM\IJAB%20Infosystem%20der%20Kinder%20und%20Jugendhilfe\Gliederung\Aktual_2023\Fremdsprachige%20Versionen\Englisch\Datei%20zu%20Folie%203.4.3%20Qualikation%20sozpaed%20Fachkraefte_Eng.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Aktual_2023\Fremdsprachige%20Versionen\Englisch\Datei%20zu%20Folie%201.3.4%20Sozialleistungen_ENG_Aktual_202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srv-files\texte\KOMM\IJAB%20Infosystem%20der%20Kinder%20und%20Jugendhilfe\Gliederung\Gliederung_FINAL\Grafiken%20f&#252;r%20PPT_alle\Aufgaben%20&amp;%20Handlungsfelder\Englisch\Datei_zu_2_3_4_Quant_Verteilung_HzE_ENG.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Aktual_2023\Fremdsprachige%20Versionen\Englisch\Datei%20zu%20Folie%202.3.4%20Quant%20Verteilung%20HzE%20ENG_Aktual_2023.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Aktual_2023\Fremdsprachige%20Versionen\Englisch\Datei%20zu%20Folie%203.1.5%20Tageseinrichtungen%20f&#252;r%20Kinder_ENG_Aktual_2023.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Aktual_2023\Fremdsprachige%20Versionen\Englisch\Datei%20zu%20Folie%203.1.5%20Einrichtungen%20freie%20oeffentliche%20Traegerschaft_ENG_Aktual_2023.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Aktual_2023\Fremdsprachige%20Versionen\Englisch\Datei%20zu%20Folie%203.1.5%20Einrichtungen%20freie%20oeffentliche%20Traegerschaft_ENG_Aktual_2023.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srv-files\texte\KOMM\IJAB%20Infosystem%20der%20Kinder%20und%20Jugendhilfe\Gliederung\Gliederung_FINAL_2021\Grafiken%20f&#252;r%20PPT_alle\Strukturen\Englisch\Datei%20zu%20Folie%203.3.1%20Ausgaben_Hoehe_Aufwendunge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'Daten Abb. Folie 1.1.1'!$A$110</c:f>
              <c:strCache>
                <c:ptCount val="1"/>
                <c:pt idx="0">
                  <c:v>0-19 age group</c:v>
                </c:pt>
              </c:strCache>
            </c:strRef>
          </c:tx>
          <c:spPr>
            <a:solidFill>
              <a:schemeClr val="accent1"/>
            </a:solidFill>
            <a:ln>
              <a:noFill/>
            </a:ln>
            <a:effectLst/>
          </c:spPr>
          <c:invertIfNegative val="0"/>
          <c:dLbls>
            <c:dLbl>
              <c:idx val="0"/>
              <c:tx>
                <c:rich>
                  <a:bodyPr/>
                  <a:lstStyle/>
                  <a:p>
                    <a:r>
                      <a:rPr lang="en-US"/>
                      <a:t>21.3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8068-45E9-ABC2-E329FFD1DEBC}"/>
                </c:ext>
              </c:extLst>
            </c:dLbl>
            <c:dLbl>
              <c:idx val="1"/>
              <c:tx>
                <c:rich>
                  <a:bodyPr/>
                  <a:lstStyle/>
                  <a:p>
                    <a:r>
                      <a:rPr lang="en-US"/>
                      <a:t>18.8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8068-45E9-ABC2-E329FFD1DEBC}"/>
                </c:ext>
              </c:extLst>
            </c:dLbl>
            <c:dLbl>
              <c:idx val="2"/>
              <c:tx>
                <c:rich>
                  <a:bodyPr/>
                  <a:lstStyle/>
                  <a:p>
                    <a:r>
                      <a:rPr lang="en-US"/>
                      <a:t>18.4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8068-45E9-ABC2-E329FFD1DEBC}"/>
                </c:ext>
              </c:extLst>
            </c:dLbl>
            <c:dLbl>
              <c:idx val="3"/>
              <c:tx>
                <c:rich>
                  <a:bodyPr/>
                  <a:lstStyle/>
                  <a:p>
                    <a:r>
                      <a:rPr lang="en-US"/>
                      <a:t>18.8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8068-45E9-ABC2-E329FFD1DE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1.1.1'!$B$109:$E$109</c:f>
              <c:strCache>
                <c:ptCount val="4"/>
                <c:pt idx="0">
                  <c:v>31.12.1999</c:v>
                </c:pt>
                <c:pt idx="1">
                  <c:v>31.12.2009</c:v>
                </c:pt>
                <c:pt idx="2">
                  <c:v>31.12.2019</c:v>
                </c:pt>
                <c:pt idx="3">
                  <c:v>31.12.2022</c:v>
                </c:pt>
              </c:strCache>
            </c:strRef>
          </c:cat>
          <c:val>
            <c:numRef>
              <c:f>'Daten Abb. Folie 1.1.1'!$B$110:$E$110</c:f>
              <c:numCache>
                <c:formatCode>#,##0.0</c:formatCode>
                <c:ptCount val="4"/>
                <c:pt idx="0">
                  <c:v>21.335659184327344</c:v>
                </c:pt>
                <c:pt idx="1">
                  <c:v>18.752179417250066</c:v>
                </c:pt>
                <c:pt idx="2">
                  <c:v>18.433459512424388</c:v>
                </c:pt>
                <c:pt idx="3" formatCode="0.0">
                  <c:v>18.80190867952258</c:v>
                </c:pt>
              </c:numCache>
            </c:numRef>
          </c:val>
          <c:extLst>
            <c:ext xmlns:c16="http://schemas.microsoft.com/office/drawing/2014/chart" uri="{C3380CC4-5D6E-409C-BE32-E72D297353CC}">
              <c16:uniqueId val="{00000000-8068-45E9-ABC2-E329FFD1DEBC}"/>
            </c:ext>
          </c:extLst>
        </c:ser>
        <c:ser>
          <c:idx val="1"/>
          <c:order val="1"/>
          <c:tx>
            <c:strRef>
              <c:f>'Daten Abb. Folie 1.1.1'!$A$111</c:f>
              <c:strCache>
                <c:ptCount val="1"/>
                <c:pt idx="0">
                  <c:v>20-39 age group</c:v>
                </c:pt>
              </c:strCache>
            </c:strRef>
          </c:tx>
          <c:spPr>
            <a:solidFill>
              <a:schemeClr val="accent2"/>
            </a:solidFill>
            <a:ln>
              <a:noFill/>
            </a:ln>
            <a:effectLst/>
          </c:spPr>
          <c:invertIfNegative val="0"/>
          <c:dLbls>
            <c:dLbl>
              <c:idx val="1"/>
              <c:tx>
                <c:rich>
                  <a:bodyPr/>
                  <a:lstStyle/>
                  <a:p>
                    <a:r>
                      <a:rPr lang="en-US"/>
                      <a:t>24.3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8068-45E9-ABC2-E329FFD1DEBC}"/>
                </c:ext>
              </c:extLst>
            </c:dLbl>
            <c:dLbl>
              <c:idx val="2"/>
              <c:tx>
                <c:rich>
                  <a:bodyPr/>
                  <a:lstStyle/>
                  <a:p>
                    <a:r>
                      <a:rPr lang="en-US"/>
                      <a:t>24.6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8068-45E9-ABC2-E329FFD1DEBC}"/>
                </c:ext>
              </c:extLst>
            </c:dLbl>
            <c:dLbl>
              <c:idx val="3"/>
              <c:tx>
                <c:rich>
                  <a:bodyPr/>
                  <a:lstStyle/>
                  <a:p>
                    <a:r>
                      <a:rPr lang="en-US"/>
                      <a:t>24.5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8068-45E9-ABC2-E329FFD1DE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1.1.1'!$B$109:$E$109</c:f>
              <c:strCache>
                <c:ptCount val="4"/>
                <c:pt idx="0">
                  <c:v>31.12.1999</c:v>
                </c:pt>
                <c:pt idx="1">
                  <c:v>31.12.2009</c:v>
                </c:pt>
                <c:pt idx="2">
                  <c:v>31.12.2019</c:v>
                </c:pt>
                <c:pt idx="3">
                  <c:v>31.12.2022</c:v>
                </c:pt>
              </c:strCache>
            </c:strRef>
          </c:cat>
          <c:val>
            <c:numRef>
              <c:f>'Daten Abb. Folie 1.1.1'!$B$111:$E$111</c:f>
              <c:numCache>
                <c:formatCode>#,##0.0</c:formatCode>
                <c:ptCount val="4"/>
                <c:pt idx="0">
                  <c:v>29.012389020790565</c:v>
                </c:pt>
                <c:pt idx="1">
                  <c:v>24.312539444969104</c:v>
                </c:pt>
                <c:pt idx="2">
                  <c:v>24.610606520197724</c:v>
                </c:pt>
                <c:pt idx="3" formatCode="0.0">
                  <c:v>24.462743651836391</c:v>
                </c:pt>
              </c:numCache>
            </c:numRef>
          </c:val>
          <c:extLst>
            <c:ext xmlns:c16="http://schemas.microsoft.com/office/drawing/2014/chart" uri="{C3380CC4-5D6E-409C-BE32-E72D297353CC}">
              <c16:uniqueId val="{00000001-8068-45E9-ABC2-E329FFD1DEBC}"/>
            </c:ext>
          </c:extLst>
        </c:ser>
        <c:ser>
          <c:idx val="2"/>
          <c:order val="2"/>
          <c:tx>
            <c:strRef>
              <c:f>'Daten Abb. Folie 1.1.1'!$A$112</c:f>
              <c:strCache>
                <c:ptCount val="1"/>
                <c:pt idx="0">
                  <c:v>40-59 age group</c:v>
                </c:pt>
              </c:strCache>
            </c:strRef>
          </c:tx>
          <c:spPr>
            <a:solidFill>
              <a:schemeClr val="accent3"/>
            </a:solidFill>
            <a:ln>
              <a:noFill/>
            </a:ln>
            <a:effectLst/>
          </c:spPr>
          <c:invertIfNegative val="0"/>
          <c:dLbls>
            <c:dLbl>
              <c:idx val="0"/>
              <c:tx>
                <c:rich>
                  <a:bodyPr/>
                  <a:lstStyle/>
                  <a:p>
                    <a:r>
                      <a:rPr lang="en-US"/>
                      <a:t>26.7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068-45E9-ABC2-E329FFD1DEBC}"/>
                </c:ext>
              </c:extLst>
            </c:dLbl>
            <c:dLbl>
              <c:idx val="1"/>
              <c:tx>
                <c:rich>
                  <a:bodyPr/>
                  <a:lstStyle/>
                  <a:p>
                    <a:r>
                      <a:rPr lang="en-US"/>
                      <a:t>31.0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068-45E9-ABC2-E329FFD1DEBC}"/>
                </c:ext>
              </c:extLst>
            </c:dLbl>
            <c:dLbl>
              <c:idx val="2"/>
              <c:tx>
                <c:rich>
                  <a:bodyPr/>
                  <a:lstStyle/>
                  <a:p>
                    <a:r>
                      <a:rPr lang="en-US"/>
                      <a:t>28.4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068-45E9-ABC2-E329FFD1DEBC}"/>
                </c:ext>
              </c:extLst>
            </c:dLbl>
            <c:dLbl>
              <c:idx val="3"/>
              <c:tx>
                <c:rich>
                  <a:bodyPr/>
                  <a:lstStyle/>
                  <a:p>
                    <a:r>
                      <a:rPr lang="en-US"/>
                      <a:t>27.3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068-45E9-ABC2-E329FFD1DE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1.1.1'!$B$109:$E$109</c:f>
              <c:strCache>
                <c:ptCount val="4"/>
                <c:pt idx="0">
                  <c:v>31.12.1999</c:v>
                </c:pt>
                <c:pt idx="1">
                  <c:v>31.12.2009</c:v>
                </c:pt>
                <c:pt idx="2">
                  <c:v>31.12.2019</c:v>
                </c:pt>
                <c:pt idx="3">
                  <c:v>31.12.2022</c:v>
                </c:pt>
              </c:strCache>
            </c:strRef>
          </c:cat>
          <c:val>
            <c:numRef>
              <c:f>'Daten Abb. Folie 1.1.1'!$B$112:$E$112</c:f>
              <c:numCache>
                <c:formatCode>#,##0.0</c:formatCode>
                <c:ptCount val="4"/>
                <c:pt idx="0">
                  <c:v>26.671974377909407</c:v>
                </c:pt>
                <c:pt idx="1">
                  <c:v>31.007712904547365</c:v>
                </c:pt>
                <c:pt idx="2">
                  <c:v>28.412719122678787</c:v>
                </c:pt>
                <c:pt idx="3" formatCode="0.0">
                  <c:v>27.263356912959157</c:v>
                </c:pt>
              </c:numCache>
            </c:numRef>
          </c:val>
          <c:extLst>
            <c:ext xmlns:c16="http://schemas.microsoft.com/office/drawing/2014/chart" uri="{C3380CC4-5D6E-409C-BE32-E72D297353CC}">
              <c16:uniqueId val="{00000002-8068-45E9-ABC2-E329FFD1DEBC}"/>
            </c:ext>
          </c:extLst>
        </c:ser>
        <c:ser>
          <c:idx val="3"/>
          <c:order val="3"/>
          <c:tx>
            <c:strRef>
              <c:f>'Daten Abb. Folie 1.1.1'!$A$113</c:f>
              <c:strCache>
                <c:ptCount val="1"/>
                <c:pt idx="0">
                  <c:v>60-79 age group</c:v>
                </c:pt>
              </c:strCache>
            </c:strRef>
          </c:tx>
          <c:spPr>
            <a:solidFill>
              <a:schemeClr val="accent4"/>
            </a:solidFill>
            <a:ln>
              <a:noFill/>
            </a:ln>
            <a:effectLst/>
          </c:spPr>
          <c:invertIfNegative val="0"/>
          <c:dLbls>
            <c:dLbl>
              <c:idx val="0"/>
              <c:tx>
                <c:rich>
                  <a:bodyPr/>
                  <a:lstStyle/>
                  <a:p>
                    <a:r>
                      <a:rPr lang="en-US"/>
                      <a:t>19.4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068-45E9-ABC2-E329FFD1DEBC}"/>
                </c:ext>
              </c:extLst>
            </c:dLbl>
            <c:dLbl>
              <c:idx val="1"/>
              <c:tx>
                <c:rich>
                  <a:bodyPr/>
                  <a:lstStyle/>
                  <a:p>
                    <a:r>
                      <a:rPr lang="en-US"/>
                      <a:t>20.8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068-45E9-ABC2-E329FFD1DEBC}"/>
                </c:ext>
              </c:extLst>
            </c:dLbl>
            <c:dLbl>
              <c:idx val="2"/>
              <c:tx>
                <c:rich>
                  <a:bodyPr/>
                  <a:lstStyle/>
                  <a:p>
                    <a:r>
                      <a:rPr lang="en-US"/>
                      <a:t>21.7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068-45E9-ABC2-E329FFD1DEBC}"/>
                </c:ext>
              </c:extLst>
            </c:dLbl>
            <c:dLbl>
              <c:idx val="3"/>
              <c:tx>
                <c:rich>
                  <a:bodyPr/>
                  <a:lstStyle/>
                  <a:p>
                    <a:r>
                      <a:rPr lang="en-US"/>
                      <a:t>22.2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068-45E9-ABC2-E329FFD1DE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1.1.1'!$B$109:$E$109</c:f>
              <c:strCache>
                <c:ptCount val="4"/>
                <c:pt idx="0">
                  <c:v>31.12.1999</c:v>
                </c:pt>
                <c:pt idx="1">
                  <c:v>31.12.2009</c:v>
                </c:pt>
                <c:pt idx="2">
                  <c:v>31.12.2019</c:v>
                </c:pt>
                <c:pt idx="3">
                  <c:v>31.12.2022</c:v>
                </c:pt>
              </c:strCache>
            </c:strRef>
          </c:cat>
          <c:val>
            <c:numRef>
              <c:f>'Daten Abb. Folie 1.1.1'!$B$113:$E$113</c:f>
              <c:numCache>
                <c:formatCode>#,##0.0</c:formatCode>
                <c:ptCount val="4"/>
                <c:pt idx="0">
                  <c:v>19.408028932564015</c:v>
                </c:pt>
                <c:pt idx="1">
                  <c:v>20.816837608771603</c:v>
                </c:pt>
                <c:pt idx="2">
                  <c:v>21.712194437988536</c:v>
                </c:pt>
                <c:pt idx="3" formatCode="0.0">
                  <c:v>22.225623169686592</c:v>
                </c:pt>
              </c:numCache>
            </c:numRef>
          </c:val>
          <c:extLst>
            <c:ext xmlns:c16="http://schemas.microsoft.com/office/drawing/2014/chart" uri="{C3380CC4-5D6E-409C-BE32-E72D297353CC}">
              <c16:uniqueId val="{00000003-8068-45E9-ABC2-E329FFD1DEBC}"/>
            </c:ext>
          </c:extLst>
        </c:ser>
        <c:ser>
          <c:idx val="4"/>
          <c:order val="4"/>
          <c:tx>
            <c:strRef>
              <c:f>'Daten Abb. Folie 1.1.1'!$A$114</c:f>
              <c:strCache>
                <c:ptCount val="1"/>
                <c:pt idx="0">
                  <c:v>80+ age group</c:v>
                </c:pt>
              </c:strCache>
            </c:strRef>
          </c:tx>
          <c:spPr>
            <a:solidFill>
              <a:schemeClr val="accent1">
                <a:lumMod val="40000"/>
                <a:lumOff val="60000"/>
              </a:schemeClr>
            </a:solidFill>
            <a:ln>
              <a:noFill/>
            </a:ln>
            <a:effectLst/>
          </c:spPr>
          <c:invertIfNegative val="0"/>
          <c:dLbls>
            <c:dLbl>
              <c:idx val="0"/>
              <c:tx>
                <c:rich>
                  <a:bodyPr/>
                  <a:lstStyle/>
                  <a:p>
                    <a:r>
                      <a:rPr lang="en-US"/>
                      <a:t>3.6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068-45E9-ABC2-E329FFD1DEBC}"/>
                </c:ext>
              </c:extLst>
            </c:dLbl>
            <c:dLbl>
              <c:idx val="1"/>
              <c:tx>
                <c:rich>
                  <a:bodyPr/>
                  <a:lstStyle/>
                  <a:p>
                    <a:r>
                      <a:rPr lang="en-US"/>
                      <a:t>5.1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068-45E9-ABC2-E329FFD1DEBC}"/>
                </c:ext>
              </c:extLst>
            </c:dLbl>
            <c:dLbl>
              <c:idx val="2"/>
              <c:tx>
                <c:rich>
                  <a:bodyPr/>
                  <a:lstStyle/>
                  <a:p>
                    <a:r>
                      <a:rPr lang="en-US"/>
                      <a:t>6.8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068-45E9-ABC2-E329FFD1DEBC}"/>
                </c:ext>
              </c:extLst>
            </c:dLbl>
            <c:dLbl>
              <c:idx val="3"/>
              <c:tx>
                <c:rich>
                  <a:bodyPr/>
                  <a:lstStyle/>
                  <a:p>
                    <a:r>
                      <a:rPr lang="en-US"/>
                      <a:t>7.2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068-45E9-ABC2-E329FFD1DE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Abb. Folie 1.1.1'!$B$109:$E$109</c:f>
              <c:strCache>
                <c:ptCount val="4"/>
                <c:pt idx="0">
                  <c:v>31.12.1999</c:v>
                </c:pt>
                <c:pt idx="1">
                  <c:v>31.12.2009</c:v>
                </c:pt>
                <c:pt idx="2">
                  <c:v>31.12.2019</c:v>
                </c:pt>
                <c:pt idx="3">
                  <c:v>31.12.2022</c:v>
                </c:pt>
              </c:strCache>
            </c:strRef>
          </c:cat>
          <c:val>
            <c:numRef>
              <c:f>'Daten Abb. Folie 1.1.1'!$B$114:$E$114</c:f>
              <c:numCache>
                <c:formatCode>#,##0.0</c:formatCode>
                <c:ptCount val="4"/>
                <c:pt idx="0">
                  <c:v>3.571948484408674</c:v>
                </c:pt>
                <c:pt idx="1">
                  <c:v>5.1107306244618655</c:v>
                </c:pt>
                <c:pt idx="2">
                  <c:v>6.8310204067105653</c:v>
                </c:pt>
                <c:pt idx="3" formatCode="0.0">
                  <c:v>7.2463675859952792</c:v>
                </c:pt>
              </c:numCache>
            </c:numRef>
          </c:val>
          <c:extLst>
            <c:ext xmlns:c16="http://schemas.microsoft.com/office/drawing/2014/chart" uri="{C3380CC4-5D6E-409C-BE32-E72D297353CC}">
              <c16:uniqueId val="{00000004-8068-45E9-ABC2-E329FFD1DEBC}"/>
            </c:ext>
          </c:extLst>
        </c:ser>
        <c:dLbls>
          <c:dLblPos val="ctr"/>
          <c:showLegendKey val="0"/>
          <c:showVal val="1"/>
          <c:showCatName val="0"/>
          <c:showSerName val="0"/>
          <c:showPercent val="0"/>
          <c:showBubbleSize val="0"/>
        </c:dLbls>
        <c:gapWidth val="150"/>
        <c:overlap val="100"/>
        <c:axId val="1344273759"/>
        <c:axId val="1070259967"/>
      </c:barChart>
      <c:catAx>
        <c:axId val="134427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0259967"/>
        <c:crosses val="autoZero"/>
        <c:auto val="1"/>
        <c:lblAlgn val="ctr"/>
        <c:lblOffset val="100"/>
        <c:noMultiLvlLbl val="0"/>
      </c:catAx>
      <c:valAx>
        <c:axId val="1070259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44273759"/>
        <c:crosses val="autoZero"/>
        <c:crossBetween val="between"/>
      </c:valAx>
      <c:spPr>
        <a:noFill/>
        <a:ln>
          <a:noFill/>
        </a:ln>
        <a:effectLst/>
      </c:spPr>
    </c:plotArea>
    <c:legend>
      <c:legendPos val="b"/>
      <c:layout>
        <c:manualLayout>
          <c:xMode val="edge"/>
          <c:yMode val="edge"/>
          <c:x val="8.2752689563702547E-2"/>
          <c:y val="0.93060169486728073"/>
          <c:w val="0.86358646290160201"/>
          <c:h val="5.21439448403915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F556-4A77-BB0D-41787F93A9F8}"/>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F556-4A77-BB0D-41787F93A9F8}"/>
              </c:ext>
            </c:extLst>
          </c:dPt>
          <c:dPt>
            <c:idx val="2"/>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5-F556-4A77-BB0D-41787F93A9F8}"/>
              </c:ext>
            </c:extLst>
          </c:dPt>
          <c:dLbls>
            <c:dLbl>
              <c:idx val="0"/>
              <c:layout>
                <c:manualLayout>
                  <c:x val="-0.19926615111301235"/>
                  <c:y val="-7.729278648001849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56-4A77-BB0D-41787F93A9F8}"/>
                </c:ext>
              </c:extLst>
            </c:dLbl>
            <c:dLbl>
              <c:idx val="1"/>
              <c:layout>
                <c:manualLayout>
                  <c:x val="0.16623678625531743"/>
                  <c:y val="9.781337097666095E-3"/>
                </c:manualLayout>
              </c:layout>
              <c:tx>
                <c:rich>
                  <a:bodyPr/>
                  <a:lstStyle/>
                  <a:p>
                    <a:r>
                      <a:rPr lang="en-US" sz="1200"/>
                      <a:t>22.7%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F556-4A77-BB0D-41787F93A9F8}"/>
                </c:ext>
              </c:extLst>
            </c:dLbl>
            <c:dLbl>
              <c:idx val="2"/>
              <c:layout>
                <c:manualLayout>
                  <c:x val="7.7467772597477585E-2"/>
                  <c:y val="9.9177193946294873E-2"/>
                </c:manualLayout>
              </c:layout>
              <c:tx>
                <c:rich>
                  <a:bodyPr/>
                  <a:lstStyle/>
                  <a:p>
                    <a:r>
                      <a:rPr lang="en-US"/>
                      <a:t>11.4%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F556-4A77-BB0D-41787F93A9F8}"/>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Tabelle1!$A$12:$A$14</c:f>
              <c:strCache>
                <c:ptCount val="3"/>
                <c:pt idx="0">
                  <c:v>Child day care</c:v>
                </c:pt>
                <c:pt idx="1">
                  <c:v>Socio-educational support services 
and integration support</c:v>
                </c:pt>
                <c:pt idx="2">
                  <c:v>Other</c:v>
                </c:pt>
              </c:strCache>
            </c:strRef>
          </c:cat>
          <c:val>
            <c:numRef>
              <c:f>Tabelle1!$B$12:$B$14</c:f>
              <c:numCache>
                <c:formatCode>0.0</c:formatCode>
                <c:ptCount val="3"/>
                <c:pt idx="0">
                  <c:v>66</c:v>
                </c:pt>
                <c:pt idx="1">
                  <c:v>22.7</c:v>
                </c:pt>
                <c:pt idx="2">
                  <c:v>11.4</c:v>
                </c:pt>
              </c:numCache>
            </c:numRef>
          </c:val>
          <c:extLst>
            <c:ext xmlns:c16="http://schemas.microsoft.com/office/drawing/2014/chart" uri="{C3380CC4-5D6E-409C-BE32-E72D297353CC}">
              <c16:uniqueId val="{00000006-F556-4A77-BB0D-41787F93A9F8}"/>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Open Sans" panose="020B0606030504020204" pitchFamily="34" charset="0"/>
              <a:ea typeface="Open Sans" panose="020B0606030504020204" pitchFamily="34" charset="0"/>
              <a:cs typeface="Open Sans" panose="020B0606030504020204" pitchFamily="34" charset="0"/>
            </a:defRPr>
          </a:pPr>
          <a:endParaRPr lang="de-DE"/>
        </a:p>
      </c:txPr>
    </c:legend>
    <c:plotVisOnly val="1"/>
    <c:dispBlanksAs val="gap"/>
    <c:showDLblsOverMax val="0"/>
  </c:chart>
  <c:spPr>
    <a:noFill/>
    <a:ln>
      <a:noFill/>
    </a:ln>
    <a:effectLst/>
  </c:spPr>
  <c:txPr>
    <a:bodyPr/>
    <a:lstStyle/>
    <a:p>
      <a:pPr>
        <a:defRPr sz="1200">
          <a:latin typeface="Open Sans" panose="020B0606030504020204" pitchFamily="34" charset="0"/>
          <a:ea typeface="Open Sans" panose="020B0606030504020204" pitchFamily="34" charset="0"/>
          <a:cs typeface="Open Sans" panose="020B0606030504020204" pitchFamily="34" charset="0"/>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4575777659578156E-2"/>
          <c:w val="1"/>
          <c:h val="0.77849088609891526"/>
        </c:manualLayout>
      </c:layout>
      <c:pie3DChart>
        <c:varyColors val="1"/>
        <c:ser>
          <c:idx val="0"/>
          <c:order val="0"/>
          <c:tx>
            <c:strRef>
              <c:f>Tabelle1!$B$1</c:f>
              <c:strCache>
                <c:ptCount val="1"/>
                <c:pt idx="0">
                  <c:v>Angaben in % für 2019</c:v>
                </c:pt>
              </c:strCache>
            </c:strRef>
          </c:tx>
          <c:spPr>
            <a:ln>
              <a:noFill/>
            </a:ln>
          </c:spPr>
          <c:dPt>
            <c:idx val="0"/>
            <c:bubble3D val="0"/>
            <c:spPr>
              <a:solidFill>
                <a:schemeClr val="accent1"/>
              </a:solidFill>
              <a:ln w="25400">
                <a:noFill/>
              </a:ln>
              <a:effectLst/>
              <a:sp3d/>
            </c:spPr>
            <c:extLst>
              <c:ext xmlns:c16="http://schemas.microsoft.com/office/drawing/2014/chart" uri="{C3380CC4-5D6E-409C-BE32-E72D297353CC}">
                <c16:uniqueId val="{00000002-D73E-4A72-B31E-523E4CE004BD}"/>
              </c:ext>
            </c:extLst>
          </c:dPt>
          <c:dPt>
            <c:idx val="1"/>
            <c:bubble3D val="0"/>
            <c:spPr>
              <a:solidFill>
                <a:schemeClr val="accent2"/>
              </a:solidFill>
              <a:ln w="25400">
                <a:noFill/>
              </a:ln>
              <a:effectLst/>
              <a:sp3d/>
            </c:spPr>
            <c:extLst>
              <c:ext xmlns:c16="http://schemas.microsoft.com/office/drawing/2014/chart" uri="{C3380CC4-5D6E-409C-BE32-E72D297353CC}">
                <c16:uniqueId val="{00000003-D73E-4A72-B31E-523E4CE004BD}"/>
              </c:ext>
            </c:extLst>
          </c:dPt>
          <c:dPt>
            <c:idx val="2"/>
            <c:bubble3D val="0"/>
            <c:spPr>
              <a:solidFill>
                <a:schemeClr val="accent3"/>
              </a:solidFill>
              <a:ln w="25400">
                <a:noFill/>
              </a:ln>
              <a:effectLst/>
              <a:sp3d/>
            </c:spPr>
            <c:extLst>
              <c:ext xmlns:c16="http://schemas.microsoft.com/office/drawing/2014/chart" uri="{C3380CC4-5D6E-409C-BE32-E72D297353CC}">
                <c16:uniqueId val="{00000004-D73E-4A72-B31E-523E4CE004BD}"/>
              </c:ext>
            </c:extLst>
          </c:dPt>
          <c:dLbls>
            <c:dLbl>
              <c:idx val="0"/>
              <c:layout>
                <c:manualLayout>
                  <c:x val="2.4473386280597628E-2"/>
                  <c:y val="-0.15472043614667702"/>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Open Sans" panose="020B0606030504020204" pitchFamily="34" charset="0"/>
                        <a:ea typeface="+mn-ea"/>
                        <a:cs typeface="+mn-cs"/>
                      </a:defRPr>
                    </a:pPr>
                    <a:r>
                      <a:rPr lang="en-US" sz="1800" baseline="0" dirty="0">
                        <a:solidFill>
                          <a:schemeClr val="tx1"/>
                        </a:solidFill>
                        <a:latin typeface="Open Sans" panose="020B0606030504020204" pitchFamily="34" charset="0"/>
                      </a:rPr>
                      <a:t>2.5</a:t>
                    </a:r>
                    <a:r>
                      <a:rPr lang="en-US" sz="1800" b="0" i="0" u="none" strike="noStrike" kern="1200" baseline="0" dirty="0">
                        <a:solidFill>
                          <a:schemeClr val="tx1"/>
                        </a:solidFill>
                        <a:latin typeface="Open Sans" panose="020B0606030504020204" pitchFamily="34" charset="0"/>
                        <a:ea typeface="+mn-ea"/>
                        <a:cs typeface="+mn-cs"/>
                      </a:rPr>
                      <a:t>%</a:t>
                    </a: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Open Sans" panose="020B0606030504020204" pitchFamily="34" charset="0"/>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73E-4A72-B31E-523E4CE004BD}"/>
                </c:ext>
              </c:extLst>
            </c:dLbl>
            <c:dLbl>
              <c:idx val="1"/>
              <c:layout>
                <c:manualLayout>
                  <c:x val="-0.13068044720802779"/>
                  <c:y val="-0.23549491917705861"/>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r>
                      <a:rPr lang="en-US" sz="1800" baseline="0" dirty="0">
                        <a:solidFill>
                          <a:schemeClr val="bg1"/>
                        </a:solidFill>
                        <a:latin typeface="+mn-lt"/>
                      </a:rPr>
                      <a:t>12.1</a:t>
                    </a:r>
                    <a:r>
                      <a:rPr lang="en-US" sz="1800" dirty="0">
                        <a:solidFill>
                          <a:schemeClr val="bg1"/>
                        </a:solidFill>
                        <a:latin typeface="+mn-lt"/>
                      </a:rPr>
                      <a:t>%</a:t>
                    </a: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3E-4A72-B31E-523E4CE004BD}"/>
                </c:ext>
              </c:extLst>
            </c:dLbl>
            <c:dLbl>
              <c:idx val="2"/>
              <c:layout>
                <c:manualLayout>
                  <c:x val="0.13975498206254117"/>
                  <c:y val="0.21529170594440414"/>
                </c:manualLayout>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r>
                      <a:rPr lang="en-US" sz="1800" baseline="0" dirty="0">
                        <a:solidFill>
                          <a:schemeClr val="bg1"/>
                        </a:solidFill>
                      </a:rPr>
                      <a:t>85.4</a:t>
                    </a:r>
                    <a:r>
                      <a:rPr lang="en-US" sz="18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73E-4A72-B31E-523E4CE004B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Tabelle1!$A$2:$A$4</c:f>
              <c:strCache>
                <c:ptCount val="3"/>
                <c:pt idx="0">
                  <c:v>Federation</c:v>
                </c:pt>
                <c:pt idx="1">
                  <c:v>Länder</c:v>
                </c:pt>
                <c:pt idx="2">
                  <c:v>Local authorities</c:v>
                </c:pt>
              </c:strCache>
            </c:strRef>
          </c:cat>
          <c:val>
            <c:numRef>
              <c:f>Tabelle1!$B$2:$B$4</c:f>
              <c:numCache>
                <c:formatCode>General</c:formatCode>
                <c:ptCount val="3"/>
                <c:pt idx="0">
                  <c:v>2.5</c:v>
                </c:pt>
                <c:pt idx="1">
                  <c:v>12.1</c:v>
                </c:pt>
                <c:pt idx="2">
                  <c:v>85.4</c:v>
                </c:pt>
              </c:numCache>
            </c:numRef>
          </c:val>
          <c:extLst>
            <c:ext xmlns:c16="http://schemas.microsoft.com/office/drawing/2014/chart" uri="{C3380CC4-5D6E-409C-BE32-E72D297353CC}">
              <c16:uniqueId val="{00000000-D73E-4A72-B31E-523E4CE004B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123209545972199"/>
          <c:y val="9.5120619667898962E-2"/>
          <c:w val="0.84134312029340641"/>
          <c:h val="0.80975876066420205"/>
        </c:manualLayout>
      </c:layout>
      <c:pie3DChart>
        <c:varyColors val="1"/>
        <c:ser>
          <c:idx val="0"/>
          <c:order val="0"/>
          <c:tx>
            <c:strRef>
              <c:f>Übersicht!$B$3</c:f>
              <c:strCache>
                <c:ptCount val="1"/>
                <c:pt idx="0">
                  <c:v>2021/2022</c:v>
                </c:pt>
              </c:strCache>
            </c:strRef>
          </c:tx>
          <c:dPt>
            <c:idx val="0"/>
            <c:bubble3D val="0"/>
            <c:explosion val="1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3BC-47BD-BE34-AA634EA6E56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3BC-47BD-BE34-AA634EA6E56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3BC-47BD-BE34-AA634EA6E56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3BC-47BD-BE34-AA634EA6E56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3BC-47BD-BE34-AA634EA6E56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3BC-47BD-BE34-AA634EA6E56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E3BC-47BD-BE34-AA634EA6E561}"/>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E3BC-47BD-BE34-AA634EA6E561}"/>
              </c:ext>
            </c:extLst>
          </c:dPt>
          <c:dLbls>
            <c:dLbl>
              <c:idx val="0"/>
              <c:layout>
                <c:manualLayout>
                  <c:x val="3.0231096349452972E-2"/>
                  <c:y val="-0.62079199505341676"/>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fld id="{360CE294-5E33-4E1B-95DE-9C1CA816F068}" type="CATEGORYNAME">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pPr>
                        <a:defRPr sz="1200">
                          <a:solidFill>
                            <a:srgbClr val="000000"/>
                          </a:solidFill>
                        </a:defRPr>
                      </a:pPr>
                      <a:t>[RUBRIKENNAME]</a:t>
                    </a:fld>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77.6%</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BC-47BD-BE34-AA634EA6E561}"/>
                </c:ext>
              </c:extLst>
            </c:dLbl>
            <c:dLbl>
              <c:idx val="1"/>
              <c:layout>
                <c:manualLayout>
                  <c:x val="-8.3111543060399792E-2"/>
                  <c:y val="0.35134774779150374"/>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fld id="{8114C285-6B45-4D31-8430-BC0AE167D3E8}" type="CATEGORYNAME">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pPr>
                        <a:defRPr sz="1200">
                          <a:solidFill>
                            <a:srgbClr val="000000"/>
                          </a:solidFill>
                        </a:defRPr>
                      </a:pPr>
                      <a:t>[RUBRIKENNAME]</a:t>
                    </a:fld>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2.56%</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3BC-47BD-BE34-AA634EA6E561}"/>
                </c:ext>
              </c:extLst>
            </c:dLbl>
            <c:dLbl>
              <c:idx val="2"/>
              <c:layout>
                <c:manualLayout>
                  <c:x val="-0.12431851741383909"/>
                  <c:y val="0.18207531397166923"/>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fld id="{840F6FA8-82B0-479F-A671-79EA7805F4C0}" type="CATEGORYNAME">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pPr>
                        <a:defRPr sz="1200">
                          <a:solidFill>
                            <a:srgbClr val="000000"/>
                          </a:solidFill>
                        </a:defRPr>
                      </a:pPr>
                      <a:t>[RUBRIKENNAME]</a:t>
                    </a:fld>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0.55%</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3BC-47BD-BE34-AA634EA6E561}"/>
                </c:ext>
              </c:extLst>
            </c:dLbl>
            <c:dLbl>
              <c:idx val="3"/>
              <c:layout>
                <c:manualLayout>
                  <c:x val="-0.12091884415445807"/>
                  <c:y val="2.3905605816345019E-2"/>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fld id="{FD540EF2-C95D-494F-8F12-339122EF7798}" type="CATEGORYNAME">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pPr>
                        <a:defRPr sz="1200">
                          <a:solidFill>
                            <a:srgbClr val="000000"/>
                          </a:solidFill>
                        </a:defRPr>
                      </a:pPr>
                      <a:t>[RUBRIKENNAME]</a:t>
                    </a:fld>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1.04%</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3BC-47BD-BE34-AA634EA6E561}"/>
                </c:ext>
              </c:extLst>
            </c:dLbl>
            <c:dLbl>
              <c:idx val="4"/>
              <c:layout>
                <c:manualLayout>
                  <c:x val="-0.15681116382252314"/>
                  <c:y val="-9.5001531796928565E-2"/>
                </c:manualLayout>
              </c:layout>
              <c:tx>
                <c:rich>
                  <a:bodyPr/>
                  <a:lstStyle/>
                  <a:p>
                    <a:fld id="{40D19058-170E-4F54-B493-DD32033A8F5D}" type="CATEGORYNAME">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pPr/>
                      <a:t>[RUBRIKENNAME]</a:t>
                    </a:fld>
                    <a:r>
                      <a:rPr lang="en-US" sz="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8.91%</a:t>
                    </a:r>
                  </a:p>
                </c:rich>
              </c:tx>
              <c:showLegendKey val="0"/>
              <c:showVal val="0"/>
              <c:showCatName val="1"/>
              <c:showSerName val="0"/>
              <c:showPercent val="1"/>
              <c:showBubbleSize val="0"/>
              <c:extLst>
                <c:ext xmlns:c15="http://schemas.microsoft.com/office/drawing/2012/chart" uri="{CE6537A1-D6FC-4f65-9D91-7224C49458BB}">
                  <c15:layout>
                    <c:manualLayout>
                      <c:w val="0.17287474645800111"/>
                      <c:h val="0.13122432605605255"/>
                    </c:manualLayout>
                  </c15:layout>
                  <c15:dlblFieldTable/>
                  <c15:showDataLabelsRange val="0"/>
                </c:ext>
                <c:ext xmlns:c16="http://schemas.microsoft.com/office/drawing/2014/chart" uri="{C3380CC4-5D6E-409C-BE32-E72D297353CC}">
                  <c16:uniqueId val="{00000009-E3BC-47BD-BE34-AA634EA6E561}"/>
                </c:ext>
              </c:extLst>
            </c:dLbl>
            <c:dLbl>
              <c:idx val="5"/>
              <c:layout>
                <c:manualLayout>
                  <c:x val="-1.9403988683335811E-3"/>
                  <c:y val="-1.7793128956752891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fld id="{DBE7FB7E-7CB5-4663-ABEC-557FE3B0EE0B}" type="CATEGORYNAME">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pPr>
                        <a:defRPr sz="1200">
                          <a:solidFill>
                            <a:srgbClr val="000000"/>
                          </a:solidFill>
                        </a:defRPr>
                      </a:pPr>
                      <a:t>[RUBRIKENNAME]</a:t>
                    </a:fld>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1.43%</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23399285372346257"/>
                      <c:h val="0.16713679133376547"/>
                    </c:manualLayout>
                  </c15:layout>
                  <c15:dlblFieldTable/>
                  <c15:showDataLabelsRange val="0"/>
                </c:ext>
                <c:ext xmlns:c16="http://schemas.microsoft.com/office/drawing/2014/chart" uri="{C3380CC4-5D6E-409C-BE32-E72D297353CC}">
                  <c16:uniqueId val="{0000000B-E3BC-47BD-BE34-AA634EA6E561}"/>
                </c:ext>
              </c:extLst>
            </c:dLbl>
            <c:dLbl>
              <c:idx val="6"/>
              <c:layout>
                <c:manualLayout>
                  <c:x val="0.1492315259162747"/>
                  <c:y val="-2.495848269910091E-2"/>
                </c:manualLayout>
              </c:layout>
              <c:tx>
                <c:rich>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fld id="{F9DE37DC-AF33-4ADB-A09D-E20FBB94F6C2}" type="CATEGORYNAME">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rPr>
                      <a:pPr>
                        <a:defRPr sz="1200">
                          <a:solidFill>
                            <a:srgbClr val="000000"/>
                          </a:solidFill>
                        </a:defRPr>
                      </a:pPr>
                      <a:t>[RUBRIKENNAME]</a:t>
                    </a:fld>
                    <a:r>
                      <a:rPr lang="en-US" sz="1200" baseline="0" dirty="0">
                        <a:solidFill>
                          <a:srgbClr val="000000"/>
                        </a:solidFill>
                      </a:rPr>
                      <a:t>
</a:t>
                    </a:r>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4.42%</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23881963807007645"/>
                      <c:h val="0.10580980686282385"/>
                    </c:manualLayout>
                  </c15:layout>
                  <c15:dlblFieldTable/>
                  <c15:showDataLabelsRange val="0"/>
                </c:ext>
                <c:ext xmlns:c16="http://schemas.microsoft.com/office/drawing/2014/chart" uri="{C3380CC4-5D6E-409C-BE32-E72D297353CC}">
                  <c16:uniqueId val="{0000000D-E3BC-47BD-BE34-AA634EA6E561}"/>
                </c:ext>
              </c:extLst>
            </c:dLbl>
            <c:dLbl>
              <c:idx val="7"/>
              <c:layout>
                <c:manualLayout>
                  <c:x val="0.17977214889176341"/>
                  <c:y val="-7.2923808047165722E-4"/>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fld id="{9B964C2E-037B-40C9-8498-D0C95649DC63}" type="CATEGORYNAME">
                      <a:rPr lang="en-US" sz="1200" dirty="0">
                        <a:solidFill>
                          <a:srgbClr val="000000"/>
                        </a:solidFill>
                      </a:rPr>
                      <a:pPr>
                        <a:defRPr sz="1200">
                          <a:solidFill>
                            <a:srgbClr val="000000"/>
                          </a:solidFill>
                        </a:defRPr>
                      </a:pPr>
                      <a:t>[RUBRIKENNAME]</a:t>
                    </a:fld>
                    <a:r>
                      <a:rPr lang="en-US" sz="1200" baseline="0" dirty="0">
                        <a:solidFill>
                          <a:srgbClr val="000000"/>
                        </a:solidFill>
                      </a:rPr>
                      <a:t>
3.49%</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981740880378287"/>
                      <c:h val="0.11716775418021776"/>
                    </c:manualLayout>
                  </c15:layout>
                  <c15:dlblFieldTable/>
                  <c15:showDataLabelsRange val="0"/>
                </c:ext>
                <c:ext xmlns:c16="http://schemas.microsoft.com/office/drawing/2014/chart" uri="{C3380CC4-5D6E-409C-BE32-E72D297353CC}">
                  <c16:uniqueId val="{0000000F-E3BC-47BD-BE34-AA634EA6E5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Übersicht!$A$4:$A$11</c:f>
              <c:strCache>
                <c:ptCount val="8"/>
                <c:pt idx="0">
                  <c:v>Child day care</c:v>
                </c:pt>
                <c:pt idx="1">
                  <c:v>Child and youth work</c:v>
                </c:pt>
                <c:pt idx="2">
                  <c:v>Youth social work</c:v>
                </c:pt>
                <c:pt idx="3">
                  <c:v>Non-residential/semi-residential socio-educational support</c:v>
                </c:pt>
                <c:pt idx="4">
                  <c:v>Residential care</c:v>
                </c:pt>
                <c:pt idx="5">
                  <c:v>Advice on child rearing and youth counselling</c:v>
                </c:pt>
                <c:pt idx="6">
                  <c:v>Youth welfare offices</c:v>
                </c:pt>
                <c:pt idx="7">
                  <c:v>Other</c:v>
                </c:pt>
              </c:strCache>
            </c:strRef>
          </c:cat>
          <c:val>
            <c:numRef>
              <c:f>Übersicht!$B$4:$B$11</c:f>
              <c:numCache>
                <c:formatCode>#,##0</c:formatCode>
                <c:ptCount val="8"/>
                <c:pt idx="0">
                  <c:v>1008128</c:v>
                </c:pt>
                <c:pt idx="1">
                  <c:v>33239</c:v>
                </c:pt>
                <c:pt idx="2">
                  <c:v>7156</c:v>
                </c:pt>
                <c:pt idx="3">
                  <c:v>13551</c:v>
                </c:pt>
                <c:pt idx="4">
                  <c:v>115806</c:v>
                </c:pt>
                <c:pt idx="5">
                  <c:v>18595</c:v>
                </c:pt>
                <c:pt idx="6">
                  <c:v>57480</c:v>
                </c:pt>
                <c:pt idx="7">
                  <c:v>45470</c:v>
                </c:pt>
              </c:numCache>
            </c:numRef>
          </c:val>
          <c:extLst>
            <c:ext xmlns:c16="http://schemas.microsoft.com/office/drawing/2014/chart" uri="{C3380CC4-5D6E-409C-BE32-E72D297353CC}">
              <c16:uniqueId val="{00000010-E3BC-47BD-BE34-AA634EA6E561}"/>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66268482245933"/>
          <c:y val="4.3914251468431427E-2"/>
          <c:w val="0.60476142747424211"/>
          <c:h val="0.86205398572670044"/>
        </c:manualLayout>
      </c:layout>
      <c:barChart>
        <c:barDir val="bar"/>
        <c:grouping val="clustered"/>
        <c:varyColors val="0"/>
        <c:ser>
          <c:idx val="0"/>
          <c:order val="0"/>
          <c:spPr>
            <a:solidFill>
              <a:srgbClr val="3C5E89"/>
            </a:solidFill>
          </c:spPr>
          <c:invertIfNegative val="0"/>
          <c:dPt>
            <c:idx val="0"/>
            <c:invertIfNegative val="0"/>
            <c:bubble3D val="0"/>
            <c:extLst>
              <c:ext xmlns:c16="http://schemas.microsoft.com/office/drawing/2014/chart" uri="{C3380CC4-5D6E-409C-BE32-E72D297353CC}">
                <c16:uniqueId val="{00000000-4ECD-475A-BE8E-9DCC9687DEE0}"/>
              </c:ext>
            </c:extLst>
          </c:dPt>
          <c:dPt>
            <c:idx val="2"/>
            <c:invertIfNegative val="0"/>
            <c:bubble3D val="0"/>
            <c:spPr>
              <a:solidFill>
                <a:srgbClr val="3C5E89"/>
              </a:solidFill>
            </c:spPr>
            <c:extLst>
              <c:ext xmlns:c16="http://schemas.microsoft.com/office/drawing/2014/chart" uri="{C3380CC4-5D6E-409C-BE32-E72D297353CC}">
                <c16:uniqueId val="{00000002-4ECD-475A-BE8E-9DCC9687DEE0}"/>
              </c:ext>
            </c:extLst>
          </c:dPt>
          <c:dPt>
            <c:idx val="4"/>
            <c:invertIfNegative val="0"/>
            <c:bubble3D val="0"/>
            <c:extLst>
              <c:ext xmlns:c16="http://schemas.microsoft.com/office/drawing/2014/chart" uri="{C3380CC4-5D6E-409C-BE32-E72D297353CC}">
                <c16:uniqueId val="{00000003-4ECD-475A-BE8E-9DCC9687DEE0}"/>
              </c:ext>
            </c:extLst>
          </c:dPt>
          <c:dPt>
            <c:idx val="6"/>
            <c:invertIfNegative val="0"/>
            <c:bubble3D val="0"/>
            <c:extLst>
              <c:ext xmlns:c16="http://schemas.microsoft.com/office/drawing/2014/chart" uri="{C3380CC4-5D6E-409C-BE32-E72D297353CC}">
                <c16:uniqueId val="{00000004-4ECD-475A-BE8E-9DCC9687DEE0}"/>
              </c:ext>
            </c:extLst>
          </c:dPt>
          <c:dPt>
            <c:idx val="8"/>
            <c:invertIfNegative val="0"/>
            <c:bubble3D val="0"/>
            <c:extLst>
              <c:ext xmlns:c16="http://schemas.microsoft.com/office/drawing/2014/chart" uri="{C3380CC4-5D6E-409C-BE32-E72D297353CC}">
                <c16:uniqueId val="{00000005-4ECD-475A-BE8E-9DCC9687DEE0}"/>
              </c:ext>
            </c:extLst>
          </c:dPt>
          <c:dPt>
            <c:idx val="10"/>
            <c:invertIfNegative val="0"/>
            <c:bubble3D val="0"/>
            <c:spPr>
              <a:solidFill>
                <a:schemeClr val="accent1"/>
              </a:solidFill>
            </c:spPr>
            <c:extLst>
              <c:ext xmlns:c16="http://schemas.microsoft.com/office/drawing/2014/chart" uri="{C3380CC4-5D6E-409C-BE32-E72D297353CC}">
                <c16:uniqueId val="{00000006-4ECD-475A-BE8E-9DCC9687DEE0}"/>
              </c:ext>
            </c:extLst>
          </c:dPt>
          <c:dPt>
            <c:idx val="12"/>
            <c:invertIfNegative val="0"/>
            <c:bubble3D val="0"/>
            <c:extLst>
              <c:ext xmlns:c16="http://schemas.microsoft.com/office/drawing/2014/chart" uri="{C3380CC4-5D6E-409C-BE32-E72D297353CC}">
                <c16:uniqueId val="{00000007-4ECD-475A-BE8E-9DCC9687DEE0}"/>
              </c:ext>
            </c:extLst>
          </c:dPt>
          <c:dPt>
            <c:idx val="14"/>
            <c:invertIfNegative val="0"/>
            <c:bubble3D val="0"/>
            <c:extLst>
              <c:ext xmlns:c16="http://schemas.microsoft.com/office/drawing/2014/chart" uri="{C3380CC4-5D6E-409C-BE32-E72D297353CC}">
                <c16:uniqueId val="{00000008-4ECD-475A-BE8E-9DCC9687DEE0}"/>
              </c:ext>
            </c:extLst>
          </c:dPt>
          <c:dLbls>
            <c:dLbl>
              <c:idx val="0"/>
              <c:tx>
                <c:rich>
                  <a:bodyPr/>
                  <a:lstStyle/>
                  <a:p>
                    <a:r>
                      <a:rPr lang="en-US"/>
                      <a:t>29.3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ECD-475A-BE8E-9DCC9687DEE0}"/>
                </c:ext>
              </c:extLst>
            </c:dLbl>
            <c:dLbl>
              <c:idx val="1"/>
              <c:tx>
                <c:rich>
                  <a:bodyPr/>
                  <a:lstStyle/>
                  <a:p>
                    <a:r>
                      <a:rPr lang="en-US"/>
                      <a:t>55.7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4ECD-475A-BE8E-9DCC9687DEE0}"/>
                </c:ext>
              </c:extLst>
            </c:dLbl>
            <c:dLbl>
              <c:idx val="2"/>
              <c:tx>
                <c:rich>
                  <a:bodyPr/>
                  <a:lstStyle/>
                  <a:p>
                    <a:r>
                      <a:rPr lang="en-US"/>
                      <a:t>54.6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ECD-475A-BE8E-9DCC9687DEE0}"/>
                </c:ext>
              </c:extLst>
            </c:dLbl>
            <c:dLbl>
              <c:idx val="3"/>
              <c:tx>
                <c:rich>
                  <a:bodyPr/>
                  <a:lstStyle/>
                  <a:p>
                    <a:r>
                      <a:rPr lang="en-US"/>
                      <a:t>46.0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ECD-475A-BE8E-9DCC9687DEE0}"/>
                </c:ext>
              </c:extLst>
            </c:dLbl>
            <c:dLbl>
              <c:idx val="4"/>
              <c:tx>
                <c:rich>
                  <a:bodyPr/>
                  <a:lstStyle/>
                  <a:p>
                    <a:r>
                      <a:rPr lang="en-US"/>
                      <a:t>69.3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ECD-475A-BE8E-9DCC9687DEE0}"/>
                </c:ext>
              </c:extLst>
            </c:dLbl>
            <c:dLbl>
              <c:idx val="5"/>
              <c:tx>
                <c:rich>
                  <a:bodyPr/>
                  <a:lstStyle/>
                  <a:p>
                    <a:r>
                      <a:rPr lang="en-US"/>
                      <a:t>92.1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ECD-475A-BE8E-9DCC9687DEE0}"/>
                </c:ext>
              </c:extLst>
            </c:dLbl>
            <c:dLbl>
              <c:idx val="7"/>
              <c:tx>
                <c:rich>
                  <a:bodyPr/>
                  <a:lstStyle/>
                  <a:p>
                    <a:r>
                      <a:rPr lang="en-US"/>
                      <a:t>41.2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ECD-475A-BE8E-9DCC9687DEE0}"/>
                </c:ext>
              </c:extLst>
            </c:dLbl>
            <c:dLbl>
              <c:idx val="8"/>
              <c:tx>
                <c:rich>
                  <a:bodyPr/>
                  <a:lstStyle/>
                  <a:p>
                    <a:r>
                      <a:rPr lang="en-US"/>
                      <a:t>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CD-475A-BE8E-9DCC9687DEE0}"/>
                </c:ext>
              </c:extLst>
            </c:dLbl>
            <c:dLbl>
              <c:idx val="9"/>
              <c:tx>
                <c:rich>
                  <a:bodyPr/>
                  <a:lstStyle/>
                  <a:p>
                    <a:r>
                      <a:rPr lang="en-US"/>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ECD-475A-BE8E-9DCC9687DEE0}"/>
                </c:ext>
              </c:extLst>
            </c:dLbl>
            <c:dLbl>
              <c:idx val="10"/>
              <c:tx>
                <c:rich>
                  <a:bodyPr/>
                  <a:lstStyle/>
                  <a:p>
                    <a:r>
                      <a:rPr lang="en-US"/>
                      <a:t>14.8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ECD-475A-BE8E-9DCC9687DEE0}"/>
                </c:ext>
              </c:extLst>
            </c:dLbl>
            <c:spPr>
              <a:noFill/>
              <a:ln>
                <a:noFill/>
              </a:ln>
              <a:effectLst/>
            </c:spPr>
            <c:txPr>
              <a:bodyPr wrap="square" lIns="38100" tIns="19050" rIns="38100" bIns="19050" anchor="ctr">
                <a:spAutoFit/>
              </a:bodyPr>
              <a:lstStyle/>
              <a:p>
                <a:pPr>
                  <a:defRPr sz="1100">
                    <a:solidFill>
                      <a:srgbClr val="000000"/>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Daten!$A$49:$A$59</c:f>
              <c:strCache>
                <c:ptCount val="11"/>
                <c:pt idx="0">
                  <c:v>Residential care (N=81,593)</c:v>
                </c:pt>
                <c:pt idx="1">
                  <c:v>Non-residential/semi-residential socio-educational support (N=26,276)</c:v>
                </c:pt>
                <c:pt idx="2">
                  <c:v>Advice on child-rearing and youth counselling (N=7,439)</c:v>
                </c:pt>
                <c:pt idx="3">
                  <c:v>Child and youth work (N=32,731)</c:v>
                </c:pt>
                <c:pt idx="4">
                  <c:v>Youth social work (N=13,893)</c:v>
                </c:pt>
                <c:pt idx="5">
                  <c:v>General social services (N=17,237)</c:v>
                </c:pt>
                <c:pt idx="7">
                  <c:v>Other fields of child and youth services (N=263,106)</c:v>
                </c:pt>
                <c:pt idx="8">
                  <c:v>Nurseries (N=43,023)</c:v>
                </c:pt>
                <c:pt idx="9">
                  <c:v>Child day-care facilities (N=699,962)</c:v>
                </c:pt>
                <c:pt idx="10">
                  <c:v>Child and youth services, total (N=1,014,265)</c:v>
                </c:pt>
              </c:strCache>
            </c:strRef>
          </c:cat>
          <c:val>
            <c:numRef>
              <c:f>Daten!$B$49:$B$59</c:f>
              <c:numCache>
                <c:formatCode>#,##0.0</c:formatCode>
                <c:ptCount val="11"/>
                <c:pt idx="0">
                  <c:v>29.3</c:v>
                </c:pt>
                <c:pt idx="1">
                  <c:v>55.7</c:v>
                </c:pt>
                <c:pt idx="2" formatCode="0.0">
                  <c:v>54.6</c:v>
                </c:pt>
                <c:pt idx="3">
                  <c:v>46</c:v>
                </c:pt>
                <c:pt idx="4">
                  <c:v>69.3</c:v>
                </c:pt>
                <c:pt idx="5" formatCode="0.0">
                  <c:v>92.1</c:v>
                </c:pt>
                <c:pt idx="7">
                  <c:v>41.2</c:v>
                </c:pt>
                <c:pt idx="8" formatCode="0.0">
                  <c:v>3</c:v>
                </c:pt>
                <c:pt idx="9" formatCode="0.0">
                  <c:v>5.7</c:v>
                </c:pt>
                <c:pt idx="10">
                  <c:v>14.8</c:v>
                </c:pt>
              </c:numCache>
            </c:numRef>
          </c:val>
          <c:extLst>
            <c:ext xmlns:c16="http://schemas.microsoft.com/office/drawing/2014/chart" uri="{C3380CC4-5D6E-409C-BE32-E72D297353CC}">
              <c16:uniqueId val="{00000009-4ECD-475A-BE8E-9DCC9687DEE0}"/>
            </c:ext>
          </c:extLst>
        </c:ser>
        <c:dLbls>
          <c:dLblPos val="ctr"/>
          <c:showLegendKey val="0"/>
          <c:showVal val="1"/>
          <c:showCatName val="0"/>
          <c:showSerName val="0"/>
          <c:showPercent val="0"/>
          <c:showBubbleSize val="0"/>
        </c:dLbls>
        <c:gapWidth val="50"/>
        <c:axId val="741302544"/>
        <c:axId val="741304112"/>
      </c:barChart>
      <c:catAx>
        <c:axId val="741302544"/>
        <c:scaling>
          <c:orientation val="minMax"/>
        </c:scaling>
        <c:delete val="0"/>
        <c:axPos val="l"/>
        <c:numFmt formatCode="General" sourceLinked="1"/>
        <c:majorTickMark val="out"/>
        <c:minorTickMark val="none"/>
        <c:tickLblPos val="nextTo"/>
        <c:txPr>
          <a:bodyPr/>
          <a:lstStyle/>
          <a:p>
            <a:pPr>
              <a:defRPr sz="900">
                <a:solidFill>
                  <a:sysClr val="windowText" lastClr="000000"/>
                </a:solidFill>
              </a:defRPr>
            </a:pPr>
            <a:endParaRPr lang="de-DE"/>
          </a:p>
        </c:txPr>
        <c:crossAx val="741304112"/>
        <c:crosses val="autoZero"/>
        <c:auto val="1"/>
        <c:lblAlgn val="ctr"/>
        <c:lblOffset val="100"/>
        <c:noMultiLvlLbl val="0"/>
      </c:catAx>
      <c:valAx>
        <c:axId val="741304112"/>
        <c:scaling>
          <c:orientation val="minMax"/>
          <c:max val="100"/>
        </c:scaling>
        <c:delete val="0"/>
        <c:axPos val="b"/>
        <c:title>
          <c:tx>
            <c:rich>
              <a:bodyPr rot="0" vert="horz"/>
              <a:lstStyle/>
              <a:p>
                <a:pPr algn="r">
                  <a:defRPr b="0"/>
                </a:pPr>
                <a:r>
                  <a:rPr lang="de-DE" b="0" dirty="0"/>
                  <a:t>Share (%)</a:t>
                </a:r>
              </a:p>
            </c:rich>
          </c:tx>
          <c:layout>
            <c:manualLayout>
              <c:xMode val="edge"/>
              <c:yMode val="edge"/>
              <c:x val="0.93572489530148817"/>
              <c:y val="0.95279754276633521"/>
            </c:manualLayout>
          </c:layout>
          <c:overlay val="0"/>
        </c:title>
        <c:numFmt formatCode="#,##0" sourceLinked="0"/>
        <c:majorTickMark val="out"/>
        <c:minorTickMark val="none"/>
        <c:tickLblPos val="nextTo"/>
        <c:crossAx val="741302544"/>
        <c:crosses val="autoZero"/>
        <c:crossBetween val="between"/>
        <c:majorUnit val="10"/>
      </c:valAx>
    </c:plotArea>
    <c:plotVisOnly val="1"/>
    <c:dispBlanksAs val="gap"/>
    <c:showDLblsOverMax val="0"/>
  </c:chart>
  <c:spPr>
    <a:ln>
      <a:noFill/>
    </a:ln>
  </c:spPr>
  <c:txPr>
    <a:bodyPr/>
    <a:lstStyle/>
    <a:p>
      <a:pPr>
        <a:defRPr sz="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doughnutChart>
        <c:varyColors val="1"/>
        <c:ser>
          <c:idx val="0"/>
          <c:order val="0"/>
          <c:dPt>
            <c:idx val="0"/>
            <c:bubble3D val="0"/>
            <c:spPr>
              <a:solidFill>
                <a:schemeClr val="bg2">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B5A-4605-8FC5-4180EBB41DD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B5A-4605-8FC5-4180EBB41DD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B5A-4605-8FC5-4180EBB41DD0}"/>
              </c:ext>
            </c:extLst>
          </c:dPt>
          <c:dPt>
            <c:idx val="3"/>
            <c:bubble3D val="0"/>
            <c:explosion val="12"/>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B5A-4605-8FC5-4180EBB41DD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B5A-4605-8FC5-4180EBB41DD0}"/>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B5A-4605-8FC5-4180EBB41DD0}"/>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B5A-4605-8FC5-4180EBB41DD0}"/>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3B5A-4605-8FC5-4180EBB41DD0}"/>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3B5A-4605-8FC5-4180EBB41DD0}"/>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3B5A-4605-8FC5-4180EBB41DD0}"/>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3B5A-4605-8FC5-4180EBB41DD0}"/>
              </c:ext>
            </c:extLst>
          </c:dPt>
          <c:dLbls>
            <c:dLbl>
              <c:idx val="7"/>
              <c:layout>
                <c:manualLayout>
                  <c:x val="-7.4285714285714288E-2"/>
                  <c:y val="-0.19566072519707089"/>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3B5A-4605-8FC5-4180EBB41DD0}"/>
                </c:ext>
              </c:extLst>
            </c:dLbl>
            <c:dLbl>
              <c:idx val="8"/>
              <c:layout>
                <c:manualLayout>
                  <c:x val="-4.0000000000000036E-2"/>
                  <c:y val="-0.1325443622302738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3B5A-4605-8FC5-4180EBB41DD0}"/>
                </c:ext>
              </c:extLst>
            </c:dLbl>
            <c:dLbl>
              <c:idx val="9"/>
              <c:layout>
                <c:manualLayout>
                  <c:x val="-3.4285714285714322E-2"/>
                  <c:y val="-0.18619327075205136"/>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3B5A-4605-8FC5-4180EBB41DD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Tabelle1!$C$28:$C$38</c:f>
              <c:strCache>
                <c:ptCount val="11"/>
                <c:pt idx="0">
                  <c:v>Social security</c:v>
                </c:pt>
                <c:pt idx="1">
                  <c:v>Pensions and allowances</c:v>
                </c:pt>
                <c:pt idx="2">
                  <c:v>Welfare payments</c:v>
                </c:pt>
                <c:pt idx="3">
                  <c:v>Child and youth services</c:v>
                </c:pt>
                <c:pt idx="4">
                  <c:v>Basic income support</c:v>
                </c:pt>
                <c:pt idx="5">
                  <c:v>Child benefit/family allowance</c:v>
                </c:pt>
                <c:pt idx="6">
                  <c:v>Continued remuneration</c:v>
                </c:pt>
                <c:pt idx="7">
                  <c:v>Company pension</c:v>
                </c:pt>
                <c:pt idx="8">
                  <c:v>Parental benefit</c:v>
                </c:pt>
                <c:pt idx="9">
                  <c:v>Training</c:v>
                </c:pt>
                <c:pt idx="10">
                  <c:v>Other</c:v>
                </c:pt>
              </c:strCache>
            </c:strRef>
          </c:cat>
          <c:val>
            <c:numRef>
              <c:f>Tabelle1!$D$28:$D$38</c:f>
              <c:numCache>
                <c:formatCode>General</c:formatCode>
                <c:ptCount val="11"/>
                <c:pt idx="0">
                  <c:v>706.5</c:v>
                </c:pt>
                <c:pt idx="1">
                  <c:v>89</c:v>
                </c:pt>
                <c:pt idx="2">
                  <c:v>46</c:v>
                </c:pt>
                <c:pt idx="3">
                  <c:v>58.3</c:v>
                </c:pt>
                <c:pt idx="4">
                  <c:v>46.1</c:v>
                </c:pt>
                <c:pt idx="5">
                  <c:v>53.4</c:v>
                </c:pt>
                <c:pt idx="6">
                  <c:v>67.400000000000006</c:v>
                </c:pt>
                <c:pt idx="7">
                  <c:v>28.6</c:v>
                </c:pt>
                <c:pt idx="8">
                  <c:v>8.3000000000000007</c:v>
                </c:pt>
                <c:pt idx="9">
                  <c:v>2.8</c:v>
                </c:pt>
                <c:pt idx="10">
                  <c:v>55</c:v>
                </c:pt>
              </c:numCache>
            </c:numRef>
          </c:val>
          <c:extLst>
            <c:ext xmlns:c16="http://schemas.microsoft.com/office/drawing/2014/chart" uri="{C3380CC4-5D6E-409C-BE32-E72D297353CC}">
              <c16:uniqueId val="{00000016-3B5A-4605-8FC5-4180EBB41DD0}"/>
            </c:ext>
          </c:extLst>
        </c:ser>
        <c:dLbls>
          <c:showLegendKey val="0"/>
          <c:showVal val="1"/>
          <c:showCatName val="0"/>
          <c:showSerName val="0"/>
          <c:showPercent val="0"/>
          <c:showBubbleSize val="0"/>
          <c:showLeaderLines val="1"/>
        </c:dLbls>
        <c:firstSliceAng val="0"/>
        <c:holeSize val="45"/>
      </c:doughnutChart>
      <c:spPr>
        <a:noFill/>
        <a:ln>
          <a:noFill/>
        </a:ln>
        <a:effectLst/>
      </c:spPr>
    </c:plotArea>
    <c:legend>
      <c:legendPos val="r"/>
      <c:overlay val="0"/>
      <c:spPr>
        <a:solidFill>
          <a:sysClr val="window" lastClr="FFFFFF"/>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7592452234597"/>
          <c:y val="8.318958554646444E-2"/>
          <c:w val="0.54364815095530805"/>
          <c:h val="0.8399868769183515"/>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7592452234597"/>
          <c:y val="8.318958554646444E-2"/>
          <c:w val="0.54364815095530805"/>
          <c:h val="0.8399868769183515"/>
        </c:manualLayout>
      </c:layout>
      <c:pieChart>
        <c:varyColors val="1"/>
        <c:ser>
          <c:idx val="0"/>
          <c:order val="0"/>
          <c:tx>
            <c:strRef>
              <c:f>'Folie 2.3.4 Daten Abb.'!$B$7</c:f>
              <c:strCache>
                <c:ptCount val="1"/>
                <c:pt idx="0">
                  <c:v>Anteil in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4E-40E0-9457-49F9024D13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4E-40E0-9457-49F9024D13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4E-40E0-9457-49F9024D13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4E-40E0-9457-49F9024D13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64E-40E0-9457-49F9024D13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64E-40E0-9457-49F9024D13B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64E-40E0-9457-49F9024D13B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64E-40E0-9457-49F9024D13B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64E-40E0-9457-49F9024D13BC}"/>
              </c:ext>
            </c:extLst>
          </c:dPt>
          <c:dPt>
            <c:idx val="9"/>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13-664E-40E0-9457-49F9024D13BC}"/>
              </c:ext>
            </c:extLst>
          </c:dPt>
          <c:dLbls>
            <c:dLbl>
              <c:idx val="0"/>
              <c:layout>
                <c:manualLayout>
                  <c:x val="-0.21559164589201496"/>
                  <c:y val="-1.236995826023805E-2"/>
                </c:manualLayout>
              </c:layout>
              <c:tx>
                <c:rich>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Open Sans" pitchFamily="2" charset="0"/>
                        <a:ea typeface="Open Sans" pitchFamily="2" charset="0"/>
                        <a:cs typeface="Open Sans" pitchFamily="2" charset="0"/>
                      </a:defRPr>
                    </a:pPr>
                    <a:fld id="{A3F4B9A1-403E-4254-B940-4DFA00FC5AE6}" type="CATEGORYNAME">
                      <a:rPr lang="en-US" sz="1100" baseline="0">
                        <a:latin typeface="Open Sans" panose="020B0606030504020204" pitchFamily="34" charset="0"/>
                      </a:rPr>
                      <a:pPr>
                        <a:defRPr sz="1100">
                          <a:solidFill>
                            <a:srgbClr val="000000"/>
                          </a:solidFill>
                          <a:latin typeface="Open Sans" pitchFamily="2" charset="0"/>
                          <a:ea typeface="Open Sans" pitchFamily="2" charset="0"/>
                          <a:cs typeface="Open Sans" pitchFamily="2" charset="0"/>
                        </a:defRPr>
                      </a:pPr>
                      <a:t>[RUBRIKENNAME]</a:t>
                    </a:fld>
                    <a:r>
                      <a:rPr lang="en-US" sz="1100" baseline="0">
                        <a:latin typeface="Open Sans" panose="020B0606030504020204" pitchFamily="34" charset="0"/>
                      </a:rPr>
                      <a:t>; 0.4</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Open Sans" pitchFamily="2" charset="0"/>
                      <a:ea typeface="Open Sans" pitchFamily="2" charset="0"/>
                      <a:cs typeface="Open Sans" pitchFamily="2" charset="0"/>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33085980077918437"/>
                      <c:h val="0.12884858335015975"/>
                    </c:manualLayout>
                  </c15:layout>
                  <c15:dlblFieldTable/>
                  <c15:showDataLabelsRange val="0"/>
                </c:ext>
                <c:ext xmlns:c16="http://schemas.microsoft.com/office/drawing/2014/chart" uri="{C3380CC4-5D6E-409C-BE32-E72D297353CC}">
                  <c16:uniqueId val="{00000001-664E-40E0-9457-49F9024D13BC}"/>
                </c:ext>
              </c:extLst>
            </c:dLbl>
            <c:dLbl>
              <c:idx val="1"/>
              <c:layout>
                <c:manualLayout>
                  <c:x val="1.1033917061542265E-2"/>
                  <c:y val="-3.0131233595800523E-3"/>
                </c:manualLayout>
              </c:layout>
              <c:tx>
                <c:rich>
                  <a:bodyPr/>
                  <a:lstStyle/>
                  <a:p>
                    <a:fld id="{823C159F-4DD9-47FD-B730-52B219925CBD}" type="CATEGORYNAME">
                      <a:rPr lang="en-US"/>
                      <a:pPr/>
                      <a:t>[RUBRIKENNAME]</a:t>
                    </a:fld>
                    <a:r>
                      <a:rPr lang="en-US"/>
                      <a:t>; 8.9</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4E-40E0-9457-49F9024D13BC}"/>
                </c:ext>
              </c:extLst>
            </c:dLbl>
            <c:dLbl>
              <c:idx val="2"/>
              <c:layout>
                <c:manualLayout>
                  <c:x val="5.4533183352080988E-2"/>
                  <c:y val="-5.4349188085660985E-2"/>
                </c:manualLayout>
              </c:layout>
              <c:tx>
                <c:rich>
                  <a:bodyPr/>
                  <a:lstStyle/>
                  <a:p>
                    <a:fld id="{651B2E5B-15DC-4AEC-AFC9-27CFFD971A96}" type="CATEGORYNAME">
                      <a:rPr lang="en-US"/>
                      <a:pPr/>
                      <a:t>[RUBRIKENNAME]</a:t>
                    </a:fld>
                    <a:r>
                      <a:rPr lang="en-US"/>
                      <a:t>; 7.8</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4E-40E0-9457-49F9024D13BC}"/>
                </c:ext>
              </c:extLst>
            </c:dLbl>
            <c:dLbl>
              <c:idx val="3"/>
              <c:layout>
                <c:manualLayout>
                  <c:x val="5.6872890888638804E-2"/>
                  <c:y val="8.6140275710116301E-3"/>
                </c:manualLayout>
              </c:layout>
              <c:tx>
                <c:rich>
                  <a:bodyPr/>
                  <a:lstStyle/>
                  <a:p>
                    <a:fld id="{55A85CD6-72EF-4F34-ABD6-0BAD744EEE67}" type="CATEGORYNAME">
                      <a:rPr lang="en-US"/>
                      <a:pPr/>
                      <a:t>[RUBRIKENNAME]</a:t>
                    </a:fld>
                    <a:r>
                      <a:rPr lang="en-US"/>
                      <a:t>; 0.3</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64E-40E0-9457-49F9024D13BC}"/>
                </c:ext>
              </c:extLst>
            </c:dLbl>
            <c:dLbl>
              <c:idx val="4"/>
              <c:layout>
                <c:manualLayout>
                  <c:x val="5.5408076868210455E-2"/>
                  <c:y val="0.1774884906841544"/>
                </c:manualLayout>
              </c:layout>
              <c:tx>
                <c:rich>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Open Sans" pitchFamily="2" charset="0"/>
                        <a:ea typeface="Open Sans" pitchFamily="2" charset="0"/>
                        <a:cs typeface="Open Sans" pitchFamily="2" charset="0"/>
                      </a:defRPr>
                    </a:pPr>
                    <a:fld id="{70A5E5FF-70D8-4C7A-BF3E-922B26490045}" type="CATEGORYNAME">
                      <a:rPr lang="en-US" sz="1100" baseline="0">
                        <a:latin typeface="Open Sans" panose="020B0606030504020204" pitchFamily="34" charset="0"/>
                      </a:rPr>
                      <a:pPr>
                        <a:defRPr sz="1100">
                          <a:solidFill>
                            <a:srgbClr val="000000"/>
                          </a:solidFill>
                          <a:latin typeface="Open Sans" pitchFamily="2" charset="0"/>
                          <a:ea typeface="Open Sans" pitchFamily="2" charset="0"/>
                          <a:cs typeface="Open Sans" pitchFamily="2" charset="0"/>
                        </a:defRPr>
                      </a:pPr>
                      <a:t>[RUBRIKENNAME]</a:t>
                    </a:fld>
                    <a:r>
                      <a:rPr lang="en-US" sz="1100" baseline="0">
                        <a:latin typeface="Open Sans" panose="020B0606030504020204" pitchFamily="34" charset="0"/>
                      </a:rPr>
                      <a:t>; 2.3</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Open Sans" pitchFamily="2" charset="0"/>
                      <a:ea typeface="Open Sans" pitchFamily="2" charset="0"/>
                      <a:cs typeface="Open Sans" pitchFamily="2" charset="0"/>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0199031955191504"/>
                      <c:h val="0.15915174994301109"/>
                    </c:manualLayout>
                  </c15:layout>
                  <c15:dlblFieldTable/>
                  <c15:showDataLabelsRange val="0"/>
                </c:ext>
                <c:ext xmlns:c16="http://schemas.microsoft.com/office/drawing/2014/chart" uri="{C3380CC4-5D6E-409C-BE32-E72D297353CC}">
                  <c16:uniqueId val="{00000009-664E-40E0-9457-49F9024D13BC}"/>
                </c:ext>
              </c:extLst>
            </c:dLbl>
            <c:dLbl>
              <c:idx val="5"/>
              <c:layout>
                <c:manualLayout>
                  <c:x val="5.7204556747479735E-2"/>
                  <c:y val="-5.4294379450012441E-2"/>
                </c:manualLayout>
              </c:layout>
              <c:tx>
                <c:rich>
                  <a:bodyPr/>
                  <a:lstStyle/>
                  <a:p>
                    <a:fld id="{56A0EACB-E137-442A-A699-BB7D9F6BE5EB}" type="CATEGORYNAME">
                      <a:rPr lang="en-US"/>
                      <a:pPr/>
                      <a:t>[RUBRIKENNAME]</a:t>
                    </a:fld>
                    <a:r>
                      <a:rPr lang="en-US"/>
                      <a:t>; 26.3</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64E-40E0-9457-49F9024D13BC}"/>
                </c:ext>
              </c:extLst>
            </c:dLbl>
            <c:dLbl>
              <c:idx val="6"/>
              <c:layout>
                <c:manualLayout>
                  <c:x val="0.16741522862908881"/>
                  <c:y val="-4.3866636335724504E-3"/>
                </c:manualLayout>
              </c:layout>
              <c:tx>
                <c:rich>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Open Sans" pitchFamily="2" charset="0"/>
                        <a:ea typeface="Open Sans" pitchFamily="2" charset="0"/>
                        <a:cs typeface="Open Sans" pitchFamily="2" charset="0"/>
                      </a:defRPr>
                    </a:pPr>
                    <a:r>
                      <a:rPr lang="en-US" sz="1100" dirty="0"/>
                      <a:t>Family support/Care support workers; 4.6</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Open Sans" pitchFamily="2" charset="0"/>
                      <a:ea typeface="Open Sans" pitchFamily="2" charset="0"/>
                      <a:cs typeface="Open Sans" pitchFamily="2" charset="0"/>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7285818737117018"/>
                      <c:h val="9.9682827045699279E-2"/>
                    </c:manualLayout>
                  </c15:layout>
                  <c15:showDataLabelsRange val="0"/>
                </c:ext>
                <c:ext xmlns:c16="http://schemas.microsoft.com/office/drawing/2014/chart" uri="{C3380CC4-5D6E-409C-BE32-E72D297353CC}">
                  <c16:uniqueId val="{0000000D-664E-40E0-9457-49F9024D13BC}"/>
                </c:ext>
              </c:extLst>
            </c:dLbl>
            <c:dLbl>
              <c:idx val="7"/>
              <c:layout>
                <c:manualLayout>
                  <c:x val="-0.14381664184293727"/>
                  <c:y val="-2.1370832015878628E-2"/>
                </c:manualLayout>
              </c:layout>
              <c:tx>
                <c:rich>
                  <a:bodyPr/>
                  <a:lstStyle/>
                  <a:p>
                    <a:fld id="{DAD1867E-123A-4334-B81D-50A285B13A19}" type="CATEGORYNAME">
                      <a:rPr lang="en-US" sz="1100" baseline="0">
                        <a:latin typeface="Open Sans" panose="020B0606030504020204" pitchFamily="34" charset="0"/>
                      </a:rPr>
                      <a:pPr/>
                      <a:t>[RUBRIKENNAME]</a:t>
                    </a:fld>
                    <a:r>
                      <a:rPr lang="en-US" sz="1100" baseline="0">
                        <a:latin typeface="Open Sans" panose="020B0606030504020204" pitchFamily="34" charset="0"/>
                      </a:rPr>
                      <a:t>; 1.4</a:t>
                    </a:r>
                  </a:p>
                </c:rich>
              </c:tx>
              <c:showLegendKey val="0"/>
              <c:showVal val="1"/>
              <c:showCatName val="1"/>
              <c:showSerName val="0"/>
              <c:showPercent val="0"/>
              <c:showBubbleSize val="0"/>
              <c:extLst>
                <c:ext xmlns:c15="http://schemas.microsoft.com/office/drawing/2012/chart" uri="{CE6537A1-D6FC-4f65-9D91-7224C49458BB}">
                  <c15:layout>
                    <c:manualLayout>
                      <c:w val="0.23497007910555678"/>
                      <c:h val="9.9086544732180704E-2"/>
                    </c:manualLayout>
                  </c15:layout>
                  <c15:dlblFieldTable/>
                  <c15:showDataLabelsRange val="0"/>
                </c:ext>
                <c:ext xmlns:c16="http://schemas.microsoft.com/office/drawing/2014/chart" uri="{C3380CC4-5D6E-409C-BE32-E72D297353CC}">
                  <c16:uniqueId val="{0000000F-664E-40E0-9457-49F9024D13BC}"/>
                </c:ext>
              </c:extLst>
            </c:dLbl>
            <c:dLbl>
              <c:idx val="8"/>
              <c:layout>
                <c:manualLayout>
                  <c:x val="-0.1777051564304292"/>
                  <c:y val="-0.14783090768655008"/>
                </c:manualLayout>
              </c:layout>
              <c:tx>
                <c:rich>
                  <a:bodyPr/>
                  <a:lstStyle/>
                  <a:p>
                    <a:fld id="{9AAE8D48-75C2-4418-831F-3F77F5084696}" type="CATEGORYNAME">
                      <a:rPr lang="en-US" sz="1100" baseline="0">
                        <a:latin typeface="Open Sans" panose="020B0606030504020204" pitchFamily="34" charset="0"/>
                      </a:rPr>
                      <a:pPr/>
                      <a:t>[RUBRIKENNAME]</a:t>
                    </a:fld>
                    <a:r>
                      <a:rPr lang="en-US" sz="1100" baseline="0"/>
                      <a:t>; 7</a:t>
                    </a:r>
                    <a:r>
                      <a:rPr lang="en-US" sz="1100" baseline="0">
                        <a:latin typeface="Open Sans" panose="020B0606030504020204" pitchFamily="34" charset="0"/>
                      </a:rPr>
                      <a:t>.7</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64E-40E0-9457-49F9024D13BC}"/>
                </c:ext>
              </c:extLst>
            </c:dLbl>
            <c:dLbl>
              <c:idx val="9"/>
              <c:layout>
                <c:manualLayout>
                  <c:x val="-5.5484771720608096E-2"/>
                  <c:y val="3.4585572061354632E-2"/>
                </c:manualLayout>
              </c:layout>
              <c:tx>
                <c:rich>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Open Sans" pitchFamily="2" charset="0"/>
                        <a:ea typeface="Open Sans" pitchFamily="2" charset="0"/>
                        <a:cs typeface="Open Sans" pitchFamily="2" charset="0"/>
                      </a:defRPr>
                    </a:pPr>
                    <a:fld id="{323041F8-A27C-4F91-8F0F-99C15FBBCF7D}" type="CATEGORYNAME">
                      <a:rPr lang="en-US" sz="1100">
                        <a:solidFill>
                          <a:srgbClr val="000000"/>
                        </a:solidFill>
                        <a:latin typeface="Open Sans" pitchFamily="2" charset="0"/>
                        <a:ea typeface="Open Sans" pitchFamily="2" charset="0"/>
                        <a:cs typeface="Open Sans" pitchFamily="2" charset="0"/>
                      </a:rPr>
                      <a:pPr>
                        <a:defRPr sz="1100">
                          <a:solidFill>
                            <a:srgbClr val="000000"/>
                          </a:solidFill>
                          <a:latin typeface="Open Sans" pitchFamily="2" charset="0"/>
                          <a:ea typeface="Open Sans" pitchFamily="2" charset="0"/>
                          <a:cs typeface="Open Sans" pitchFamily="2" charset="0"/>
                        </a:defRPr>
                      </a:pPr>
                      <a:t>[RUBRIKENNAME]</a:t>
                    </a:fld>
                    <a:r>
                      <a:rPr lang="en-US" sz="1100">
                        <a:solidFill>
                          <a:srgbClr val="000000"/>
                        </a:solidFill>
                        <a:latin typeface="Open Sans" pitchFamily="2" charset="0"/>
                        <a:ea typeface="Open Sans" pitchFamily="2" charset="0"/>
                        <a:cs typeface="Open Sans" pitchFamily="2" charset="0"/>
                      </a:rPr>
                      <a:t>; 40.1</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000000"/>
                      </a:solidFill>
                      <a:latin typeface="Open Sans" pitchFamily="2" charset="0"/>
                      <a:ea typeface="Open Sans" pitchFamily="2" charset="0"/>
                      <a:cs typeface="Open Sans" pitchFamily="2" charset="0"/>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17149051490514905"/>
                      <c:h val="0.1007741814283017"/>
                    </c:manualLayout>
                  </c15:layout>
                  <c15:dlblFieldTable/>
                  <c15:showDataLabelsRange val="0"/>
                </c:ext>
                <c:ext xmlns:c16="http://schemas.microsoft.com/office/drawing/2014/chart" uri="{C3380CC4-5D6E-409C-BE32-E72D297353CC}">
                  <c16:uniqueId val="{00000013-664E-40E0-9457-49F9024D13BC}"/>
                </c:ext>
              </c:extLst>
            </c:dLbl>
            <c:dLbl>
              <c:idx val="10"/>
              <c:layout>
                <c:manualLayout>
                  <c:x val="-2.5959071482542645E-2"/>
                  <c:y val="1.8263290145902611E-2"/>
                </c:manualLayout>
              </c:layout>
              <c:tx>
                <c:rich>
                  <a:bodyPr/>
                  <a:lstStyle/>
                  <a:p>
                    <a:fld id="{93F00732-4160-4BD2-971A-E6098CF3FA8A}" type="CATEGORYNAME">
                      <a:rPr lang="en-US" sz="1300" baseline="0">
                        <a:latin typeface="Open Sans" panose="020B0606030504020204" pitchFamily="34" charset="0"/>
                      </a:rPr>
                      <a:pPr/>
                      <a:t>[RUBRIKENNAME]</a:t>
                    </a:fld>
                    <a:r>
                      <a:rPr lang="en-US" sz="1300" baseline="0">
                        <a:latin typeface="Open Sans" panose="020B0606030504020204" pitchFamily="34" charset="0"/>
                      </a:rPr>
                      <a:t>; 43.1</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64E-40E0-9457-49F9024D13B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Open Sans" pitchFamily="2" charset="0"/>
                    <a:ea typeface="Open Sans" pitchFamily="2" charset="0"/>
                    <a:cs typeface="Open Sans" pitchFamily="2" charset="0"/>
                  </a:defRPr>
                </a:pPr>
                <a:endParaRPr lang="de-DE"/>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'Folie 2.3.4 Daten Abb.'!$A$8:$A$17</c:f>
              <c:strCache>
                <c:ptCount val="10"/>
                <c:pt idx="0">
                  <c:v>Support in acc. w. Article 27 (2) (residential)</c:v>
                </c:pt>
                <c:pt idx="1">
                  <c:v>Placement in a home</c:v>
                </c:pt>
                <c:pt idx="2">
                  <c:v>Full-time family care</c:v>
                </c:pt>
                <c:pt idx="3">
                  <c:v>Intensive personal socio-educational support</c:v>
                </c:pt>
                <c:pt idx="4">
                  <c:v>Socio-educational care in a day group</c:v>
                </c:pt>
                <c:pt idx="5">
                  <c:v>Socio-educational help for families</c:v>
                </c:pt>
                <c:pt idx="6">
                  <c:v>Family/Care support workers</c:v>
                </c:pt>
                <c:pt idx="7">
                  <c:v>Social group work</c:v>
                </c:pt>
                <c:pt idx="8">
                  <c:v>Support in acc. w. Article 27 (2) (non-residential/other)</c:v>
                </c:pt>
                <c:pt idx="9">
                  <c:v>Parental counselling</c:v>
                </c:pt>
              </c:strCache>
            </c:strRef>
          </c:cat>
          <c:val>
            <c:numRef>
              <c:f>'Folie 2.3.4 Daten Abb.'!$B$8:$B$17</c:f>
              <c:numCache>
                <c:formatCode>0.0</c:formatCode>
                <c:ptCount val="10"/>
                <c:pt idx="0">
                  <c:v>0.4</c:v>
                </c:pt>
                <c:pt idx="1">
                  <c:v>8.9</c:v>
                </c:pt>
                <c:pt idx="2">
                  <c:v>7.8</c:v>
                </c:pt>
                <c:pt idx="3">
                  <c:v>0.28589549009088427</c:v>
                </c:pt>
                <c:pt idx="4">
                  <c:v>2.2999999999999998</c:v>
                </c:pt>
                <c:pt idx="5">
                  <c:v>26.3</c:v>
                </c:pt>
                <c:pt idx="6">
                  <c:v>4.5999999999999996</c:v>
                </c:pt>
                <c:pt idx="7">
                  <c:v>1.4</c:v>
                </c:pt>
                <c:pt idx="8">
                  <c:v>7.7</c:v>
                </c:pt>
                <c:pt idx="9">
                  <c:v>40.1</c:v>
                </c:pt>
              </c:numCache>
            </c:numRef>
          </c:val>
          <c:extLst>
            <c:ext xmlns:c16="http://schemas.microsoft.com/office/drawing/2014/chart" uri="{C3380CC4-5D6E-409C-BE32-E72D297353CC}">
              <c16:uniqueId val="{00000015-664E-40E0-9457-49F9024D13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14723795277278"/>
          <c:y val="3.2676022129128436E-2"/>
          <c:w val="0.43760537642362624"/>
          <c:h val="0.82192494189071186"/>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5.3391086599762744E-2"/>
          <c:y val="0.8487954383243943"/>
          <c:w val="0.82362870238711672"/>
          <c:h val="0.144669357249780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6234210515532"/>
          <c:y val="7.9681454622612863E-2"/>
          <c:w val="0.34204095237097826"/>
          <c:h val="0.62751484566646887"/>
        </c:manualLayout>
      </c:layout>
      <c:pieChart>
        <c:varyColors val="1"/>
        <c:ser>
          <c:idx val="0"/>
          <c:order val="0"/>
          <c:tx>
            <c:strRef>
              <c:f>Tabelle1!$B$1</c:f>
              <c:strCache>
                <c:ptCount val="1"/>
                <c:pt idx="0">
                  <c:v>in %</c:v>
                </c:pt>
              </c:strCache>
            </c:strRef>
          </c:tx>
          <c:spPr>
            <a:solidFill>
              <a:schemeClr val="accent3"/>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4B-4E03-8167-81CB2C1B047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14B-4E03-8167-81CB2C1B047B}"/>
              </c:ext>
            </c:extLst>
          </c:dPt>
          <c:dLbls>
            <c:dLbl>
              <c:idx val="0"/>
              <c:tx>
                <c:rich>
                  <a:bodyPr/>
                  <a:lstStyle/>
                  <a:p>
                    <a:r>
                      <a:rPr lang="en-US" dirty="0"/>
                      <a:t>33.1%</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14B-4E03-8167-81CB2C1B047B}"/>
                </c:ext>
              </c:extLst>
            </c:dLbl>
            <c:dLbl>
              <c:idx val="1"/>
              <c:layout>
                <c:manualLayout>
                  <c:x val="0.15076228473231243"/>
                  <c:y val="-0.10382923588622688"/>
                </c:manualLayout>
              </c:layout>
              <c:tx>
                <c:rich>
                  <a:bodyPr/>
                  <a:lstStyle/>
                  <a:p>
                    <a:r>
                      <a:rPr lang="en-US" dirty="0"/>
                      <a:t>66.9%</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14B-4E03-8167-81CB2C1B047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Public-sector providers</c:v>
                </c:pt>
                <c:pt idx="1">
                  <c:v>Non-statutory providers</c:v>
                </c:pt>
              </c:strCache>
            </c:strRef>
          </c:cat>
          <c:val>
            <c:numRef>
              <c:f>Tabelle1!$B$2:$B$3</c:f>
              <c:numCache>
                <c:formatCode>General</c:formatCode>
                <c:ptCount val="2"/>
                <c:pt idx="0" formatCode="0.0">
                  <c:v>33.1</c:v>
                </c:pt>
                <c:pt idx="1">
                  <c:v>66.900000000000006</c:v>
                </c:pt>
              </c:numCache>
            </c:numRef>
          </c:val>
          <c:extLst>
            <c:ext xmlns:c16="http://schemas.microsoft.com/office/drawing/2014/chart" uri="{C3380CC4-5D6E-409C-BE32-E72D297353CC}">
              <c16:uniqueId val="{00000004-B14B-4E03-8167-81CB2C1B047B}"/>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6.2774541575048443E-2"/>
          <c:y val="0.76403023558006178"/>
          <c:w val="0.84553659772666945"/>
          <c:h val="0.1033539072390715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77842536079888"/>
          <c:y val="0.20211351280693404"/>
          <c:w val="0.32926229093254156"/>
          <c:h val="0.62675839774227926"/>
        </c:manualLayout>
      </c:layout>
      <c:pieChart>
        <c:varyColors val="1"/>
        <c:ser>
          <c:idx val="0"/>
          <c:order val="0"/>
          <c:spPr>
            <a:solidFill>
              <a:srgbClr val="3C5E89"/>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36-4FB9-B789-475FF9DDF24D}"/>
              </c:ext>
            </c:extLst>
          </c:dPt>
          <c:dPt>
            <c:idx val="1"/>
            <c:bubble3D val="0"/>
            <c:spPr>
              <a:solidFill>
                <a:srgbClr val="3C5E89"/>
              </a:solidFill>
              <a:ln w="19050">
                <a:solidFill>
                  <a:schemeClr val="lt1"/>
                </a:solidFill>
              </a:ln>
              <a:effectLst/>
            </c:spPr>
            <c:extLst>
              <c:ext xmlns:c16="http://schemas.microsoft.com/office/drawing/2014/chart" uri="{C3380CC4-5D6E-409C-BE32-E72D297353CC}">
                <c16:uniqueId val="{00000003-BD36-4FB9-B789-475FF9DDF24D}"/>
              </c:ext>
            </c:extLst>
          </c:dPt>
          <c:dLbls>
            <c:dLbl>
              <c:idx val="0"/>
              <c:layout>
                <c:manualLayout>
                  <c:x val="-9.3778984414721156E-2"/>
                  <c:y val="0.158196303719742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r>
                      <a:rPr lang="en-US" dirty="0"/>
                      <a:t>19.6%</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2760405776303596"/>
                      <c:h val="0.10822630164167397"/>
                    </c:manualLayout>
                  </c15:layout>
                  <c15:showDataLabelsRange val="0"/>
                </c:ext>
                <c:ext xmlns:c16="http://schemas.microsoft.com/office/drawing/2014/chart" uri="{C3380CC4-5D6E-409C-BE32-E72D297353CC}">
                  <c16:uniqueId val="{00000001-BD36-4FB9-B789-475FF9DDF24D}"/>
                </c:ext>
              </c:extLst>
            </c:dLbl>
            <c:dLbl>
              <c:idx val="1"/>
              <c:layout>
                <c:manualLayout>
                  <c:x val="0.13282306823759346"/>
                  <c:y val="-0.17384298517868035"/>
                </c:manualLayout>
              </c:layout>
              <c:tx>
                <c:rich>
                  <a:bodyPr/>
                  <a:lstStyle/>
                  <a:p>
                    <a:r>
                      <a:rPr lang="en-US" sz="1200" dirty="0">
                        <a:solidFill>
                          <a:schemeClr val="bg1"/>
                        </a:solidFill>
                      </a:rPr>
                      <a:t>80.4%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D36-4FB9-B789-475FF9DDF2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Tabelle1!$R$46:$R$47</c:f>
              <c:strCache>
                <c:ptCount val="2"/>
                <c:pt idx="0">
                  <c:v>Public-sector providers</c:v>
                </c:pt>
                <c:pt idx="1">
                  <c:v>Non-statutory providers</c:v>
                </c:pt>
              </c:strCache>
            </c:strRef>
          </c:cat>
          <c:val>
            <c:numRef>
              <c:f>Tabelle1!$S$46:$S$47</c:f>
              <c:numCache>
                <c:formatCode>0.0%</c:formatCode>
                <c:ptCount val="2"/>
                <c:pt idx="0">
                  <c:v>0.19600000000000001</c:v>
                </c:pt>
                <c:pt idx="1">
                  <c:v>0.80400000000000005</c:v>
                </c:pt>
              </c:numCache>
            </c:numRef>
          </c:val>
          <c:extLst>
            <c:ext xmlns:c16="http://schemas.microsoft.com/office/drawing/2014/chart" uri="{C3380CC4-5D6E-409C-BE32-E72D297353CC}">
              <c16:uniqueId val="{00000004-BD36-4FB9-B789-475FF9DDF24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chemeClr val="accent1"/>
            </a:solidFill>
          </c:spPr>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A39-4ADD-93AC-525C5C79CB93}"/>
              </c:ext>
            </c:extLst>
          </c:dPt>
          <c:dPt>
            <c:idx val="1"/>
            <c:bubble3D val="0"/>
            <c:spPr>
              <a:solidFill>
                <a:srgbClr val="3C5E89"/>
              </a:solidFill>
              <a:ln w="25400">
                <a:solidFill>
                  <a:schemeClr val="lt1"/>
                </a:solidFill>
              </a:ln>
              <a:effectLst/>
              <a:sp3d contourW="25400">
                <a:contourClr>
                  <a:schemeClr val="lt1"/>
                </a:contourClr>
              </a:sp3d>
            </c:spPr>
            <c:extLst>
              <c:ext xmlns:c16="http://schemas.microsoft.com/office/drawing/2014/chart" uri="{C3380CC4-5D6E-409C-BE32-E72D297353CC}">
                <c16:uniqueId val="{00000003-AA39-4ADD-93AC-525C5C79CB93}"/>
              </c:ext>
            </c:extLst>
          </c:dPt>
          <c:dLbls>
            <c:dLbl>
              <c:idx val="0"/>
              <c:layout>
                <c:manualLayout>
                  <c:x val="-0.17772058077875516"/>
                  <c:y val="7.6341707286589178E-2"/>
                </c:manualLayout>
              </c:layout>
              <c:tx>
                <c:rich>
                  <a:bodyPr/>
                  <a:lstStyle/>
                  <a:p>
                    <a:r>
                      <a:rPr lang="en-US" dirty="0"/>
                      <a:t>27.7%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39-4ADD-93AC-525C5C79CB93}"/>
                </c:ext>
              </c:extLst>
            </c:dLbl>
            <c:dLbl>
              <c:idx val="1"/>
              <c:layout>
                <c:manualLayout>
                  <c:x val="0.2785823931198948"/>
                  <c:y val="-0.19035120609923759"/>
                </c:manualLayout>
              </c:layout>
              <c:tx>
                <c:rich>
                  <a:bodyPr/>
                  <a:lstStyle/>
                  <a:p>
                    <a:r>
                      <a:rPr lang="en-US" dirty="0"/>
                      <a:t>72.3%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39-4ADD-93AC-525C5C79CB9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Tabelle1!$D$46:$D$47</c:f>
              <c:strCache>
                <c:ptCount val="2"/>
                <c:pt idx="0">
                  <c:v>Public-sector providers</c:v>
                </c:pt>
                <c:pt idx="1">
                  <c:v>Non-statutory providers</c:v>
                </c:pt>
              </c:strCache>
            </c:strRef>
          </c:cat>
          <c:val>
            <c:numRef>
              <c:f>Tabelle1!$E$46:$E$47</c:f>
              <c:numCache>
                <c:formatCode>0.0%</c:formatCode>
                <c:ptCount val="2"/>
                <c:pt idx="0">
                  <c:v>0.27700000000000002</c:v>
                </c:pt>
                <c:pt idx="1">
                  <c:v>0.72299999999999998</c:v>
                </c:pt>
              </c:numCache>
            </c:numRef>
          </c:val>
          <c:extLst>
            <c:ext xmlns:c16="http://schemas.microsoft.com/office/drawing/2014/chart" uri="{C3380CC4-5D6E-409C-BE32-E72D297353CC}">
              <c16:uniqueId val="{00000004-AA39-4ADD-93AC-525C5C79CB9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tx>
                <c:rich>
                  <a:bodyPr/>
                  <a:lstStyle/>
                  <a:p>
                    <a:r>
                      <a:rPr lang="en-US"/>
                      <a:t>20.9</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D0A-4E92-8E0C-E154F0AAEC53}"/>
                </c:ext>
              </c:extLst>
            </c:dLbl>
            <c:dLbl>
              <c:idx val="1"/>
              <c:tx>
                <c:rich>
                  <a:bodyPr/>
                  <a:lstStyle/>
                  <a:p>
                    <a:r>
                      <a:rPr lang="en-US"/>
                      <a:t>28.9</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D0A-4E92-8E0C-E154F0AAEC53}"/>
                </c:ext>
              </c:extLst>
            </c:dLbl>
            <c:dLbl>
              <c:idx val="2"/>
              <c:tx>
                <c:rich>
                  <a:bodyPr/>
                  <a:lstStyle/>
                  <a:p>
                    <a:r>
                      <a:rPr lang="en-US"/>
                      <a:t>40.7</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D0A-4E92-8E0C-E154F0AAEC53}"/>
                </c:ext>
              </c:extLst>
            </c:dLbl>
            <c:dLbl>
              <c:idx val="3"/>
              <c:tx>
                <c:rich>
                  <a:bodyPr/>
                  <a:lstStyle/>
                  <a:p>
                    <a:r>
                      <a:rPr lang="en-US"/>
                      <a:t>54.9</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D0A-4E92-8E0C-E154F0AAEC53}"/>
                </c:ext>
              </c:extLst>
            </c:dLbl>
            <c:dLbl>
              <c:idx val="4"/>
              <c:tx>
                <c:rich>
                  <a:bodyPr/>
                  <a:lstStyle/>
                  <a:p>
                    <a:r>
                      <a:rPr lang="en-US"/>
                      <a:t>62.0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D0A-4E92-8E0C-E154F0AAEC5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Tabelle1!$A$2:$A$6</c:f>
              <c:numCache>
                <c:formatCode>General</c:formatCode>
                <c:ptCount val="5"/>
                <c:pt idx="0">
                  <c:v>2005</c:v>
                </c:pt>
                <c:pt idx="1">
                  <c:v>2010</c:v>
                </c:pt>
                <c:pt idx="2">
                  <c:v>2015</c:v>
                </c:pt>
                <c:pt idx="3">
                  <c:v>2019</c:v>
                </c:pt>
                <c:pt idx="4">
                  <c:v>2021</c:v>
                </c:pt>
              </c:numCache>
            </c:numRef>
          </c:cat>
          <c:val>
            <c:numRef>
              <c:f>Tabelle1!$B$2:$B$6</c:f>
              <c:numCache>
                <c:formatCode>General</c:formatCode>
                <c:ptCount val="5"/>
                <c:pt idx="0">
                  <c:v>20.9</c:v>
                </c:pt>
                <c:pt idx="1">
                  <c:v>28.9</c:v>
                </c:pt>
                <c:pt idx="2">
                  <c:v>40.700000000000003</c:v>
                </c:pt>
                <c:pt idx="3">
                  <c:v>54.9</c:v>
                </c:pt>
                <c:pt idx="4" formatCode="0.0">
                  <c:v>62</c:v>
                </c:pt>
              </c:numCache>
            </c:numRef>
          </c:val>
          <c:extLst>
            <c:ext xmlns:c16="http://schemas.microsoft.com/office/drawing/2014/chart" uri="{C3380CC4-5D6E-409C-BE32-E72D297353CC}">
              <c16:uniqueId val="{00000000-4D0A-4E92-8E0C-E154F0AAEC53}"/>
            </c:ext>
          </c:extLst>
        </c:ser>
        <c:dLbls>
          <c:dLblPos val="inEnd"/>
          <c:showLegendKey val="0"/>
          <c:showVal val="1"/>
          <c:showCatName val="0"/>
          <c:showSerName val="0"/>
          <c:showPercent val="0"/>
          <c:showBubbleSize val="0"/>
        </c:dLbls>
        <c:gapWidth val="41"/>
        <c:axId val="32932048"/>
        <c:axId val="32934016"/>
      </c:barChart>
      <c:catAx>
        <c:axId val="32932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effectLst/>
                <a:latin typeface="+mn-lt"/>
                <a:ea typeface="+mn-ea"/>
                <a:cs typeface="+mn-cs"/>
              </a:defRPr>
            </a:pPr>
            <a:endParaRPr lang="de-DE"/>
          </a:p>
        </c:txPr>
        <c:crossAx val="32934016"/>
        <c:crosses val="autoZero"/>
        <c:auto val="1"/>
        <c:lblAlgn val="ctr"/>
        <c:lblOffset val="100"/>
        <c:noMultiLvlLbl val="0"/>
      </c:catAx>
      <c:valAx>
        <c:axId val="32934016"/>
        <c:scaling>
          <c:orientation val="minMax"/>
        </c:scaling>
        <c:delete val="1"/>
        <c:axPos val="l"/>
        <c:numFmt formatCode="General" sourceLinked="1"/>
        <c:majorTickMark val="none"/>
        <c:minorTickMark val="none"/>
        <c:tickLblPos val="nextTo"/>
        <c:crossAx val="329320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57B5C8B4-95C9-4195-B362-09CC522898DA}">
      <dgm:prSet custT="1"/>
      <dgm:spPr>
        <a:solidFill>
          <a:schemeClr val="accent1">
            <a:lumMod val="40000"/>
            <a:lumOff val="60000"/>
            <a:alpha val="90000"/>
          </a:schemeClr>
        </a:solidFill>
      </dgm:spPr>
      <dgm:t>
        <a:bodyPr/>
        <a:lstStyle/>
        <a:p>
          <a:pPr algn="ctr" rtl="0"/>
          <a:r>
            <a:rPr lang="en-GB" sz="1200" b="1"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Promotion of care and upbringing in the family </a:t>
          </a:r>
          <a:br>
            <a:rPr lang="en-GB" sz="1200" b="1"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GB" sz="1200" b="1"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Articles 16</a:t>
          </a: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GB" sz="1200" b="1"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21 of SGB VIII</a:t>
          </a:r>
          <a:endPar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Ein Bereich der Kinder- und Jugendhilfe in Deutschland: Förderung der Erziehung in der Familie §§ 16-21 Sozialgesetzbuch (SGB) Acht (VIII)" title="Freihandform"/>
        </a:ext>
      </dgm:extLst>
    </dgm:pt>
    <dgm:pt modelId="{B3AD9B68-A307-460A-91F4-5DB7974AFDCD}" type="parTrans" cxnId="{51BCAF82-8EDE-4C41-B825-F135136EC23E}">
      <dgm:prSet/>
      <dgm:spPr/>
      <dgm:t>
        <a:bodyPr/>
        <a:lstStyle/>
        <a:p>
          <a:endParaRPr lang="de-DE"/>
        </a:p>
      </dgm:t>
    </dgm:pt>
    <dgm:pt modelId="{8FBA5766-2C22-412A-B4E9-41F0B7104156}" type="sibTrans" cxnId="{51BCAF82-8EDE-4C41-B825-F135136EC23E}">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LinFactNeighborY="-7775">
        <dgm:presLayoutVars>
          <dgm:chMax val="0"/>
          <dgm:bulletEnabled val="1"/>
        </dgm:presLayoutVars>
      </dgm:prSet>
      <dgm:spPr/>
    </dgm:pt>
  </dgm:ptLst>
  <dgm:cxnLst>
    <dgm:cxn modelId="{51BCAF82-8EDE-4C41-B825-F135136EC23E}" srcId="{F31716F1-72F1-43E0-9960-443E12A38D55}" destId="{57B5C8B4-95C9-4195-B362-09CC522898DA}" srcOrd="0" destOrd="0" parTransId="{B3AD9B68-A307-460A-91F4-5DB7974AFDCD}" sibTransId="{8FBA5766-2C22-412A-B4E9-41F0B7104156}"/>
    <dgm:cxn modelId="{219B31D3-58AB-47A4-88E8-C86262E09178}" type="presOf" srcId="{57B5C8B4-95C9-4195-B362-09CC522898DA}" destId="{AEF15C3F-A85D-4840-975F-712DEC557E60}" srcOrd="0" destOrd="0" presId="urn:microsoft.com/office/officeart/2005/8/layout/vList2"/>
    <dgm:cxn modelId="{DC8AABD3-D090-4F85-AF48-04A9F10585AA}" type="presOf" srcId="{F31716F1-72F1-43E0-9960-443E12A38D55}" destId="{04D45573-8344-464E-BB1D-30FE966085FB}" srcOrd="0" destOrd="0" presId="urn:microsoft.com/office/officeart/2005/8/layout/vList2"/>
    <dgm:cxn modelId="{BC160823-D7A7-4A39-ACBF-F4AB0BD7D8A1}"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241CC-B76E-4A57-9579-375EC678A97E}"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2F05B311-E38A-4D1C-A56F-B1DF6B4474B7}">
      <dgm:prSet custT="1"/>
      <dgm:spPr>
        <a:solidFill>
          <a:schemeClr val="accent1">
            <a:lumMod val="60000"/>
            <a:lumOff val="40000"/>
            <a:alpha val="90000"/>
          </a:schemeClr>
        </a:solidFill>
      </dgm:spPr>
      <dgm:t>
        <a:bodyPr/>
        <a:lstStyle/>
        <a:p>
          <a:pPr algn="ctr"/>
          <a:r>
            <a:rPr lang="en-GB" sz="1200" b="1"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Sovereign tasks to protect children and adolescents</a:t>
          </a:r>
          <a:br>
            <a:rPr lang="en-GB" sz="1200" b="1"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GB" sz="1200" b="1"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Articles 42 ff. of SGB VIII</a:t>
          </a:r>
          <a:endPar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Benennt einen Bereich der Kinder- und Jugendhilfe in Deutschland: &#10;Hoheitliche Aufgaben zum Schutz von Kindern und Jugendliche §§ 42–58 Sozialgesetzbuch (SGB) Acht (VIII)" title="Freihandform"/>
        </a:ext>
      </dgm:extLst>
    </dgm:pt>
    <dgm:pt modelId="{161FC95B-3C40-4CFF-81C8-D0760C858F42}" type="parTrans" cxnId="{28E93E25-28E9-4165-ACB6-40B834C5FD24}">
      <dgm:prSet/>
      <dgm:spPr/>
      <dgm:t>
        <a:bodyPr/>
        <a:lstStyle/>
        <a:p>
          <a:endParaRPr lang="de-DE"/>
        </a:p>
      </dgm:t>
    </dgm:pt>
    <dgm:pt modelId="{6A4B68C8-981C-4EC7-95D2-5ED7716FE7DD}" type="sibTrans" cxnId="{28E93E25-28E9-4165-ACB6-40B834C5FD24}">
      <dgm:prSet/>
      <dgm:spPr/>
      <dgm:t>
        <a:bodyPr/>
        <a:lstStyle/>
        <a:p>
          <a:endParaRPr lang="de-DE"/>
        </a:p>
      </dgm:t>
    </dgm:pt>
    <dgm:pt modelId="{0F661568-69D9-4E8B-87AA-937DEA19C76C}" type="pres">
      <dgm:prSet presAssocID="{280241CC-B76E-4A57-9579-375EC678A97E}" presName="linear" presStyleCnt="0">
        <dgm:presLayoutVars>
          <dgm:animLvl val="lvl"/>
          <dgm:resizeHandles val="exact"/>
        </dgm:presLayoutVars>
      </dgm:prSet>
      <dgm:spPr/>
    </dgm:pt>
    <dgm:pt modelId="{E04BB76E-F444-410F-B393-0064D905195D}" type="pres">
      <dgm:prSet presAssocID="{2F05B311-E38A-4D1C-A56F-B1DF6B4474B7}" presName="parentText" presStyleLbl="node1" presStyleIdx="0" presStyleCnt="1" custLinFactNeighborX="-2464" custLinFactNeighborY="-24">
        <dgm:presLayoutVars>
          <dgm:chMax val="0"/>
          <dgm:bulletEnabled val="1"/>
        </dgm:presLayoutVars>
      </dgm:prSet>
      <dgm:spPr/>
    </dgm:pt>
  </dgm:ptLst>
  <dgm:cxnLst>
    <dgm:cxn modelId="{28E93E25-28E9-4165-ACB6-40B834C5FD24}" srcId="{280241CC-B76E-4A57-9579-375EC678A97E}" destId="{2F05B311-E38A-4D1C-A56F-B1DF6B4474B7}" srcOrd="0" destOrd="0" parTransId="{161FC95B-3C40-4CFF-81C8-D0760C858F42}" sibTransId="{6A4B68C8-981C-4EC7-95D2-5ED7716FE7DD}"/>
    <dgm:cxn modelId="{DD84CD98-7B98-4A27-B31A-5AA7859D8707}" type="presOf" srcId="{2F05B311-E38A-4D1C-A56F-B1DF6B4474B7}" destId="{E04BB76E-F444-410F-B393-0064D905195D}" srcOrd="0" destOrd="0" presId="urn:microsoft.com/office/officeart/2005/8/layout/vList2"/>
    <dgm:cxn modelId="{A0D9FACD-88D7-4283-A2DD-E308819CC3D7}" type="presOf" srcId="{280241CC-B76E-4A57-9579-375EC678A97E}" destId="{0F661568-69D9-4E8B-87AA-937DEA19C76C}" srcOrd="0" destOrd="0" presId="urn:microsoft.com/office/officeart/2005/8/layout/vList2"/>
    <dgm:cxn modelId="{056215AF-783F-4C95-AEA3-3A3D73FDF145}" type="presParOf" srcId="{0F661568-69D9-4E8B-87AA-937DEA19C76C}" destId="{E04BB76E-F444-410F-B393-0064D905195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D564EF-4DDA-4FC5-95B7-E0CE8C6185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E87514C6-A52C-44D1-9F69-8D70E20A1066}">
      <dgm:prSet custT="1"/>
      <dgm:spPr>
        <a:noFill/>
      </dgm:spPr>
      <dgm:t>
        <a:bodyPr/>
        <a:lstStyle/>
        <a:p>
          <a:pPr algn="ctr" rtl="0"/>
          <a:r>
            <a:rPr lang="en-GB" sz="1150" b="1"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Youth services as an integrated whole</a:t>
          </a:r>
          <a:br>
            <a:rPr lang="en-GB" sz="1150" b="1"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GB" sz="115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means:</a:t>
          </a:r>
        </a:p>
        <a:p>
          <a:pPr algn="ctr"/>
          <a:r>
            <a:rPr lang="en-GB" sz="115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Promotion of child-raising and development</a:t>
          </a:r>
        </a:p>
        <a:p>
          <a:pPr algn="ctr"/>
          <a:r>
            <a:rPr lang="en-GB" sz="115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Socio-educational support</a:t>
          </a:r>
        </a:p>
        <a:p>
          <a:pPr algn="ctr"/>
          <a:r>
            <a:rPr lang="en-GB" sz="115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Protection from danger</a:t>
          </a:r>
        </a:p>
        <a:p>
          <a:pPr algn="ctr"/>
          <a:r>
            <a:rPr lang="en-GB" sz="115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based on shared principles and a coordinated support system</a:t>
          </a:r>
          <a:endParaRPr lang="de-DE" sz="11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Hier wird erläutert, was die Einheit der Jugendhilfe heißt: &#10;- Förderung von Erziehung und Bildung&#10;- Hilfen zur Erziehung&#10;- Schutz vor Gefahren im Rahmen gemeinsamer Arbeitsprinzipien und  aufeinander bezogener Arbeitsbereiche" title="Freihandform"/>
        </a:ext>
      </dgm:extLst>
    </dgm:pt>
    <dgm:pt modelId="{815F4992-4351-48F6-8A7A-3CBCE93F1DE2}" type="parTrans" cxnId="{8F51682C-355D-49AB-932F-FCB633169B46}">
      <dgm:prSet/>
      <dgm:spPr/>
      <dgm:t>
        <a:bodyPr/>
        <a:lstStyle/>
        <a:p>
          <a:endParaRPr lang="de-DE"/>
        </a:p>
      </dgm:t>
    </dgm:pt>
    <dgm:pt modelId="{4B1C5386-240F-4CCE-8784-B2DFFDA95048}" type="sibTrans" cxnId="{8F51682C-355D-49AB-932F-FCB633169B46}">
      <dgm:prSet/>
      <dgm:spPr/>
      <dgm:t>
        <a:bodyPr/>
        <a:lstStyle/>
        <a:p>
          <a:endParaRPr lang="de-DE"/>
        </a:p>
      </dgm:t>
    </dgm:pt>
    <dgm:pt modelId="{3E671110-6247-4CAC-A5EB-0ED594D2F431}" type="pres">
      <dgm:prSet presAssocID="{14D564EF-4DDA-4FC5-95B7-E0CE8C61850E}" presName="linear" presStyleCnt="0">
        <dgm:presLayoutVars>
          <dgm:animLvl val="lvl"/>
          <dgm:resizeHandles val="exact"/>
        </dgm:presLayoutVars>
      </dgm:prSet>
      <dgm:spPr/>
    </dgm:pt>
    <dgm:pt modelId="{16ECFACD-F280-4279-A229-0E04F59FE9AD}" type="pres">
      <dgm:prSet presAssocID="{E87514C6-A52C-44D1-9F69-8D70E20A1066}" presName="parentText" presStyleLbl="node1" presStyleIdx="0" presStyleCnt="1" custScaleY="233354" custLinFactNeighborY="3009">
        <dgm:presLayoutVars>
          <dgm:chMax val="0"/>
          <dgm:bulletEnabled val="1"/>
        </dgm:presLayoutVars>
      </dgm:prSet>
      <dgm:spPr/>
    </dgm:pt>
  </dgm:ptLst>
  <dgm:cxnLst>
    <dgm:cxn modelId="{8F51682C-355D-49AB-932F-FCB633169B46}" srcId="{14D564EF-4DDA-4FC5-95B7-E0CE8C61850E}" destId="{E87514C6-A52C-44D1-9F69-8D70E20A1066}" srcOrd="0" destOrd="0" parTransId="{815F4992-4351-48F6-8A7A-3CBCE93F1DE2}" sibTransId="{4B1C5386-240F-4CCE-8784-B2DFFDA95048}"/>
    <dgm:cxn modelId="{B318CC63-7818-461A-88D1-B7C9E48729B4}" type="presOf" srcId="{E87514C6-A52C-44D1-9F69-8D70E20A1066}" destId="{16ECFACD-F280-4279-A229-0E04F59FE9AD}" srcOrd="0" destOrd="0" presId="urn:microsoft.com/office/officeart/2005/8/layout/vList2"/>
    <dgm:cxn modelId="{C2D034AF-F11B-4A65-93EE-5ED7882DF533}" type="presOf" srcId="{14D564EF-4DDA-4FC5-95B7-E0CE8C61850E}" destId="{3E671110-6247-4CAC-A5EB-0ED594D2F431}" srcOrd="0" destOrd="0" presId="urn:microsoft.com/office/officeart/2005/8/layout/vList2"/>
    <dgm:cxn modelId="{E7E22866-9A92-4AF4-B117-D44B039BCCF8}" type="presParOf" srcId="{3E671110-6247-4CAC-A5EB-0ED594D2F431}" destId="{16ECFACD-F280-4279-A229-0E04F59FE9AD}"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57B5C8B4-95C9-4195-B362-09CC522898DA}">
      <dgm:prSet custT="1"/>
      <dgm:spPr>
        <a:solidFill>
          <a:schemeClr val="accent1">
            <a:lumMod val="40000"/>
            <a:lumOff val="60000"/>
            <a:alpha val="90000"/>
          </a:schemeClr>
        </a:solidFill>
      </dgm:spPr>
      <dgm:t>
        <a:bodyPr/>
        <a:lstStyle/>
        <a:p>
          <a:pPr algn="ctr" rtl="0"/>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Youth </a:t>
          </a:r>
          <a:r>
            <a:rPr lang="de-DE"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b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Youth social </a:t>
          </a:r>
          <a:r>
            <a:rPr lang="de-DE"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b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School social </a:t>
          </a:r>
          <a:r>
            <a:rPr lang="de-DE"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b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Educational child and youth protection</a:t>
          </a:r>
          <a:b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Articles</a:t>
          </a: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11–15 </a:t>
          </a:r>
          <a:r>
            <a:rPr lang="de-DE"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SGB VIII</a:t>
          </a:r>
          <a:endParaRPr lang="de-DE"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Benennt einen Bereich der Kinder- und Jugendhilfe in Deutschland: &#10;Jugendarbeit; Jugendsozialarbeit;&#10;erzieherischer Kinder- und &#10;Jugendschutz §§ 11–15 Sozialgesetzbuch (SGB) Acht (VIII)" title="Freihandform"/>
        </a:ext>
      </dgm:extLst>
    </dgm:pt>
    <dgm:pt modelId="{B3AD9B68-A307-460A-91F4-5DB7974AFDCD}" type="parTrans" cxnId="{51BCAF82-8EDE-4C41-B825-F135136EC23E}">
      <dgm:prSet/>
      <dgm:spPr/>
      <dgm:t>
        <a:bodyPr/>
        <a:lstStyle/>
        <a:p>
          <a:endParaRPr lang="de-DE"/>
        </a:p>
      </dgm:t>
    </dgm:pt>
    <dgm:pt modelId="{8FBA5766-2C22-412A-B4E9-41F0B7104156}" type="sibTrans" cxnId="{51BCAF82-8EDE-4C41-B825-F135136EC23E}">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ScaleX="100000" custScaleY="249043" custLinFactNeighborY="1165">
        <dgm:presLayoutVars>
          <dgm:chMax val="0"/>
          <dgm:bulletEnabled val="1"/>
        </dgm:presLayoutVars>
      </dgm:prSet>
      <dgm:spPr/>
    </dgm:pt>
  </dgm:ptLst>
  <dgm:cxnLst>
    <dgm:cxn modelId="{51BCAF82-8EDE-4C41-B825-F135136EC23E}" srcId="{F31716F1-72F1-43E0-9960-443E12A38D55}" destId="{57B5C8B4-95C9-4195-B362-09CC522898DA}" srcOrd="0" destOrd="0" parTransId="{B3AD9B68-A307-460A-91F4-5DB7974AFDCD}" sibTransId="{8FBA5766-2C22-412A-B4E9-41F0B7104156}"/>
    <dgm:cxn modelId="{219B31D3-58AB-47A4-88E8-C86262E09178}" type="presOf" srcId="{57B5C8B4-95C9-4195-B362-09CC522898DA}" destId="{AEF15C3F-A85D-4840-975F-712DEC557E60}" srcOrd="0" destOrd="0" presId="urn:microsoft.com/office/officeart/2005/8/layout/vList2"/>
    <dgm:cxn modelId="{DC8AABD3-D090-4F85-AF48-04A9F10585AA}" type="presOf" srcId="{F31716F1-72F1-43E0-9960-443E12A38D55}" destId="{04D45573-8344-464E-BB1D-30FE966085FB}" srcOrd="0" destOrd="0" presId="urn:microsoft.com/office/officeart/2005/8/layout/vList2"/>
    <dgm:cxn modelId="{BC160823-D7A7-4A39-ACBF-F4AB0BD7D8A1}"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57B5C8B4-95C9-4195-B362-09CC522898DA}">
      <dgm:prSet custT="1"/>
      <dgm:spPr>
        <a:solidFill>
          <a:schemeClr val="accent1">
            <a:lumMod val="40000"/>
            <a:lumOff val="60000"/>
            <a:alpha val="90000"/>
          </a:schemeClr>
        </a:solidFill>
      </dgm:spPr>
      <dgm:t>
        <a:bodyPr/>
        <a:lstStyle/>
        <a:p>
          <a:pPr algn="ctr" rtl="0"/>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 for children in day-care facilities and nurseries</a:t>
          </a:r>
          <a:b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Articles 22</a:t>
          </a: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26 of SGB VIII</a:t>
          </a:r>
          <a:endPar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Ein Bereich der Kinder- und Jugendhilfe in Deutschland: &#10;Förderung von Kindern in Tageseinrichtungen und Tagespflege &#10;§§ 22–26 Sozialgesetzbuch (SGB) Acht (VIII)" title="Freihandform"/>
        </a:ext>
      </dgm:extLst>
    </dgm:pt>
    <dgm:pt modelId="{B3AD9B68-A307-460A-91F4-5DB7974AFDCD}" type="parTrans" cxnId="{51BCAF82-8EDE-4C41-B825-F135136EC23E}">
      <dgm:prSet/>
      <dgm:spPr/>
      <dgm:t>
        <a:bodyPr/>
        <a:lstStyle/>
        <a:p>
          <a:endParaRPr lang="de-DE"/>
        </a:p>
      </dgm:t>
    </dgm:pt>
    <dgm:pt modelId="{8FBA5766-2C22-412A-B4E9-41F0B7104156}" type="sibTrans" cxnId="{51BCAF82-8EDE-4C41-B825-F135136EC23E}">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ScaleX="100000" custScaleY="228828" custLinFactNeighborX="-2439" custLinFactNeighborY="66">
        <dgm:presLayoutVars>
          <dgm:chMax val="0"/>
          <dgm:bulletEnabled val="1"/>
        </dgm:presLayoutVars>
      </dgm:prSet>
      <dgm:spPr/>
    </dgm:pt>
  </dgm:ptLst>
  <dgm:cxnLst>
    <dgm:cxn modelId="{51BCAF82-8EDE-4C41-B825-F135136EC23E}" srcId="{F31716F1-72F1-43E0-9960-443E12A38D55}" destId="{57B5C8B4-95C9-4195-B362-09CC522898DA}" srcOrd="0" destOrd="0" parTransId="{B3AD9B68-A307-460A-91F4-5DB7974AFDCD}" sibTransId="{8FBA5766-2C22-412A-B4E9-41F0B7104156}"/>
    <dgm:cxn modelId="{219B31D3-58AB-47A4-88E8-C86262E09178}" type="presOf" srcId="{57B5C8B4-95C9-4195-B362-09CC522898DA}" destId="{AEF15C3F-A85D-4840-975F-712DEC557E60}" srcOrd="0" destOrd="0" presId="urn:microsoft.com/office/officeart/2005/8/layout/vList2"/>
    <dgm:cxn modelId="{DC8AABD3-D090-4F85-AF48-04A9F10585AA}" type="presOf" srcId="{F31716F1-72F1-43E0-9960-443E12A38D55}" destId="{04D45573-8344-464E-BB1D-30FE966085FB}" srcOrd="0" destOrd="0" presId="urn:microsoft.com/office/officeart/2005/8/layout/vList2"/>
    <dgm:cxn modelId="{BC160823-D7A7-4A39-ACBF-F4AB0BD7D8A1}"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1716F1-72F1-43E0-9960-443E12A38D55}"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de-DE"/>
        </a:p>
      </dgm:t>
    </dgm:pt>
    <dgm:pt modelId="{57B5C8B4-95C9-4195-B362-09CC522898DA}">
      <dgm:prSet custT="1"/>
      <dgm:spPr>
        <a:solidFill>
          <a:schemeClr val="accent1">
            <a:lumMod val="40000"/>
            <a:lumOff val="60000"/>
            <a:alpha val="90000"/>
          </a:schemeClr>
        </a:solidFill>
      </dgm:spPr>
      <dgm:t>
        <a:bodyPr/>
        <a:lstStyle/>
        <a:p>
          <a:pPr algn="ctr" rtl="0"/>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Socio-educational support services; Support for young adults; Participation services for young people with a psychological disability</a:t>
          </a:r>
          <a:b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Articles 27</a:t>
          </a:r>
          <a:r>
            <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41 of SGB VIII</a:t>
          </a:r>
          <a:endParaRPr lang="de-DE"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extLst>
        <a:ext uri="{E40237B7-FDA0-4F09-8148-C483321AD2D9}">
          <dgm14:cNvPr xmlns:dgm14="http://schemas.microsoft.com/office/drawing/2010/diagram" id="0" name="" descr="Benennt einen Bereich der Kinder- und Jugendhilfe in Deutschland: &#10;Hilfen zur Erziehung; &#10;Hilfen für junge Volljährige; Eingliederungshilfen für junge Menschen mit seelischen Behinderungen §§ 27–41 Sozialgesetzbuch (SGB) Acht (VIII)" title="Freihandform"/>
        </a:ext>
      </dgm:extLst>
    </dgm:pt>
    <dgm:pt modelId="{B3AD9B68-A307-460A-91F4-5DB7974AFDCD}" type="parTrans" cxnId="{51BCAF82-8EDE-4C41-B825-F135136EC23E}">
      <dgm:prSet/>
      <dgm:spPr/>
      <dgm:t>
        <a:bodyPr/>
        <a:lstStyle/>
        <a:p>
          <a:endParaRPr lang="de-DE"/>
        </a:p>
      </dgm:t>
    </dgm:pt>
    <dgm:pt modelId="{8FBA5766-2C22-412A-B4E9-41F0B7104156}" type="sibTrans" cxnId="{51BCAF82-8EDE-4C41-B825-F135136EC23E}">
      <dgm:prSet/>
      <dgm:spPr/>
      <dgm:t>
        <a:bodyPr/>
        <a:lstStyle/>
        <a:p>
          <a:endParaRPr lang="de-DE"/>
        </a:p>
      </dgm:t>
    </dgm:pt>
    <dgm:pt modelId="{04D45573-8344-464E-BB1D-30FE966085FB}" type="pres">
      <dgm:prSet presAssocID="{F31716F1-72F1-43E0-9960-443E12A38D55}" presName="linear" presStyleCnt="0">
        <dgm:presLayoutVars>
          <dgm:animLvl val="lvl"/>
          <dgm:resizeHandles val="exact"/>
        </dgm:presLayoutVars>
      </dgm:prSet>
      <dgm:spPr/>
    </dgm:pt>
    <dgm:pt modelId="{AEF15C3F-A85D-4840-975F-712DEC557E60}" type="pres">
      <dgm:prSet presAssocID="{57B5C8B4-95C9-4195-B362-09CC522898DA}" presName="parentText" presStyleLbl="node1" presStyleIdx="0" presStyleCnt="1" custScaleX="100000" custScaleY="439813" custLinFactNeighborX="-2561" custLinFactNeighborY="-96746">
        <dgm:presLayoutVars>
          <dgm:chMax val="0"/>
          <dgm:bulletEnabled val="1"/>
        </dgm:presLayoutVars>
      </dgm:prSet>
      <dgm:spPr/>
    </dgm:pt>
  </dgm:ptLst>
  <dgm:cxnLst>
    <dgm:cxn modelId="{51BCAF82-8EDE-4C41-B825-F135136EC23E}" srcId="{F31716F1-72F1-43E0-9960-443E12A38D55}" destId="{57B5C8B4-95C9-4195-B362-09CC522898DA}" srcOrd="0" destOrd="0" parTransId="{B3AD9B68-A307-460A-91F4-5DB7974AFDCD}" sibTransId="{8FBA5766-2C22-412A-B4E9-41F0B7104156}"/>
    <dgm:cxn modelId="{219B31D3-58AB-47A4-88E8-C86262E09178}" type="presOf" srcId="{57B5C8B4-95C9-4195-B362-09CC522898DA}" destId="{AEF15C3F-A85D-4840-975F-712DEC557E60}" srcOrd="0" destOrd="0" presId="urn:microsoft.com/office/officeart/2005/8/layout/vList2"/>
    <dgm:cxn modelId="{DC8AABD3-D090-4F85-AF48-04A9F10585AA}" type="presOf" srcId="{F31716F1-72F1-43E0-9960-443E12A38D55}" destId="{04D45573-8344-464E-BB1D-30FE966085FB}" srcOrd="0" destOrd="0" presId="urn:microsoft.com/office/officeart/2005/8/layout/vList2"/>
    <dgm:cxn modelId="{BC160823-D7A7-4A39-ACBF-F4AB0BD7D8A1}" type="presParOf" srcId="{04D45573-8344-464E-BB1D-30FE966085FB}" destId="{AEF15C3F-A85D-4840-975F-712DEC557E60}"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81F56E-482C-4F3B-802D-711E3B797A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1C55D214-597D-4519-A695-9E98429F51C8}">
      <dgm:prSet/>
      <dgm:spPr>
        <a:solidFill>
          <a:schemeClr val="accent4"/>
        </a:solidFill>
      </dgm:spPr>
      <dgm:t>
        <a:bodyPr/>
        <a:lstStyle/>
        <a:p>
          <a:pPr rtl="0"/>
          <a:r>
            <a:rPr lang="en-GB" b="1" noProof="0" dirty="0">
              <a:solidFill>
                <a:srgbClr val="000000"/>
              </a:solidFill>
            </a:rPr>
            <a:t>enabling medical participation</a:t>
          </a:r>
          <a:endParaRPr lang="en-GB" noProof="0" dirty="0">
            <a:solidFill>
              <a:srgbClr val="000000"/>
            </a:solidFill>
          </a:endParaRPr>
        </a:p>
      </dgm:t>
    </dgm:pt>
    <dgm:pt modelId="{73748521-F755-4B3D-8A4A-324C6F22BFB9}" type="parTrans" cxnId="{BEE88990-2418-4128-BD9E-BD7CD136147E}">
      <dgm:prSet/>
      <dgm:spPr/>
      <dgm:t>
        <a:bodyPr/>
        <a:lstStyle/>
        <a:p>
          <a:endParaRPr lang="de-DE"/>
        </a:p>
      </dgm:t>
    </dgm:pt>
    <dgm:pt modelId="{FA0909EE-C9A7-4BBC-A49D-34D9605E2A7E}" type="sibTrans" cxnId="{BEE88990-2418-4128-BD9E-BD7CD136147E}">
      <dgm:prSet/>
      <dgm:spPr/>
      <dgm:t>
        <a:bodyPr/>
        <a:lstStyle/>
        <a:p>
          <a:endParaRPr lang="de-DE"/>
        </a:p>
      </dgm:t>
    </dgm:pt>
    <dgm:pt modelId="{B8BC5AC7-D670-460C-B4B8-4E26F8031B0D}">
      <dgm:prSet/>
      <dgm:spPr>
        <a:solidFill>
          <a:schemeClr val="accent4"/>
        </a:solidFill>
      </dgm:spPr>
      <dgm:t>
        <a:bodyPr/>
        <a:lstStyle/>
        <a:p>
          <a:pPr rtl="0"/>
          <a:r>
            <a:rPr lang="en-GB" b="1" noProof="0" dirty="0">
              <a:solidFill>
                <a:srgbClr val="000000"/>
              </a:solidFill>
            </a:rPr>
            <a:t>enabling professional/vocational participation</a:t>
          </a:r>
          <a:endParaRPr lang="en-GB" noProof="0" dirty="0">
            <a:solidFill>
              <a:srgbClr val="000000"/>
            </a:solidFill>
          </a:endParaRPr>
        </a:p>
      </dgm:t>
    </dgm:pt>
    <dgm:pt modelId="{66742486-2A91-4670-8239-02CE2343C8F8}" type="parTrans" cxnId="{A8C2A3C0-9410-4C16-94A9-9A88657E0D77}">
      <dgm:prSet/>
      <dgm:spPr/>
      <dgm:t>
        <a:bodyPr/>
        <a:lstStyle/>
        <a:p>
          <a:endParaRPr lang="de-DE"/>
        </a:p>
      </dgm:t>
    </dgm:pt>
    <dgm:pt modelId="{61AAC31B-FA6B-4F8F-A02C-2CDD0CA7AACC}" type="sibTrans" cxnId="{A8C2A3C0-9410-4C16-94A9-9A88657E0D77}">
      <dgm:prSet/>
      <dgm:spPr/>
      <dgm:t>
        <a:bodyPr/>
        <a:lstStyle/>
        <a:p>
          <a:endParaRPr lang="de-DE"/>
        </a:p>
      </dgm:t>
    </dgm:pt>
    <dgm:pt modelId="{B0C07B9F-7D6B-4B69-9DE6-3043F561EEE1}">
      <dgm:prSet/>
      <dgm:spPr>
        <a:solidFill>
          <a:schemeClr val="accent4"/>
        </a:solidFill>
      </dgm:spPr>
      <dgm:t>
        <a:bodyPr/>
        <a:lstStyle/>
        <a:p>
          <a:pPr rtl="0"/>
          <a:r>
            <a:rPr lang="en-GB" noProof="0" dirty="0">
              <a:solidFill>
                <a:srgbClr val="000000"/>
              </a:solidFill>
            </a:rPr>
            <a:t>esp. accompanying pedagogical support (if not provided by Federal Employment Office)</a:t>
          </a:r>
        </a:p>
      </dgm:t>
    </dgm:pt>
    <dgm:pt modelId="{AF1CCEC2-6ECB-4AEA-BDED-F23920C5F4DD}" type="parTrans" cxnId="{D0215EB1-E76D-442E-83B1-50439E8E0037}">
      <dgm:prSet/>
      <dgm:spPr/>
      <dgm:t>
        <a:bodyPr/>
        <a:lstStyle/>
        <a:p>
          <a:endParaRPr lang="de-DE"/>
        </a:p>
      </dgm:t>
    </dgm:pt>
    <dgm:pt modelId="{DFE021EA-C6D6-4AFB-A059-F8862D8E39D3}" type="sibTrans" cxnId="{D0215EB1-E76D-442E-83B1-50439E8E0037}">
      <dgm:prSet/>
      <dgm:spPr/>
      <dgm:t>
        <a:bodyPr/>
        <a:lstStyle/>
        <a:p>
          <a:endParaRPr lang="de-DE"/>
        </a:p>
      </dgm:t>
    </dgm:pt>
    <dgm:pt modelId="{4639EEC6-C545-4EE3-8A5A-67B3CA24880D}">
      <dgm:prSet/>
      <dgm:spPr>
        <a:solidFill>
          <a:schemeClr val="accent4"/>
        </a:solidFill>
      </dgm:spPr>
      <dgm:t>
        <a:bodyPr/>
        <a:lstStyle/>
        <a:p>
          <a:pPr rtl="0"/>
          <a:r>
            <a:rPr lang="en-GB" b="1" noProof="0" dirty="0">
              <a:solidFill>
                <a:srgbClr val="000000"/>
              </a:solidFill>
            </a:rPr>
            <a:t>enabling participation in education</a:t>
          </a:r>
          <a:endParaRPr lang="en-GB" noProof="0" dirty="0">
            <a:solidFill>
              <a:srgbClr val="000000"/>
            </a:solidFill>
          </a:endParaRPr>
        </a:p>
      </dgm:t>
    </dgm:pt>
    <dgm:pt modelId="{F3BC8EF1-9E2C-4F06-816D-3D6411F22B0E}" type="parTrans" cxnId="{76A87274-5919-4454-909D-92B1B84FE099}">
      <dgm:prSet/>
      <dgm:spPr/>
      <dgm:t>
        <a:bodyPr/>
        <a:lstStyle/>
        <a:p>
          <a:endParaRPr lang="de-DE"/>
        </a:p>
      </dgm:t>
    </dgm:pt>
    <dgm:pt modelId="{190C7D46-DF4C-4DBC-B155-D12CEB95B687}" type="sibTrans" cxnId="{76A87274-5919-4454-909D-92B1B84FE099}">
      <dgm:prSet/>
      <dgm:spPr/>
      <dgm:t>
        <a:bodyPr/>
        <a:lstStyle/>
        <a:p>
          <a:endParaRPr lang="de-DE"/>
        </a:p>
      </dgm:t>
    </dgm:pt>
    <dgm:pt modelId="{B6475726-FC26-40A4-9723-E7C7B08EA24C}">
      <dgm:prSet/>
      <dgm:spPr>
        <a:solidFill>
          <a:schemeClr val="accent4"/>
        </a:solidFill>
      </dgm:spPr>
      <dgm:t>
        <a:bodyPr/>
        <a:lstStyle/>
        <a:p>
          <a:pPr rtl="0"/>
          <a:r>
            <a:rPr lang="en-GB" noProof="0" dirty="0">
              <a:solidFill>
                <a:srgbClr val="000000"/>
              </a:solidFill>
            </a:rPr>
            <a:t>esp. classroom assistance (if university or school cannot provide sufficient support)</a:t>
          </a:r>
        </a:p>
      </dgm:t>
    </dgm:pt>
    <dgm:pt modelId="{77C5A288-7132-4B97-B198-6FFDADBD3279}" type="parTrans" cxnId="{425D7411-0E15-4F6D-965A-8AE4CEB17D19}">
      <dgm:prSet/>
      <dgm:spPr/>
      <dgm:t>
        <a:bodyPr/>
        <a:lstStyle/>
        <a:p>
          <a:endParaRPr lang="de-DE"/>
        </a:p>
      </dgm:t>
    </dgm:pt>
    <dgm:pt modelId="{98A6C858-33FB-4EAB-AA6B-3EC0D26BAE89}" type="sibTrans" cxnId="{425D7411-0E15-4F6D-965A-8AE4CEB17D19}">
      <dgm:prSet/>
      <dgm:spPr/>
      <dgm:t>
        <a:bodyPr/>
        <a:lstStyle/>
        <a:p>
          <a:endParaRPr lang="de-DE"/>
        </a:p>
      </dgm:t>
    </dgm:pt>
    <dgm:pt modelId="{784CA719-974F-447D-867F-2E56C5100066}">
      <dgm:prSet/>
      <dgm:spPr>
        <a:solidFill>
          <a:schemeClr val="accent4"/>
        </a:solidFill>
      </dgm:spPr>
      <dgm:t>
        <a:bodyPr/>
        <a:lstStyle/>
        <a:p>
          <a:pPr rtl="0"/>
          <a:r>
            <a:rPr lang="en-GB" b="1" noProof="0" dirty="0">
              <a:solidFill>
                <a:srgbClr val="000000"/>
              </a:solidFill>
            </a:rPr>
            <a:t>enabling participation in society</a:t>
          </a:r>
          <a:endParaRPr lang="en-GB" noProof="0" dirty="0">
            <a:solidFill>
              <a:srgbClr val="000000"/>
            </a:solidFill>
          </a:endParaRPr>
        </a:p>
      </dgm:t>
    </dgm:pt>
    <dgm:pt modelId="{F6A8799E-065F-4B20-970D-B19D7BF60723}" type="parTrans" cxnId="{D8376C3E-D16E-4E7D-A355-8BFBC91122F5}">
      <dgm:prSet/>
      <dgm:spPr/>
      <dgm:t>
        <a:bodyPr/>
        <a:lstStyle/>
        <a:p>
          <a:endParaRPr lang="de-DE"/>
        </a:p>
      </dgm:t>
    </dgm:pt>
    <dgm:pt modelId="{D61679CE-8D1E-43A0-A496-2EA31DAD9972}" type="sibTrans" cxnId="{D8376C3E-D16E-4E7D-A355-8BFBC91122F5}">
      <dgm:prSet/>
      <dgm:spPr/>
      <dgm:t>
        <a:bodyPr/>
        <a:lstStyle/>
        <a:p>
          <a:endParaRPr lang="de-DE"/>
        </a:p>
      </dgm:t>
    </dgm:pt>
    <dgm:pt modelId="{01B1422B-AA24-413E-9DF2-4258C6C8A828}">
      <dgm:prSet/>
      <dgm:spPr>
        <a:solidFill>
          <a:schemeClr val="accent4"/>
        </a:solidFill>
      </dgm:spPr>
      <dgm:t>
        <a:bodyPr/>
        <a:lstStyle/>
        <a:p>
          <a:pPr rtl="0"/>
          <a:r>
            <a:rPr lang="en-GB" noProof="0" dirty="0">
              <a:solidFill>
                <a:srgbClr val="000000"/>
              </a:solidFill>
            </a:rPr>
            <a:t>esp. curative education services, recreational assistance</a:t>
          </a:r>
        </a:p>
      </dgm:t>
    </dgm:pt>
    <dgm:pt modelId="{42716FC5-756A-440B-8DDF-7BD71757C75D}" type="parTrans" cxnId="{A7EA81C0-D7CB-4EEE-8790-88BCDFC8A078}">
      <dgm:prSet/>
      <dgm:spPr/>
      <dgm:t>
        <a:bodyPr/>
        <a:lstStyle/>
        <a:p>
          <a:endParaRPr lang="de-DE"/>
        </a:p>
      </dgm:t>
    </dgm:pt>
    <dgm:pt modelId="{1EE89449-AC40-41CE-8DB5-1A6709E3A412}" type="sibTrans" cxnId="{A7EA81C0-D7CB-4EEE-8790-88BCDFC8A078}">
      <dgm:prSet/>
      <dgm:spPr/>
      <dgm:t>
        <a:bodyPr/>
        <a:lstStyle/>
        <a:p>
          <a:endParaRPr lang="de-DE"/>
        </a:p>
      </dgm:t>
    </dgm:pt>
    <dgm:pt modelId="{93077D7D-6511-4DA0-A403-F5B5DA5E8DFA}">
      <dgm:prSet/>
      <dgm:spPr>
        <a:solidFill>
          <a:schemeClr val="accent4"/>
        </a:solidFill>
      </dgm:spPr>
      <dgm:t>
        <a:bodyPr/>
        <a:lstStyle/>
        <a:p>
          <a:pPr rtl="0"/>
          <a:r>
            <a:rPr lang="en-GB" noProof="0" dirty="0">
              <a:solidFill>
                <a:srgbClr val="000000"/>
              </a:solidFill>
            </a:rPr>
            <a:t>esp. therapies (if not provided by statutory health insurance fund)</a:t>
          </a:r>
        </a:p>
      </dgm:t>
    </dgm:pt>
    <dgm:pt modelId="{96E9BBAF-15F6-4C13-A102-A3350F80E946}" type="sibTrans" cxnId="{BCFCE3F6-9702-44A5-90D1-BBA74AB35DF4}">
      <dgm:prSet/>
      <dgm:spPr>
        <a:ln>
          <a:solidFill>
            <a:schemeClr val="accent4"/>
          </a:solidFill>
        </a:ln>
      </dgm:spPr>
      <dgm:t>
        <a:bodyPr/>
        <a:lstStyle/>
        <a:p>
          <a:endParaRPr lang="de-DE"/>
        </a:p>
      </dgm:t>
    </dgm:pt>
    <dgm:pt modelId="{2A94A5B2-07C9-470A-8619-8E598F5A2962}" type="parTrans" cxnId="{BCFCE3F6-9702-44A5-90D1-BBA74AB35DF4}">
      <dgm:prSet/>
      <dgm:spPr/>
      <dgm:t>
        <a:bodyPr/>
        <a:lstStyle/>
        <a:p>
          <a:endParaRPr lang="de-DE"/>
        </a:p>
      </dgm:t>
    </dgm:pt>
    <dgm:pt modelId="{7A4E67AD-EA66-4566-B7DA-E3772F36377B}" type="pres">
      <dgm:prSet presAssocID="{5581F56E-482C-4F3B-802D-711E3B797AD4}" presName="Name0" presStyleCnt="0">
        <dgm:presLayoutVars>
          <dgm:chMax val="7"/>
          <dgm:chPref val="7"/>
          <dgm:dir/>
        </dgm:presLayoutVars>
      </dgm:prSet>
      <dgm:spPr/>
    </dgm:pt>
    <dgm:pt modelId="{F7422217-0DA5-485B-9FA2-452D661C9058}" type="pres">
      <dgm:prSet presAssocID="{5581F56E-482C-4F3B-802D-711E3B797AD4}" presName="Name1" presStyleCnt="0"/>
      <dgm:spPr/>
    </dgm:pt>
    <dgm:pt modelId="{C4E62D81-2C69-4B5F-81E1-1829F14B5A67}" type="pres">
      <dgm:prSet presAssocID="{5581F56E-482C-4F3B-802D-711E3B797AD4}" presName="cycle" presStyleCnt="0"/>
      <dgm:spPr/>
    </dgm:pt>
    <dgm:pt modelId="{B623FE9E-4A2E-420C-861C-DB529A557AF7}" type="pres">
      <dgm:prSet presAssocID="{5581F56E-482C-4F3B-802D-711E3B797AD4}" presName="srcNode" presStyleLbl="node1" presStyleIdx="0" presStyleCnt="4"/>
      <dgm:spPr/>
    </dgm:pt>
    <dgm:pt modelId="{BA554950-DEA1-4A0A-82ED-F912503A34C4}" type="pres">
      <dgm:prSet presAssocID="{5581F56E-482C-4F3B-802D-711E3B797AD4}" presName="conn" presStyleLbl="parChTrans1D2" presStyleIdx="0" presStyleCnt="1"/>
      <dgm:spPr/>
    </dgm:pt>
    <dgm:pt modelId="{6C04C52E-60AA-41CF-ADC2-72C7B527F977}" type="pres">
      <dgm:prSet presAssocID="{5581F56E-482C-4F3B-802D-711E3B797AD4}" presName="extraNode" presStyleLbl="node1" presStyleIdx="0" presStyleCnt="4"/>
      <dgm:spPr/>
    </dgm:pt>
    <dgm:pt modelId="{D55A14C4-4EEC-4119-B8A7-97AC2F60D4E6}" type="pres">
      <dgm:prSet presAssocID="{5581F56E-482C-4F3B-802D-711E3B797AD4}" presName="dstNode" presStyleLbl="node1" presStyleIdx="0" presStyleCnt="4"/>
      <dgm:spPr/>
    </dgm:pt>
    <dgm:pt modelId="{939D7A61-BC89-4EB3-BC45-3C43C9BEFDEA}" type="pres">
      <dgm:prSet presAssocID="{1C55D214-597D-4519-A695-9E98429F51C8}" presName="text_1" presStyleLbl="node1" presStyleIdx="0" presStyleCnt="4">
        <dgm:presLayoutVars>
          <dgm:bulletEnabled val="1"/>
        </dgm:presLayoutVars>
      </dgm:prSet>
      <dgm:spPr/>
    </dgm:pt>
    <dgm:pt modelId="{51B16E27-AC3B-4D90-B92E-4855543B88AA}" type="pres">
      <dgm:prSet presAssocID="{1C55D214-597D-4519-A695-9E98429F51C8}" presName="accent_1" presStyleCnt="0"/>
      <dgm:spPr/>
    </dgm:pt>
    <dgm:pt modelId="{4D072D21-3978-456F-86D6-F91028032AAE}" type="pres">
      <dgm:prSet presAssocID="{1C55D214-597D-4519-A695-9E98429F51C8}" presName="accentRepeatNode" presStyleLbl="solidFgAcc1" presStyleIdx="0" presStyleCnt="4" custLinFactNeighborY="-927"/>
      <dgm:spPr>
        <a:ln>
          <a:solidFill>
            <a:schemeClr val="accent4"/>
          </a:solidFill>
        </a:ln>
      </dgm:spPr>
    </dgm:pt>
    <dgm:pt modelId="{2A5763E7-2EB6-49CC-A693-96713754CEEA}" type="pres">
      <dgm:prSet presAssocID="{B8BC5AC7-D670-460C-B4B8-4E26F8031B0D}" presName="text_2" presStyleLbl="node1" presStyleIdx="1" presStyleCnt="4">
        <dgm:presLayoutVars>
          <dgm:bulletEnabled val="1"/>
        </dgm:presLayoutVars>
      </dgm:prSet>
      <dgm:spPr/>
    </dgm:pt>
    <dgm:pt modelId="{4B51928E-F337-40BD-8572-C9B591D7676B}" type="pres">
      <dgm:prSet presAssocID="{B8BC5AC7-D670-460C-B4B8-4E26F8031B0D}" presName="accent_2" presStyleCnt="0"/>
      <dgm:spPr/>
    </dgm:pt>
    <dgm:pt modelId="{E515E705-8D06-40C7-A08A-001472932BF0}" type="pres">
      <dgm:prSet presAssocID="{B8BC5AC7-D670-460C-B4B8-4E26F8031B0D}" presName="accentRepeatNode" presStyleLbl="solidFgAcc1" presStyleIdx="1" presStyleCnt="4"/>
      <dgm:spPr>
        <a:ln>
          <a:solidFill>
            <a:schemeClr val="accent4"/>
          </a:solidFill>
        </a:ln>
      </dgm:spPr>
    </dgm:pt>
    <dgm:pt modelId="{EC8D70A5-F8A3-407C-871B-80FBB4F302A5}" type="pres">
      <dgm:prSet presAssocID="{4639EEC6-C545-4EE3-8A5A-67B3CA24880D}" presName="text_3" presStyleLbl="node1" presStyleIdx="2" presStyleCnt="4">
        <dgm:presLayoutVars>
          <dgm:bulletEnabled val="1"/>
        </dgm:presLayoutVars>
      </dgm:prSet>
      <dgm:spPr/>
    </dgm:pt>
    <dgm:pt modelId="{D6BF009A-49D7-4112-B808-E1F3B2FD301E}" type="pres">
      <dgm:prSet presAssocID="{4639EEC6-C545-4EE3-8A5A-67B3CA24880D}" presName="accent_3" presStyleCnt="0"/>
      <dgm:spPr/>
    </dgm:pt>
    <dgm:pt modelId="{055797E4-032E-4BB0-8BD5-A6AA8BA4698B}" type="pres">
      <dgm:prSet presAssocID="{4639EEC6-C545-4EE3-8A5A-67B3CA24880D}" presName="accentRepeatNode" presStyleLbl="solidFgAcc1" presStyleIdx="2" presStyleCnt="4"/>
      <dgm:spPr>
        <a:ln>
          <a:solidFill>
            <a:schemeClr val="accent4"/>
          </a:solidFill>
        </a:ln>
      </dgm:spPr>
    </dgm:pt>
    <dgm:pt modelId="{559C8FB1-065E-4B1D-B0BC-3801204BEE6E}" type="pres">
      <dgm:prSet presAssocID="{784CA719-974F-447D-867F-2E56C5100066}" presName="text_4" presStyleLbl="node1" presStyleIdx="3" presStyleCnt="4">
        <dgm:presLayoutVars>
          <dgm:bulletEnabled val="1"/>
        </dgm:presLayoutVars>
      </dgm:prSet>
      <dgm:spPr/>
    </dgm:pt>
    <dgm:pt modelId="{AD8A1E50-2681-487D-B137-063DB3352E72}" type="pres">
      <dgm:prSet presAssocID="{784CA719-974F-447D-867F-2E56C5100066}" presName="accent_4" presStyleCnt="0"/>
      <dgm:spPr/>
    </dgm:pt>
    <dgm:pt modelId="{8397A76C-A781-4E10-87CF-877C2501DA5D}" type="pres">
      <dgm:prSet presAssocID="{784CA719-974F-447D-867F-2E56C5100066}" presName="accentRepeatNode" presStyleLbl="solidFgAcc1" presStyleIdx="3" presStyleCnt="4"/>
      <dgm:spPr>
        <a:ln>
          <a:solidFill>
            <a:schemeClr val="accent4"/>
          </a:solidFill>
        </a:ln>
      </dgm:spPr>
    </dgm:pt>
  </dgm:ptLst>
  <dgm:cxnLst>
    <dgm:cxn modelId="{425D7411-0E15-4F6D-965A-8AE4CEB17D19}" srcId="{4639EEC6-C545-4EE3-8A5A-67B3CA24880D}" destId="{B6475726-FC26-40A4-9723-E7C7B08EA24C}" srcOrd="0" destOrd="0" parTransId="{77C5A288-7132-4B97-B198-6FFDADBD3279}" sibTransId="{98A6C858-33FB-4EAB-AA6B-3EC0D26BAE89}"/>
    <dgm:cxn modelId="{5F9EBB32-872C-46C9-B436-8E24417BA5BA}" type="presOf" srcId="{B8BC5AC7-D670-460C-B4B8-4E26F8031B0D}" destId="{2A5763E7-2EB6-49CC-A693-96713754CEEA}" srcOrd="0" destOrd="0" presId="urn:microsoft.com/office/officeart/2008/layout/VerticalCurvedList"/>
    <dgm:cxn modelId="{9792DA3B-1EC1-4DAB-9EA5-DD3AAF10E1DD}" type="presOf" srcId="{4639EEC6-C545-4EE3-8A5A-67B3CA24880D}" destId="{EC8D70A5-F8A3-407C-871B-80FBB4F302A5}" srcOrd="0" destOrd="0" presId="urn:microsoft.com/office/officeart/2008/layout/VerticalCurvedList"/>
    <dgm:cxn modelId="{D8376C3E-D16E-4E7D-A355-8BFBC91122F5}" srcId="{5581F56E-482C-4F3B-802D-711E3B797AD4}" destId="{784CA719-974F-447D-867F-2E56C5100066}" srcOrd="3" destOrd="0" parTransId="{F6A8799E-065F-4B20-970D-B19D7BF60723}" sibTransId="{D61679CE-8D1E-43A0-A496-2EA31DAD9972}"/>
    <dgm:cxn modelId="{6BF0113F-D812-4D80-B6B3-DDB7F59CBEF5}" type="presOf" srcId="{96E9BBAF-15F6-4C13-A102-A3350F80E946}" destId="{BA554950-DEA1-4A0A-82ED-F912503A34C4}" srcOrd="0" destOrd="0" presId="urn:microsoft.com/office/officeart/2008/layout/VerticalCurvedList"/>
    <dgm:cxn modelId="{91D4855E-42C4-45E6-80B7-10D1F76B057E}" type="presOf" srcId="{5581F56E-482C-4F3B-802D-711E3B797AD4}" destId="{7A4E67AD-EA66-4566-B7DA-E3772F36377B}" srcOrd="0" destOrd="0" presId="urn:microsoft.com/office/officeart/2008/layout/VerticalCurvedList"/>
    <dgm:cxn modelId="{6E5CF749-6ABC-466E-9251-440BF8D06D7D}" type="presOf" srcId="{784CA719-974F-447D-867F-2E56C5100066}" destId="{559C8FB1-065E-4B1D-B0BC-3801204BEE6E}" srcOrd="0" destOrd="0" presId="urn:microsoft.com/office/officeart/2008/layout/VerticalCurvedList"/>
    <dgm:cxn modelId="{9D9B8752-043A-42C7-B689-ABE50B7C56A6}" type="presOf" srcId="{B0C07B9F-7D6B-4B69-9DE6-3043F561EEE1}" destId="{2A5763E7-2EB6-49CC-A693-96713754CEEA}" srcOrd="0" destOrd="1" presId="urn:microsoft.com/office/officeart/2008/layout/VerticalCurvedList"/>
    <dgm:cxn modelId="{76A87274-5919-4454-909D-92B1B84FE099}" srcId="{5581F56E-482C-4F3B-802D-711E3B797AD4}" destId="{4639EEC6-C545-4EE3-8A5A-67B3CA24880D}" srcOrd="2" destOrd="0" parTransId="{F3BC8EF1-9E2C-4F06-816D-3D6411F22B0E}" sibTransId="{190C7D46-DF4C-4DBC-B155-D12CEB95B687}"/>
    <dgm:cxn modelId="{BEE88990-2418-4128-BD9E-BD7CD136147E}" srcId="{5581F56E-482C-4F3B-802D-711E3B797AD4}" destId="{1C55D214-597D-4519-A695-9E98429F51C8}" srcOrd="0" destOrd="0" parTransId="{73748521-F755-4B3D-8A4A-324C6F22BFB9}" sibTransId="{FA0909EE-C9A7-4BBC-A49D-34D9605E2A7E}"/>
    <dgm:cxn modelId="{7ABB8395-43EF-4073-9717-5EF2E4F7B4C8}" type="presOf" srcId="{1C55D214-597D-4519-A695-9E98429F51C8}" destId="{939D7A61-BC89-4EB3-BC45-3C43C9BEFDEA}" srcOrd="0" destOrd="0" presId="urn:microsoft.com/office/officeart/2008/layout/VerticalCurvedList"/>
    <dgm:cxn modelId="{1200ED97-A449-43A1-9187-203A94830ED4}" type="presOf" srcId="{B6475726-FC26-40A4-9723-E7C7B08EA24C}" destId="{EC8D70A5-F8A3-407C-871B-80FBB4F302A5}" srcOrd="0" destOrd="1" presId="urn:microsoft.com/office/officeart/2008/layout/VerticalCurvedList"/>
    <dgm:cxn modelId="{D0215EB1-E76D-442E-83B1-50439E8E0037}" srcId="{B8BC5AC7-D670-460C-B4B8-4E26F8031B0D}" destId="{B0C07B9F-7D6B-4B69-9DE6-3043F561EEE1}" srcOrd="0" destOrd="0" parTransId="{AF1CCEC2-6ECB-4AEA-BDED-F23920C5F4DD}" sibTransId="{DFE021EA-C6D6-4AFB-A059-F8862D8E39D3}"/>
    <dgm:cxn modelId="{A7EA81C0-D7CB-4EEE-8790-88BCDFC8A078}" srcId="{784CA719-974F-447D-867F-2E56C5100066}" destId="{01B1422B-AA24-413E-9DF2-4258C6C8A828}" srcOrd="0" destOrd="0" parTransId="{42716FC5-756A-440B-8DDF-7BD71757C75D}" sibTransId="{1EE89449-AC40-41CE-8DB5-1A6709E3A412}"/>
    <dgm:cxn modelId="{A8C2A3C0-9410-4C16-94A9-9A88657E0D77}" srcId="{5581F56E-482C-4F3B-802D-711E3B797AD4}" destId="{B8BC5AC7-D670-460C-B4B8-4E26F8031B0D}" srcOrd="1" destOrd="0" parTransId="{66742486-2A91-4670-8239-02CE2343C8F8}" sibTransId="{61AAC31B-FA6B-4F8F-A02C-2CDD0CA7AACC}"/>
    <dgm:cxn modelId="{C6E589C8-D163-4EB9-BF5F-ABA2828A8656}" type="presOf" srcId="{01B1422B-AA24-413E-9DF2-4258C6C8A828}" destId="{559C8FB1-065E-4B1D-B0BC-3801204BEE6E}" srcOrd="0" destOrd="1" presId="urn:microsoft.com/office/officeart/2008/layout/VerticalCurvedList"/>
    <dgm:cxn modelId="{4C7B94C9-095B-4345-B7F6-9942FA982E2D}" type="presOf" srcId="{93077D7D-6511-4DA0-A403-F5B5DA5E8DFA}" destId="{939D7A61-BC89-4EB3-BC45-3C43C9BEFDEA}" srcOrd="0" destOrd="1" presId="urn:microsoft.com/office/officeart/2008/layout/VerticalCurvedList"/>
    <dgm:cxn modelId="{BCFCE3F6-9702-44A5-90D1-BBA74AB35DF4}" srcId="{1C55D214-597D-4519-A695-9E98429F51C8}" destId="{93077D7D-6511-4DA0-A403-F5B5DA5E8DFA}" srcOrd="0" destOrd="0" parTransId="{2A94A5B2-07C9-470A-8619-8E598F5A2962}" sibTransId="{96E9BBAF-15F6-4C13-A102-A3350F80E946}"/>
    <dgm:cxn modelId="{B09E3B5C-AB6C-4A60-AC9E-D43A88E5AFE6}" type="presParOf" srcId="{7A4E67AD-EA66-4566-B7DA-E3772F36377B}" destId="{F7422217-0DA5-485B-9FA2-452D661C9058}" srcOrd="0" destOrd="0" presId="urn:microsoft.com/office/officeart/2008/layout/VerticalCurvedList"/>
    <dgm:cxn modelId="{9012F291-BBBC-46B3-BD8B-A3F3C3CDA5FF}" type="presParOf" srcId="{F7422217-0DA5-485B-9FA2-452D661C9058}" destId="{C4E62D81-2C69-4B5F-81E1-1829F14B5A67}" srcOrd="0" destOrd="0" presId="urn:microsoft.com/office/officeart/2008/layout/VerticalCurvedList"/>
    <dgm:cxn modelId="{51CD68D3-11D9-4ACD-B00C-9BD01CA69F5F}" type="presParOf" srcId="{C4E62D81-2C69-4B5F-81E1-1829F14B5A67}" destId="{B623FE9E-4A2E-420C-861C-DB529A557AF7}" srcOrd="0" destOrd="0" presId="urn:microsoft.com/office/officeart/2008/layout/VerticalCurvedList"/>
    <dgm:cxn modelId="{1924E411-8315-43A0-A27D-247F8C95E53B}" type="presParOf" srcId="{C4E62D81-2C69-4B5F-81E1-1829F14B5A67}" destId="{BA554950-DEA1-4A0A-82ED-F912503A34C4}" srcOrd="1" destOrd="0" presId="urn:microsoft.com/office/officeart/2008/layout/VerticalCurvedList"/>
    <dgm:cxn modelId="{2F1730B7-BF59-4B69-9D56-E1ECB0DA4198}" type="presParOf" srcId="{C4E62D81-2C69-4B5F-81E1-1829F14B5A67}" destId="{6C04C52E-60AA-41CF-ADC2-72C7B527F977}" srcOrd="2" destOrd="0" presId="urn:microsoft.com/office/officeart/2008/layout/VerticalCurvedList"/>
    <dgm:cxn modelId="{1AF64F04-6F16-4091-8B80-57984168ADA5}" type="presParOf" srcId="{C4E62D81-2C69-4B5F-81E1-1829F14B5A67}" destId="{D55A14C4-4EEC-4119-B8A7-97AC2F60D4E6}" srcOrd="3" destOrd="0" presId="urn:microsoft.com/office/officeart/2008/layout/VerticalCurvedList"/>
    <dgm:cxn modelId="{8780AF62-57D4-45DF-A0B6-D040AD6A8289}" type="presParOf" srcId="{F7422217-0DA5-485B-9FA2-452D661C9058}" destId="{939D7A61-BC89-4EB3-BC45-3C43C9BEFDEA}" srcOrd="1" destOrd="0" presId="urn:microsoft.com/office/officeart/2008/layout/VerticalCurvedList"/>
    <dgm:cxn modelId="{E757C439-A526-4418-B491-3084EF11905E}" type="presParOf" srcId="{F7422217-0DA5-485B-9FA2-452D661C9058}" destId="{51B16E27-AC3B-4D90-B92E-4855543B88AA}" srcOrd="2" destOrd="0" presId="urn:microsoft.com/office/officeart/2008/layout/VerticalCurvedList"/>
    <dgm:cxn modelId="{926A2217-E4C2-4DA5-BCC2-E622C09D08E8}" type="presParOf" srcId="{51B16E27-AC3B-4D90-B92E-4855543B88AA}" destId="{4D072D21-3978-456F-86D6-F91028032AAE}" srcOrd="0" destOrd="0" presId="urn:microsoft.com/office/officeart/2008/layout/VerticalCurvedList"/>
    <dgm:cxn modelId="{7D708477-77E3-4507-B202-D971D2C718FE}" type="presParOf" srcId="{F7422217-0DA5-485B-9FA2-452D661C9058}" destId="{2A5763E7-2EB6-49CC-A693-96713754CEEA}" srcOrd="3" destOrd="0" presId="urn:microsoft.com/office/officeart/2008/layout/VerticalCurvedList"/>
    <dgm:cxn modelId="{952C72EB-0901-42B5-8BB9-5992F5031BF8}" type="presParOf" srcId="{F7422217-0DA5-485B-9FA2-452D661C9058}" destId="{4B51928E-F337-40BD-8572-C9B591D7676B}" srcOrd="4" destOrd="0" presId="urn:microsoft.com/office/officeart/2008/layout/VerticalCurvedList"/>
    <dgm:cxn modelId="{0509FFA4-FD50-4C73-8F80-C3398BFDE0F3}" type="presParOf" srcId="{4B51928E-F337-40BD-8572-C9B591D7676B}" destId="{E515E705-8D06-40C7-A08A-001472932BF0}" srcOrd="0" destOrd="0" presId="urn:microsoft.com/office/officeart/2008/layout/VerticalCurvedList"/>
    <dgm:cxn modelId="{33F80A3E-8FB5-46BC-B8FC-347479397B7E}" type="presParOf" srcId="{F7422217-0DA5-485B-9FA2-452D661C9058}" destId="{EC8D70A5-F8A3-407C-871B-80FBB4F302A5}" srcOrd="5" destOrd="0" presId="urn:microsoft.com/office/officeart/2008/layout/VerticalCurvedList"/>
    <dgm:cxn modelId="{21ADDB97-CD6A-4DC6-9CBC-614913B6D991}" type="presParOf" srcId="{F7422217-0DA5-485B-9FA2-452D661C9058}" destId="{D6BF009A-49D7-4112-B808-E1F3B2FD301E}" srcOrd="6" destOrd="0" presId="urn:microsoft.com/office/officeart/2008/layout/VerticalCurvedList"/>
    <dgm:cxn modelId="{147FD746-2376-40B6-972D-30366E886514}" type="presParOf" srcId="{D6BF009A-49D7-4112-B808-E1F3B2FD301E}" destId="{055797E4-032E-4BB0-8BD5-A6AA8BA4698B}" srcOrd="0" destOrd="0" presId="urn:microsoft.com/office/officeart/2008/layout/VerticalCurvedList"/>
    <dgm:cxn modelId="{A05D55A8-B6BE-4B0F-9743-18FC3CFDBFF9}" type="presParOf" srcId="{F7422217-0DA5-485B-9FA2-452D661C9058}" destId="{559C8FB1-065E-4B1D-B0BC-3801204BEE6E}" srcOrd="7" destOrd="0" presId="urn:microsoft.com/office/officeart/2008/layout/VerticalCurvedList"/>
    <dgm:cxn modelId="{3DD9138A-E3DF-471A-B6AA-68BED70633D4}" type="presParOf" srcId="{F7422217-0DA5-485B-9FA2-452D661C9058}" destId="{AD8A1E50-2681-487D-B137-063DB3352E72}" srcOrd="8" destOrd="0" presId="urn:microsoft.com/office/officeart/2008/layout/VerticalCurvedList"/>
    <dgm:cxn modelId="{1DAD03B6-44BE-42C8-A0D4-AE7E39B715B6}" type="presParOf" srcId="{AD8A1E50-2681-487D-B137-063DB3352E72}" destId="{8397A76C-A781-4E10-87CF-877C2501DA5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9553FB-CFF3-4BD0-8B76-3CBD15CEF6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E87EABAF-7640-4795-A491-0B29F244C85E}">
      <dgm:prSet custT="1"/>
      <dgm:spPr>
        <a:solidFill>
          <a:schemeClr val="accent4">
            <a:lumMod val="60000"/>
            <a:lumOff val="40000"/>
          </a:schemeClr>
        </a:solidFill>
      </dgm:spPr>
      <dgm:t>
        <a:bodyPr/>
        <a:lstStyle/>
        <a:p>
          <a:pPr lvl="0" algn="l" defTabSz="800100" rtl="0">
            <a:lnSpc>
              <a:spcPct val="90000"/>
            </a:lnSpc>
            <a:spcBef>
              <a:spcPct val="0"/>
            </a:spcBef>
            <a:spcAft>
              <a:spcPct val="35000"/>
            </a:spcAft>
          </a:pPr>
          <a:r>
            <a:rPr lang="en-GB" sz="1800" b="1" u="none" kern="1200" noProof="0" dirty="0">
              <a:solidFill>
                <a:srgbClr val="000000"/>
              </a:solidFill>
            </a:rPr>
            <a:t>Collection</a:t>
          </a:r>
          <a:r>
            <a:rPr lang="en-GB" sz="1800" u="none" kern="1200" noProof="0" dirty="0">
              <a:solidFill>
                <a:srgbClr val="000000"/>
              </a:solidFill>
            </a:rPr>
            <a:t> (Article 62 Social Code Book 8)</a:t>
          </a:r>
        </a:p>
        <a:p>
          <a:pPr marL="490538" lvl="1" indent="-220663" algn="l" defTabSz="914400" rtl="0" eaLnBrk="1" latinLnBrk="0" hangingPunct="1">
            <a:lnSpc>
              <a:spcPct val="115000"/>
            </a:lnSpc>
            <a:spcBef>
              <a:spcPts val="500"/>
            </a:spcBef>
            <a:spcAft>
              <a:spcPts val="0"/>
            </a:spcAft>
            <a:buClr>
              <a:schemeClr val="accent3"/>
            </a:buClr>
            <a:buSzPct val="160000"/>
            <a:buFont typeface="Arial" panose="020B0604020202020204" pitchFamily="34" charset="0"/>
            <a:buChar char="•"/>
          </a:pPr>
          <a:r>
            <a:rPr lang="en-GB" sz="1400" b="0" kern="1200" noProof="0" dirty="0">
              <a:solidFill>
                <a:srgbClr val="000000"/>
              </a:solidFill>
              <a:latin typeface="+mn-lt"/>
              <a:ea typeface="+mn-ea"/>
              <a:cs typeface="+mn-cs"/>
            </a:rPr>
            <a:t>only </a:t>
          </a:r>
          <a:r>
            <a:rPr lang="en-GB" sz="1400" b="1" kern="1200" noProof="0" dirty="0">
              <a:solidFill>
                <a:srgbClr val="000000"/>
              </a:solidFill>
              <a:latin typeface="+mn-lt"/>
              <a:ea typeface="+mn-ea"/>
              <a:cs typeface="+mn-cs"/>
            </a:rPr>
            <a:t>required</a:t>
          </a:r>
          <a:r>
            <a:rPr lang="en-GB" sz="1400" b="0" kern="1200" noProof="0" dirty="0">
              <a:solidFill>
                <a:srgbClr val="000000"/>
              </a:solidFill>
              <a:latin typeface="+mn-lt"/>
              <a:ea typeface="+mn-ea"/>
              <a:cs typeface="+mn-cs"/>
            </a:rPr>
            <a:t> data</a:t>
          </a:r>
        </a:p>
      </dgm:t>
    </dgm:pt>
    <dgm:pt modelId="{6FF415F2-82C8-4ABF-B5A1-79F0EF478ACC}" type="parTrans" cxnId="{3BA66EE5-74C1-4667-BFA6-1581AFE4CB22}">
      <dgm:prSet/>
      <dgm:spPr/>
      <dgm:t>
        <a:bodyPr/>
        <a:lstStyle/>
        <a:p>
          <a:endParaRPr lang="de-DE"/>
        </a:p>
      </dgm:t>
    </dgm:pt>
    <dgm:pt modelId="{BC2190EC-A583-4DF6-9A0A-E70E4EB06B92}" type="sibTrans" cxnId="{3BA66EE5-74C1-4667-BFA6-1581AFE4CB22}">
      <dgm:prSet/>
      <dgm:spPr/>
      <dgm:t>
        <a:bodyPr/>
        <a:lstStyle/>
        <a:p>
          <a:endParaRPr lang="de-DE"/>
        </a:p>
      </dgm:t>
    </dgm:pt>
    <dgm:pt modelId="{C37D0E6A-DA61-418A-B8DB-D640524C3D11}">
      <dgm:prSet custT="1"/>
      <dgm:spPr>
        <a:solidFill>
          <a:schemeClr val="accent4">
            <a:lumMod val="60000"/>
            <a:lumOff val="40000"/>
          </a:schemeClr>
        </a:solidFill>
        <a:ln>
          <a:noFill/>
        </a:ln>
      </dgm:spPr>
      <dgm:t>
        <a:bodyPr/>
        <a:lstStyle/>
        <a:p>
          <a:pPr lvl="0" algn="l" defTabSz="800100" rtl="0">
            <a:lnSpc>
              <a:spcPct val="90000"/>
            </a:lnSpc>
            <a:spcBef>
              <a:spcPct val="0"/>
            </a:spcBef>
            <a:spcAft>
              <a:spcPct val="35000"/>
            </a:spcAft>
          </a:pPr>
          <a:r>
            <a:rPr lang="en-GB" sz="1800" b="1" u="none" kern="1200" noProof="0" dirty="0">
              <a:solidFill>
                <a:srgbClr val="000000"/>
              </a:solidFill>
            </a:rPr>
            <a:t>Transmission </a:t>
          </a:r>
          <a:r>
            <a:rPr lang="en-GB" sz="1800" b="0" u="none" kern="1200" noProof="0" dirty="0">
              <a:solidFill>
                <a:srgbClr val="000000"/>
              </a:solidFill>
            </a:rPr>
            <a:t>(Articles 64, 65 Social Code Book 8)</a:t>
          </a:r>
        </a:p>
      </dgm:t>
    </dgm:pt>
    <dgm:pt modelId="{21CF4E5D-3317-4D77-AF94-B7CBD2EF6217}" type="parTrans" cxnId="{9F4A2D9B-C27F-4F05-A6A7-17C2B0F28A66}">
      <dgm:prSet/>
      <dgm:spPr/>
      <dgm:t>
        <a:bodyPr/>
        <a:lstStyle/>
        <a:p>
          <a:endParaRPr lang="de-DE"/>
        </a:p>
      </dgm:t>
    </dgm:pt>
    <dgm:pt modelId="{16D06628-351C-498D-93E2-99E461832B53}" type="sibTrans" cxnId="{9F4A2D9B-C27F-4F05-A6A7-17C2B0F28A66}">
      <dgm:prSet/>
      <dgm:spPr/>
      <dgm:t>
        <a:bodyPr/>
        <a:lstStyle/>
        <a:p>
          <a:endParaRPr lang="de-DE"/>
        </a:p>
      </dgm:t>
    </dgm:pt>
    <dgm:pt modelId="{238DDB8E-DA00-4073-A54E-296F119B8D51}">
      <dgm:prSet custT="1"/>
      <dgm:spPr>
        <a:solidFill>
          <a:schemeClr val="accent4">
            <a:lumMod val="60000"/>
            <a:lumOff val="40000"/>
          </a:schemeClr>
        </a:solidFill>
        <a:ln>
          <a:noFill/>
        </a:ln>
      </dgm:spPr>
      <dgm:t>
        <a:bodyPr/>
        <a:lstStyle/>
        <a:p>
          <a:pPr marL="490538" lvl="1" indent="-220663" algn="l" defTabSz="914400" rtl="0" eaLnBrk="1" latinLnBrk="0" hangingPunct="1">
            <a:lnSpc>
              <a:spcPct val="115000"/>
            </a:lnSpc>
            <a:spcBef>
              <a:spcPts val="500"/>
            </a:spcBef>
            <a:spcAft>
              <a:spcPts val="0"/>
            </a:spcAft>
            <a:buClr>
              <a:schemeClr val="accent3"/>
            </a:buClr>
            <a:buSzPct val="160000"/>
            <a:buFont typeface="Arial" panose="020B0604020202020204" pitchFamily="34" charset="0"/>
            <a:buChar char="•"/>
          </a:pPr>
          <a:r>
            <a:rPr lang="en-GB" sz="1400" b="1" kern="1200" noProof="0" dirty="0">
              <a:solidFill>
                <a:srgbClr val="000000"/>
              </a:solidFill>
              <a:latin typeface="+mn-lt"/>
              <a:ea typeface="+mn-ea"/>
              <a:cs typeface="+mn-cs"/>
            </a:rPr>
            <a:t>information provided in confidence is afforded special protection</a:t>
          </a:r>
          <a:r>
            <a:rPr lang="en-GB" sz="1400" b="0" kern="1200" noProof="0" dirty="0">
              <a:solidFill>
                <a:srgbClr val="000000"/>
              </a:solidFill>
              <a:latin typeface="+mn-lt"/>
              <a:ea typeface="+mn-ea"/>
              <a:cs typeface="+mn-cs"/>
            </a:rPr>
            <a:t>: only with consent or special authorisation under Article 65 (2) Book 8</a:t>
          </a:r>
        </a:p>
      </dgm:t>
    </dgm:pt>
    <dgm:pt modelId="{03DAF32B-350B-4FF6-B6A0-F66B0317ED8D}" type="parTrans" cxnId="{A8A6CA91-DCB1-4C6A-B52B-C524DEB198D2}">
      <dgm:prSet/>
      <dgm:spPr/>
      <dgm:t>
        <a:bodyPr/>
        <a:lstStyle/>
        <a:p>
          <a:endParaRPr lang="de-DE"/>
        </a:p>
      </dgm:t>
    </dgm:pt>
    <dgm:pt modelId="{D5FD8875-F5DB-45D4-BD83-76CE91018E05}" type="sibTrans" cxnId="{A8A6CA91-DCB1-4C6A-B52B-C524DEB198D2}">
      <dgm:prSet/>
      <dgm:spPr/>
      <dgm:t>
        <a:bodyPr/>
        <a:lstStyle/>
        <a:p>
          <a:endParaRPr lang="de-DE"/>
        </a:p>
      </dgm:t>
    </dgm:pt>
    <dgm:pt modelId="{B6245D7D-18AD-4866-BF01-319383D1AED6}">
      <dgm:prSet custT="1"/>
      <dgm:spPr>
        <a:solidFill>
          <a:schemeClr val="accent4">
            <a:lumMod val="60000"/>
            <a:lumOff val="40000"/>
          </a:schemeClr>
        </a:solidFill>
      </dgm:spPr>
      <dgm:t>
        <a:bodyPr/>
        <a:lstStyle/>
        <a:p>
          <a:pPr marL="490538" lvl="1" indent="-220663" algn="l" defTabSz="914400" rtl="0" eaLnBrk="1" latinLnBrk="0" hangingPunct="1">
            <a:lnSpc>
              <a:spcPct val="115000"/>
            </a:lnSpc>
            <a:spcBef>
              <a:spcPts val="500"/>
            </a:spcBef>
            <a:spcAft>
              <a:spcPts val="0"/>
            </a:spcAft>
            <a:buClr>
              <a:schemeClr val="accent3"/>
            </a:buClr>
            <a:buSzPct val="160000"/>
            <a:buFont typeface="Arial" panose="020B0604020202020204" pitchFamily="34" charset="0"/>
            <a:buChar char="•"/>
          </a:pPr>
          <a:r>
            <a:rPr lang="en-GB" sz="1400" b="0" kern="1200" noProof="0" dirty="0">
              <a:solidFill>
                <a:srgbClr val="000000"/>
              </a:solidFill>
              <a:latin typeface="+mn-lt"/>
              <a:ea typeface="+mn-ea"/>
              <a:cs typeface="+mn-cs"/>
            </a:rPr>
            <a:t>only from the </a:t>
          </a:r>
          <a:r>
            <a:rPr lang="en-GB" sz="1400" b="1" kern="1200" noProof="0" dirty="0">
              <a:solidFill>
                <a:srgbClr val="000000"/>
              </a:solidFill>
              <a:latin typeface="+mn-lt"/>
              <a:ea typeface="+mn-ea"/>
              <a:cs typeface="+mn-cs"/>
            </a:rPr>
            <a:t>data subject</a:t>
          </a:r>
        </a:p>
      </dgm:t>
    </dgm:pt>
    <dgm:pt modelId="{3B385418-E4F2-47A0-AAE5-7823E5B2B088}" type="parTrans" cxnId="{A2C44506-961D-4972-90CA-6F828CCC0219}">
      <dgm:prSet/>
      <dgm:spPr/>
      <dgm:t>
        <a:bodyPr/>
        <a:lstStyle/>
        <a:p>
          <a:endParaRPr lang="de-DE"/>
        </a:p>
      </dgm:t>
    </dgm:pt>
    <dgm:pt modelId="{4AECE1FB-6C80-4BF5-A2F0-6DEA1E09AFC4}" type="sibTrans" cxnId="{A2C44506-961D-4972-90CA-6F828CCC0219}">
      <dgm:prSet/>
      <dgm:spPr/>
      <dgm:t>
        <a:bodyPr/>
        <a:lstStyle/>
        <a:p>
          <a:endParaRPr lang="de-DE"/>
        </a:p>
      </dgm:t>
    </dgm:pt>
    <dgm:pt modelId="{38D75619-8DFF-48A6-A223-9FFEDCAF63CC}">
      <dgm:prSet custT="1"/>
      <dgm:spPr>
        <a:solidFill>
          <a:schemeClr val="accent4">
            <a:lumMod val="60000"/>
            <a:lumOff val="40000"/>
          </a:schemeClr>
        </a:solidFill>
      </dgm:spPr>
      <dgm:t>
        <a:bodyPr/>
        <a:lstStyle/>
        <a:p>
          <a:pPr marL="490538" lvl="1" indent="-220663" algn="l" defTabSz="914400" rtl="0" eaLnBrk="1" latinLnBrk="0" hangingPunct="1">
            <a:lnSpc>
              <a:spcPct val="115000"/>
            </a:lnSpc>
            <a:spcBef>
              <a:spcPts val="500"/>
            </a:spcBef>
            <a:spcAft>
              <a:spcPts val="0"/>
            </a:spcAft>
            <a:buClr>
              <a:schemeClr val="accent3"/>
            </a:buClr>
            <a:buSzPct val="160000"/>
            <a:buFont typeface="Arial" panose="020B0604020202020204" pitchFamily="34" charset="0"/>
            <a:buChar char="•"/>
          </a:pPr>
          <a:r>
            <a:rPr lang="en-GB" sz="1400" b="1" kern="1200" noProof="0" dirty="0">
              <a:solidFill>
                <a:srgbClr val="000000"/>
              </a:solidFill>
              <a:latin typeface="+mn-lt"/>
              <a:ea typeface="+mn-ea"/>
              <a:cs typeface="+mn-cs"/>
            </a:rPr>
            <a:t>without the data subject‘s consent</a:t>
          </a:r>
          <a:r>
            <a:rPr lang="en-GB" sz="1400" b="0" kern="1200" noProof="0" dirty="0">
              <a:solidFill>
                <a:srgbClr val="000000"/>
              </a:solidFill>
              <a:latin typeface="+mn-lt"/>
              <a:ea typeface="+mn-ea"/>
              <a:cs typeface="+mn-cs"/>
            </a:rPr>
            <a:t> only in </a:t>
          </a:r>
          <a:r>
            <a:rPr lang="en-GB" sz="1400" b="1" kern="1200" noProof="0" dirty="0">
              <a:solidFill>
                <a:srgbClr val="000000"/>
              </a:solidFill>
              <a:latin typeface="+mn-lt"/>
              <a:ea typeface="+mn-ea"/>
              <a:cs typeface="+mn-cs"/>
            </a:rPr>
            <a:t>exceptional cases as listed</a:t>
          </a:r>
          <a:r>
            <a:rPr lang="en-GB" sz="1400" b="0" kern="1200" noProof="0" dirty="0">
              <a:solidFill>
                <a:srgbClr val="000000"/>
              </a:solidFill>
              <a:latin typeface="+mn-lt"/>
              <a:ea typeface="+mn-ea"/>
              <a:cs typeface="+mn-cs"/>
            </a:rPr>
            <a:t> exhaustively (Article 62 [3] Book 8)</a:t>
          </a:r>
        </a:p>
      </dgm:t>
    </dgm:pt>
    <dgm:pt modelId="{30CD590E-BEDE-4094-AD9E-992EDD8C9A4D}" type="parTrans" cxnId="{0A9FAF63-ED52-487C-B6DA-2CA50DDD7740}">
      <dgm:prSet/>
      <dgm:spPr/>
      <dgm:t>
        <a:bodyPr/>
        <a:lstStyle/>
        <a:p>
          <a:endParaRPr lang="de-DE"/>
        </a:p>
      </dgm:t>
    </dgm:pt>
    <dgm:pt modelId="{C768C93C-C813-4875-A2C0-761AAD21F05B}" type="sibTrans" cxnId="{0A9FAF63-ED52-487C-B6DA-2CA50DDD7740}">
      <dgm:prSet/>
      <dgm:spPr/>
      <dgm:t>
        <a:bodyPr/>
        <a:lstStyle/>
        <a:p>
          <a:endParaRPr lang="de-DE"/>
        </a:p>
      </dgm:t>
    </dgm:pt>
    <dgm:pt modelId="{BB8EE330-DF81-4004-B9DD-80F7FED5B44C}">
      <dgm:prSet custT="1"/>
      <dgm:spPr>
        <a:solidFill>
          <a:schemeClr val="accent4">
            <a:lumMod val="60000"/>
            <a:lumOff val="40000"/>
          </a:schemeClr>
        </a:solidFill>
        <a:ln>
          <a:noFill/>
        </a:ln>
      </dgm:spPr>
      <dgm:t>
        <a:bodyPr/>
        <a:lstStyle/>
        <a:p>
          <a:pPr marL="490538" lvl="1" indent="-220663" algn="l" defTabSz="914400" rtl="0" eaLnBrk="1" latinLnBrk="0" hangingPunct="1">
            <a:lnSpc>
              <a:spcPct val="115000"/>
            </a:lnSpc>
            <a:spcBef>
              <a:spcPts val="500"/>
            </a:spcBef>
            <a:spcAft>
              <a:spcPts val="0"/>
            </a:spcAft>
            <a:buClr>
              <a:schemeClr val="accent3"/>
            </a:buClr>
            <a:buSzPct val="160000"/>
            <a:buFont typeface="Arial" panose="020B0604020202020204" pitchFamily="34" charset="0"/>
            <a:buChar char="•"/>
          </a:pPr>
          <a:r>
            <a:rPr lang="en-GB" sz="1400" b="0" kern="1200" noProof="0" dirty="0">
              <a:solidFill>
                <a:srgbClr val="000000"/>
              </a:solidFill>
              <a:latin typeface="+mn-lt"/>
              <a:ea typeface="+mn-ea"/>
              <a:cs typeface="+mn-cs"/>
            </a:rPr>
            <a:t>where required in order </a:t>
          </a:r>
          <a:r>
            <a:rPr lang="en-GB" sz="1400" b="1" kern="1200" noProof="0" dirty="0">
              <a:solidFill>
                <a:srgbClr val="000000"/>
              </a:solidFill>
              <a:latin typeface="+mn-lt"/>
              <a:ea typeface="+mn-ea"/>
              <a:cs typeface="+mn-cs"/>
            </a:rPr>
            <a:t>to perform task</a:t>
          </a:r>
          <a:r>
            <a:rPr lang="en-GB" sz="1400" b="0" kern="1200" noProof="0" dirty="0">
              <a:solidFill>
                <a:srgbClr val="000000"/>
              </a:solidFill>
              <a:latin typeface="+mn-lt"/>
              <a:ea typeface="+mn-ea"/>
              <a:cs typeface="+mn-cs"/>
            </a:rPr>
            <a:t> and where transmission does not jeopardise the outcome of support</a:t>
          </a:r>
        </a:p>
      </dgm:t>
    </dgm:pt>
    <dgm:pt modelId="{B2F260EF-9A57-4A4B-8F68-5CEC731B5191}" type="parTrans" cxnId="{12FFD1AD-958C-46CC-83D7-1A161C7EC111}">
      <dgm:prSet/>
      <dgm:spPr/>
      <dgm:t>
        <a:bodyPr/>
        <a:lstStyle/>
        <a:p>
          <a:endParaRPr lang="de-DE"/>
        </a:p>
      </dgm:t>
    </dgm:pt>
    <dgm:pt modelId="{E7436179-25E9-4E69-8D7E-533CFA6A74E9}" type="sibTrans" cxnId="{12FFD1AD-958C-46CC-83D7-1A161C7EC111}">
      <dgm:prSet/>
      <dgm:spPr/>
      <dgm:t>
        <a:bodyPr/>
        <a:lstStyle/>
        <a:p>
          <a:endParaRPr lang="de-DE"/>
        </a:p>
      </dgm:t>
    </dgm:pt>
    <dgm:pt modelId="{96BC7178-8FF7-4B62-B645-48FAA8D0B79F}" type="pres">
      <dgm:prSet presAssocID="{C59553FB-CFF3-4BD0-8B76-3CBD15CEF69F}" presName="diagram" presStyleCnt="0">
        <dgm:presLayoutVars>
          <dgm:dir/>
          <dgm:resizeHandles val="exact"/>
        </dgm:presLayoutVars>
      </dgm:prSet>
      <dgm:spPr/>
    </dgm:pt>
    <dgm:pt modelId="{855F809E-D172-475F-B3F3-D2A30528039C}" type="pres">
      <dgm:prSet presAssocID="{E87EABAF-7640-4795-A491-0B29F244C85E}" presName="node" presStyleLbl="node1" presStyleIdx="0" presStyleCnt="2" custScaleX="101944" custScaleY="128397" custLinFactNeighborX="3157">
        <dgm:presLayoutVars>
          <dgm:bulletEnabled val="1"/>
        </dgm:presLayoutVars>
      </dgm:prSet>
      <dgm:spPr/>
    </dgm:pt>
    <dgm:pt modelId="{6DC00F80-38CC-404E-AA7A-4D6044E71852}" type="pres">
      <dgm:prSet presAssocID="{BC2190EC-A583-4DF6-9A0A-E70E4EB06B92}" presName="sibTrans" presStyleCnt="0"/>
      <dgm:spPr/>
    </dgm:pt>
    <dgm:pt modelId="{9BFA6142-C2BE-46A9-B20E-D6C50CBE4DF3}" type="pres">
      <dgm:prSet presAssocID="{C37D0E6A-DA61-418A-B8DB-D640524C3D11}" presName="node" presStyleLbl="node1" presStyleIdx="1" presStyleCnt="2" custScaleX="114662" custScaleY="128397" custLinFactNeighborX="-1224">
        <dgm:presLayoutVars>
          <dgm:bulletEnabled val="1"/>
        </dgm:presLayoutVars>
      </dgm:prSet>
      <dgm:spPr/>
    </dgm:pt>
  </dgm:ptLst>
  <dgm:cxnLst>
    <dgm:cxn modelId="{A2C44506-961D-4972-90CA-6F828CCC0219}" srcId="{E87EABAF-7640-4795-A491-0B29F244C85E}" destId="{B6245D7D-18AD-4866-BF01-319383D1AED6}" srcOrd="0" destOrd="0" parTransId="{3B385418-E4F2-47A0-AAE5-7823E5B2B088}" sibTransId="{4AECE1FB-6C80-4BF5-A2F0-6DEA1E09AFC4}"/>
    <dgm:cxn modelId="{42B82616-7E73-4B80-B036-AF862FC6F2F3}" type="presOf" srcId="{BB8EE330-DF81-4004-B9DD-80F7FED5B44C}" destId="{9BFA6142-C2BE-46A9-B20E-D6C50CBE4DF3}" srcOrd="0" destOrd="1" presId="urn:microsoft.com/office/officeart/2005/8/layout/default"/>
    <dgm:cxn modelId="{DE5A862B-61AE-434B-9B48-D7D1BECD0D5E}" type="presOf" srcId="{238DDB8E-DA00-4073-A54E-296F119B8D51}" destId="{9BFA6142-C2BE-46A9-B20E-D6C50CBE4DF3}" srcOrd="0" destOrd="2" presId="urn:microsoft.com/office/officeart/2005/8/layout/default"/>
    <dgm:cxn modelId="{0A9FAF63-ED52-487C-B6DA-2CA50DDD7740}" srcId="{E87EABAF-7640-4795-A491-0B29F244C85E}" destId="{38D75619-8DFF-48A6-A223-9FFEDCAF63CC}" srcOrd="1" destOrd="0" parTransId="{30CD590E-BEDE-4094-AD9E-992EDD8C9A4D}" sibTransId="{C768C93C-C813-4875-A2C0-761AAD21F05B}"/>
    <dgm:cxn modelId="{3D658F6E-9E99-4ECC-A781-1103A788A49C}" type="presOf" srcId="{C59553FB-CFF3-4BD0-8B76-3CBD15CEF69F}" destId="{96BC7178-8FF7-4B62-B645-48FAA8D0B79F}" srcOrd="0" destOrd="0" presId="urn:microsoft.com/office/officeart/2005/8/layout/default"/>
    <dgm:cxn modelId="{BD80A685-A511-472D-A677-D40F4428EB4A}" type="presOf" srcId="{E87EABAF-7640-4795-A491-0B29F244C85E}" destId="{855F809E-D172-475F-B3F3-D2A30528039C}" srcOrd="0" destOrd="0" presId="urn:microsoft.com/office/officeart/2005/8/layout/default"/>
    <dgm:cxn modelId="{A8A6CA91-DCB1-4C6A-B52B-C524DEB198D2}" srcId="{C37D0E6A-DA61-418A-B8DB-D640524C3D11}" destId="{238DDB8E-DA00-4073-A54E-296F119B8D51}" srcOrd="1" destOrd="0" parTransId="{03DAF32B-350B-4FF6-B6A0-F66B0317ED8D}" sibTransId="{D5FD8875-F5DB-45D4-BD83-76CE91018E05}"/>
    <dgm:cxn modelId="{9F4A2D9B-C27F-4F05-A6A7-17C2B0F28A66}" srcId="{C59553FB-CFF3-4BD0-8B76-3CBD15CEF69F}" destId="{C37D0E6A-DA61-418A-B8DB-D640524C3D11}" srcOrd="1" destOrd="0" parTransId="{21CF4E5D-3317-4D77-AF94-B7CBD2EF6217}" sibTransId="{16D06628-351C-498D-93E2-99E461832B53}"/>
    <dgm:cxn modelId="{12FFD1AD-958C-46CC-83D7-1A161C7EC111}" srcId="{C37D0E6A-DA61-418A-B8DB-D640524C3D11}" destId="{BB8EE330-DF81-4004-B9DD-80F7FED5B44C}" srcOrd="0" destOrd="0" parTransId="{B2F260EF-9A57-4A4B-8F68-5CEC731B5191}" sibTransId="{E7436179-25E9-4E69-8D7E-533CFA6A74E9}"/>
    <dgm:cxn modelId="{AA3828BE-4441-4B9F-A580-D43FC4C5764D}" type="presOf" srcId="{B6245D7D-18AD-4866-BF01-319383D1AED6}" destId="{855F809E-D172-475F-B3F3-D2A30528039C}" srcOrd="0" destOrd="1" presId="urn:microsoft.com/office/officeart/2005/8/layout/default"/>
    <dgm:cxn modelId="{6E48E7CD-00D3-491A-9262-CDD58066D73F}" type="presOf" srcId="{C37D0E6A-DA61-418A-B8DB-D640524C3D11}" destId="{9BFA6142-C2BE-46A9-B20E-D6C50CBE4DF3}" srcOrd="0" destOrd="0" presId="urn:microsoft.com/office/officeart/2005/8/layout/default"/>
    <dgm:cxn modelId="{F2DE87E2-215A-464B-A102-6EE09A291ABA}" type="presOf" srcId="{38D75619-8DFF-48A6-A223-9FFEDCAF63CC}" destId="{855F809E-D172-475F-B3F3-D2A30528039C}" srcOrd="0" destOrd="2" presId="urn:microsoft.com/office/officeart/2005/8/layout/default"/>
    <dgm:cxn modelId="{3BA66EE5-74C1-4667-BFA6-1581AFE4CB22}" srcId="{C59553FB-CFF3-4BD0-8B76-3CBD15CEF69F}" destId="{E87EABAF-7640-4795-A491-0B29F244C85E}" srcOrd="0" destOrd="0" parTransId="{6FF415F2-82C8-4ABF-B5A1-79F0EF478ACC}" sibTransId="{BC2190EC-A583-4DF6-9A0A-E70E4EB06B92}"/>
    <dgm:cxn modelId="{D443DA62-9FD3-40C2-A00F-2C40D09C8466}" type="presParOf" srcId="{96BC7178-8FF7-4B62-B645-48FAA8D0B79F}" destId="{855F809E-D172-475F-B3F3-D2A30528039C}" srcOrd="0" destOrd="0" presId="urn:microsoft.com/office/officeart/2005/8/layout/default"/>
    <dgm:cxn modelId="{104CEBA7-45AF-42A4-8EFF-73AEC0BA9478}" type="presParOf" srcId="{96BC7178-8FF7-4B62-B645-48FAA8D0B79F}" destId="{6DC00F80-38CC-404E-AA7A-4D6044E71852}" srcOrd="1" destOrd="0" presId="urn:microsoft.com/office/officeart/2005/8/layout/default"/>
    <dgm:cxn modelId="{C8A03686-0408-498B-8E24-3BC4C7055B6B}" type="presParOf" srcId="{96BC7178-8FF7-4B62-B645-48FAA8D0B79F}" destId="{9BFA6142-C2BE-46A9-B20E-D6C50CBE4DF3}"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0"/>
          <a:ext cx="2160241" cy="668019"/>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Promotion of care and upbringing in the family </a:t>
          </a:r>
          <a:br>
            <a:rPr lang="en-GB" sz="12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GB" sz="12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Articles 16</a:t>
          </a: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GB" sz="12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21 of SGB VIII</a:t>
          </a:r>
          <a:endPar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32610" y="32610"/>
        <a:ext cx="2095021" cy="602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BB76E-F444-410F-B393-0064D905195D}">
      <dsp:nvSpPr>
        <dsp:cNvPr id="0" name=""/>
        <dsp:cNvSpPr/>
      </dsp:nvSpPr>
      <dsp:spPr>
        <a:xfrm>
          <a:off x="0" y="102"/>
          <a:ext cx="3163571" cy="652434"/>
        </a:xfrm>
        <a:prstGeom prst="roundRect">
          <a:avLst/>
        </a:prstGeom>
        <a:solidFill>
          <a:schemeClr val="accent1">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Sovereign tasks to protect children and adolescents</a:t>
          </a:r>
          <a:br>
            <a:rPr lang="en-GB" sz="12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GB" sz="12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Articles 42 ff. of SGB VIII</a:t>
          </a:r>
          <a:endPar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31849" y="31951"/>
        <a:ext cx="3099873" cy="588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CFACD-F280-4279-A229-0E04F59FE9AD}">
      <dsp:nvSpPr>
        <dsp:cNvPr id="0" name=""/>
        <dsp:cNvSpPr/>
      </dsp:nvSpPr>
      <dsp:spPr>
        <a:xfrm>
          <a:off x="0" y="1758"/>
          <a:ext cx="3456423" cy="1798441"/>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11175" rtl="0">
            <a:lnSpc>
              <a:spcPct val="90000"/>
            </a:lnSpc>
            <a:spcBef>
              <a:spcPct val="0"/>
            </a:spcBef>
            <a:spcAft>
              <a:spcPct val="35000"/>
            </a:spcAft>
            <a:buNone/>
          </a:pPr>
          <a:r>
            <a:rPr lang="en-GB" sz="115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Youth services as an integrated whole</a:t>
          </a:r>
          <a:br>
            <a:rPr lang="en-GB" sz="115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GB" sz="115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means:</a:t>
          </a:r>
        </a:p>
        <a:p>
          <a:pPr marL="0" lvl="0" indent="0" algn="ctr" defTabSz="511175">
            <a:lnSpc>
              <a:spcPct val="90000"/>
            </a:lnSpc>
            <a:spcBef>
              <a:spcPct val="0"/>
            </a:spcBef>
            <a:spcAft>
              <a:spcPct val="35000"/>
            </a:spcAft>
            <a:buNone/>
          </a:pPr>
          <a:r>
            <a:rPr lang="en-GB" sz="115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Promotion of child-raising and development</a:t>
          </a:r>
        </a:p>
        <a:p>
          <a:pPr marL="0" lvl="0" indent="0" algn="ctr" defTabSz="511175">
            <a:lnSpc>
              <a:spcPct val="90000"/>
            </a:lnSpc>
            <a:spcBef>
              <a:spcPct val="0"/>
            </a:spcBef>
            <a:spcAft>
              <a:spcPct val="35000"/>
            </a:spcAft>
            <a:buNone/>
          </a:pPr>
          <a:r>
            <a:rPr lang="en-GB" sz="115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Socio-educational support</a:t>
          </a:r>
        </a:p>
        <a:p>
          <a:pPr marL="0" lvl="0" indent="0" algn="ctr" defTabSz="511175">
            <a:lnSpc>
              <a:spcPct val="90000"/>
            </a:lnSpc>
            <a:spcBef>
              <a:spcPct val="0"/>
            </a:spcBef>
            <a:spcAft>
              <a:spcPct val="35000"/>
            </a:spcAft>
            <a:buNone/>
          </a:pPr>
          <a:r>
            <a:rPr lang="en-GB" sz="115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Protection from danger</a:t>
          </a:r>
        </a:p>
        <a:p>
          <a:pPr marL="0" lvl="0" indent="0" algn="ctr" defTabSz="511175">
            <a:lnSpc>
              <a:spcPct val="90000"/>
            </a:lnSpc>
            <a:spcBef>
              <a:spcPct val="0"/>
            </a:spcBef>
            <a:spcAft>
              <a:spcPct val="35000"/>
            </a:spcAft>
            <a:buNone/>
          </a:pPr>
          <a:r>
            <a:rPr lang="en-GB" sz="115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based on shared principles and a coordinated support system</a:t>
          </a:r>
          <a:endParaRPr lang="de-DE" sz="115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87793" y="89551"/>
        <a:ext cx="3280837" cy="1622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20819"/>
          <a:ext cx="2116270" cy="1339040"/>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Youth </a:t>
          </a:r>
          <a:r>
            <a:rPr lang="de-DE" sz="1200" b="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b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Youth social </a:t>
          </a:r>
          <a:r>
            <a:rPr lang="de-DE" sz="1200" b="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b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School social </a:t>
          </a:r>
          <a:r>
            <a:rPr lang="de-DE" sz="1200" b="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b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Educational child and youth protection</a:t>
          </a:r>
          <a:b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Articles</a:t>
          </a: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11–15 </a:t>
          </a:r>
          <a:r>
            <a:rPr lang="de-DE" sz="1200" b="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SGB VIII</a:t>
          </a:r>
          <a:endParaRPr lang="de-DE"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65367" y="86186"/>
        <a:ext cx="1985536" cy="1208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20054"/>
          <a:ext cx="2952328" cy="628548"/>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 for children in day-care facilities and nurseries</a:t>
          </a:r>
          <a:b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Articles 22</a:t>
          </a: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26 of SGB VIII</a:t>
          </a:r>
          <a:endPar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30683" y="50737"/>
        <a:ext cx="2890962" cy="5671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15C3F-A85D-4840-975F-712DEC557E60}">
      <dsp:nvSpPr>
        <dsp:cNvPr id="0" name=""/>
        <dsp:cNvSpPr/>
      </dsp:nvSpPr>
      <dsp:spPr>
        <a:xfrm>
          <a:off x="0" y="0"/>
          <a:ext cx="2432303" cy="1382421"/>
        </a:xfrm>
        <a:prstGeom prst="roundRect">
          <a:avLst/>
        </a:prstGeom>
        <a:solidFill>
          <a:schemeClr val="accent1">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Socio-educational support services; Support for young adults; Participation services for young people with a psychological disability</a:t>
          </a:r>
          <a:b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Articles 27</a:t>
          </a:r>
          <a:r>
            <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41 of SGB VIII</a:t>
          </a:r>
          <a:endParaRPr lang="de-DE"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67484" y="67484"/>
        <a:ext cx="2297335" cy="12474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54950-DEA1-4A0A-82ED-F912503A34C4}">
      <dsp:nvSpPr>
        <dsp:cNvPr id="0" name=""/>
        <dsp:cNvSpPr/>
      </dsp:nvSpPr>
      <dsp:spPr>
        <a:xfrm>
          <a:off x="-5133023" y="-786302"/>
          <a:ext cx="6112738" cy="6112738"/>
        </a:xfrm>
        <a:prstGeom prst="blockArc">
          <a:avLst>
            <a:gd name="adj1" fmla="val 18900000"/>
            <a:gd name="adj2" fmla="val 2700000"/>
            <a:gd name="adj3" fmla="val 353"/>
          </a:avLst>
        </a:pr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939D7A61-BC89-4EB3-BC45-3C43C9BEFDEA}">
      <dsp:nvSpPr>
        <dsp:cNvPr id="0" name=""/>
        <dsp:cNvSpPr/>
      </dsp:nvSpPr>
      <dsp:spPr>
        <a:xfrm>
          <a:off x="512982" y="349045"/>
          <a:ext cx="7502415" cy="6984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40640" rIns="40640" bIns="40640" numCol="1" spcCol="1270" anchor="t" anchorCtr="0">
          <a:noAutofit/>
        </a:bodyPr>
        <a:lstStyle/>
        <a:p>
          <a:pPr marL="0" lvl="0" indent="0" algn="l" defTabSz="711200" rtl="0">
            <a:lnSpc>
              <a:spcPct val="90000"/>
            </a:lnSpc>
            <a:spcBef>
              <a:spcPct val="0"/>
            </a:spcBef>
            <a:spcAft>
              <a:spcPct val="35000"/>
            </a:spcAft>
            <a:buNone/>
          </a:pPr>
          <a:r>
            <a:rPr lang="en-GB" sz="1600" b="1" kern="1200" noProof="0" dirty="0">
              <a:solidFill>
                <a:srgbClr val="000000"/>
              </a:solidFill>
            </a:rPr>
            <a:t>enabling medical participation</a:t>
          </a:r>
          <a:endParaRPr lang="en-GB" sz="1600" kern="1200" noProof="0" dirty="0">
            <a:solidFill>
              <a:srgbClr val="000000"/>
            </a:solidFill>
          </a:endParaRPr>
        </a:p>
        <a:p>
          <a:pPr marL="114300" lvl="1" indent="-114300" algn="l" defTabSz="533400" rtl="0">
            <a:lnSpc>
              <a:spcPct val="90000"/>
            </a:lnSpc>
            <a:spcBef>
              <a:spcPct val="0"/>
            </a:spcBef>
            <a:spcAft>
              <a:spcPct val="15000"/>
            </a:spcAft>
            <a:buChar char="•"/>
          </a:pPr>
          <a:r>
            <a:rPr lang="en-GB" sz="1200" kern="1200" noProof="0" dirty="0">
              <a:solidFill>
                <a:srgbClr val="000000"/>
              </a:solidFill>
            </a:rPr>
            <a:t>esp. therapies (if not provided by statutory health insurance fund)</a:t>
          </a:r>
        </a:p>
      </dsp:txBody>
      <dsp:txXfrm>
        <a:off x="512982" y="349045"/>
        <a:ext cx="7502415" cy="698454"/>
      </dsp:txXfrm>
    </dsp:sp>
    <dsp:sp modelId="{4D072D21-3978-456F-86D6-F91028032AAE}">
      <dsp:nvSpPr>
        <dsp:cNvPr id="0" name=""/>
        <dsp:cNvSpPr/>
      </dsp:nvSpPr>
      <dsp:spPr>
        <a:xfrm>
          <a:off x="76448" y="253645"/>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2A5763E7-2EB6-49CC-A693-96713754CEEA}">
      <dsp:nvSpPr>
        <dsp:cNvPr id="0" name=""/>
        <dsp:cNvSpPr/>
      </dsp:nvSpPr>
      <dsp:spPr>
        <a:xfrm>
          <a:off x="913422" y="1396908"/>
          <a:ext cx="7101975" cy="6984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40640" rIns="40640" bIns="40640" numCol="1" spcCol="1270" anchor="t" anchorCtr="0">
          <a:noAutofit/>
        </a:bodyPr>
        <a:lstStyle/>
        <a:p>
          <a:pPr marL="0" lvl="0" indent="0" algn="l" defTabSz="711200" rtl="0">
            <a:lnSpc>
              <a:spcPct val="90000"/>
            </a:lnSpc>
            <a:spcBef>
              <a:spcPct val="0"/>
            </a:spcBef>
            <a:spcAft>
              <a:spcPct val="35000"/>
            </a:spcAft>
            <a:buNone/>
          </a:pPr>
          <a:r>
            <a:rPr lang="en-GB" sz="1600" b="1" kern="1200" noProof="0" dirty="0">
              <a:solidFill>
                <a:srgbClr val="000000"/>
              </a:solidFill>
            </a:rPr>
            <a:t>enabling professional/vocational participation</a:t>
          </a:r>
          <a:endParaRPr lang="en-GB" sz="1600" kern="1200" noProof="0" dirty="0">
            <a:solidFill>
              <a:srgbClr val="000000"/>
            </a:solidFill>
          </a:endParaRPr>
        </a:p>
        <a:p>
          <a:pPr marL="114300" lvl="1" indent="-114300" algn="l" defTabSz="533400" rtl="0">
            <a:lnSpc>
              <a:spcPct val="90000"/>
            </a:lnSpc>
            <a:spcBef>
              <a:spcPct val="0"/>
            </a:spcBef>
            <a:spcAft>
              <a:spcPct val="15000"/>
            </a:spcAft>
            <a:buChar char="•"/>
          </a:pPr>
          <a:r>
            <a:rPr lang="en-GB" sz="1200" kern="1200" noProof="0" dirty="0">
              <a:solidFill>
                <a:srgbClr val="000000"/>
              </a:solidFill>
            </a:rPr>
            <a:t>esp. accompanying pedagogical support (if not provided by Federal Employment Office)</a:t>
          </a:r>
        </a:p>
      </dsp:txBody>
      <dsp:txXfrm>
        <a:off x="913422" y="1396908"/>
        <a:ext cx="7101975" cy="698454"/>
      </dsp:txXfrm>
    </dsp:sp>
    <dsp:sp modelId="{E515E705-8D06-40C7-A08A-001472932BF0}">
      <dsp:nvSpPr>
        <dsp:cNvPr id="0" name=""/>
        <dsp:cNvSpPr/>
      </dsp:nvSpPr>
      <dsp:spPr>
        <a:xfrm>
          <a:off x="476888" y="1309601"/>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EC8D70A5-F8A3-407C-871B-80FBB4F302A5}">
      <dsp:nvSpPr>
        <dsp:cNvPr id="0" name=""/>
        <dsp:cNvSpPr/>
      </dsp:nvSpPr>
      <dsp:spPr>
        <a:xfrm>
          <a:off x="913422" y="2444770"/>
          <a:ext cx="7101975" cy="6984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40640" rIns="40640" bIns="40640" numCol="1" spcCol="1270" anchor="t" anchorCtr="0">
          <a:noAutofit/>
        </a:bodyPr>
        <a:lstStyle/>
        <a:p>
          <a:pPr marL="0" lvl="0" indent="0" algn="l" defTabSz="711200" rtl="0">
            <a:lnSpc>
              <a:spcPct val="90000"/>
            </a:lnSpc>
            <a:spcBef>
              <a:spcPct val="0"/>
            </a:spcBef>
            <a:spcAft>
              <a:spcPct val="35000"/>
            </a:spcAft>
            <a:buNone/>
          </a:pPr>
          <a:r>
            <a:rPr lang="en-GB" sz="1600" b="1" kern="1200" noProof="0" dirty="0">
              <a:solidFill>
                <a:srgbClr val="000000"/>
              </a:solidFill>
            </a:rPr>
            <a:t>enabling participation in education</a:t>
          </a:r>
          <a:endParaRPr lang="en-GB" sz="1600" kern="1200" noProof="0" dirty="0">
            <a:solidFill>
              <a:srgbClr val="000000"/>
            </a:solidFill>
          </a:endParaRPr>
        </a:p>
        <a:p>
          <a:pPr marL="114300" lvl="1" indent="-114300" algn="l" defTabSz="533400" rtl="0">
            <a:lnSpc>
              <a:spcPct val="90000"/>
            </a:lnSpc>
            <a:spcBef>
              <a:spcPct val="0"/>
            </a:spcBef>
            <a:spcAft>
              <a:spcPct val="15000"/>
            </a:spcAft>
            <a:buChar char="•"/>
          </a:pPr>
          <a:r>
            <a:rPr lang="en-GB" sz="1200" kern="1200" noProof="0" dirty="0">
              <a:solidFill>
                <a:srgbClr val="000000"/>
              </a:solidFill>
            </a:rPr>
            <a:t>esp. classroom assistance (if university or school cannot provide sufficient support)</a:t>
          </a:r>
        </a:p>
      </dsp:txBody>
      <dsp:txXfrm>
        <a:off x="913422" y="2444770"/>
        <a:ext cx="7101975" cy="698454"/>
      </dsp:txXfrm>
    </dsp:sp>
    <dsp:sp modelId="{055797E4-032E-4BB0-8BD5-A6AA8BA4698B}">
      <dsp:nvSpPr>
        <dsp:cNvPr id="0" name=""/>
        <dsp:cNvSpPr/>
      </dsp:nvSpPr>
      <dsp:spPr>
        <a:xfrm>
          <a:off x="476888" y="2357464"/>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559C8FB1-065E-4B1D-B0BC-3801204BEE6E}">
      <dsp:nvSpPr>
        <dsp:cNvPr id="0" name=""/>
        <dsp:cNvSpPr/>
      </dsp:nvSpPr>
      <dsp:spPr>
        <a:xfrm>
          <a:off x="512982" y="3492633"/>
          <a:ext cx="7502415" cy="69845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4398" tIns="40640" rIns="40640" bIns="40640" numCol="1" spcCol="1270" anchor="t" anchorCtr="0">
          <a:noAutofit/>
        </a:bodyPr>
        <a:lstStyle/>
        <a:p>
          <a:pPr marL="0" lvl="0" indent="0" algn="l" defTabSz="711200" rtl="0">
            <a:lnSpc>
              <a:spcPct val="90000"/>
            </a:lnSpc>
            <a:spcBef>
              <a:spcPct val="0"/>
            </a:spcBef>
            <a:spcAft>
              <a:spcPct val="35000"/>
            </a:spcAft>
            <a:buNone/>
          </a:pPr>
          <a:r>
            <a:rPr lang="en-GB" sz="1600" b="1" kern="1200" noProof="0" dirty="0">
              <a:solidFill>
                <a:srgbClr val="000000"/>
              </a:solidFill>
            </a:rPr>
            <a:t>enabling participation in society</a:t>
          </a:r>
          <a:endParaRPr lang="en-GB" sz="1600" kern="1200" noProof="0" dirty="0">
            <a:solidFill>
              <a:srgbClr val="000000"/>
            </a:solidFill>
          </a:endParaRPr>
        </a:p>
        <a:p>
          <a:pPr marL="114300" lvl="1" indent="-114300" algn="l" defTabSz="533400" rtl="0">
            <a:lnSpc>
              <a:spcPct val="90000"/>
            </a:lnSpc>
            <a:spcBef>
              <a:spcPct val="0"/>
            </a:spcBef>
            <a:spcAft>
              <a:spcPct val="15000"/>
            </a:spcAft>
            <a:buChar char="•"/>
          </a:pPr>
          <a:r>
            <a:rPr lang="en-GB" sz="1200" kern="1200" noProof="0" dirty="0">
              <a:solidFill>
                <a:srgbClr val="000000"/>
              </a:solidFill>
            </a:rPr>
            <a:t>esp. curative education services, recreational assistance</a:t>
          </a:r>
        </a:p>
      </dsp:txBody>
      <dsp:txXfrm>
        <a:off x="512982" y="3492633"/>
        <a:ext cx="7502415" cy="698454"/>
      </dsp:txXfrm>
    </dsp:sp>
    <dsp:sp modelId="{8397A76C-A781-4E10-87CF-877C2501DA5D}">
      <dsp:nvSpPr>
        <dsp:cNvPr id="0" name=""/>
        <dsp:cNvSpPr/>
      </dsp:nvSpPr>
      <dsp:spPr>
        <a:xfrm>
          <a:off x="76448" y="3405326"/>
          <a:ext cx="873067" cy="873067"/>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F809E-D172-475F-B3F3-D2A30528039C}">
      <dsp:nvSpPr>
        <dsp:cNvPr id="0" name=""/>
        <dsp:cNvSpPr/>
      </dsp:nvSpPr>
      <dsp:spPr>
        <a:xfrm>
          <a:off x="308515" y="3"/>
          <a:ext cx="3579922" cy="2705316"/>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buNone/>
          </a:pPr>
          <a:r>
            <a:rPr lang="en-GB" sz="1800" b="1" u="none" kern="1200" noProof="0" dirty="0">
              <a:solidFill>
                <a:srgbClr val="000000"/>
              </a:solidFill>
            </a:rPr>
            <a:t>Collection</a:t>
          </a:r>
          <a:r>
            <a:rPr lang="en-GB" sz="1800" u="none" kern="1200" noProof="0" dirty="0">
              <a:solidFill>
                <a:srgbClr val="000000"/>
              </a:solidFill>
            </a:rPr>
            <a:t> (Article 62 Social Code Book 8)</a:t>
          </a:r>
        </a:p>
        <a:p>
          <a:pPr marL="490538" lvl="1" indent="-220663" algn="l" defTabSz="914400" rtl="0" eaLnBrk="1" latinLnBrk="0" hangingPunct="1">
            <a:lnSpc>
              <a:spcPct val="115000"/>
            </a:lnSpc>
            <a:spcBef>
              <a:spcPct val="0"/>
            </a:spcBef>
            <a:spcAft>
              <a:spcPts val="0"/>
            </a:spcAft>
            <a:buClr>
              <a:schemeClr val="accent3"/>
            </a:buClr>
            <a:buSzPct val="160000"/>
            <a:buFont typeface="Arial" panose="020B0604020202020204" pitchFamily="34" charset="0"/>
            <a:buNone/>
          </a:pPr>
          <a:r>
            <a:rPr lang="en-GB" sz="1400" b="0" kern="1200" noProof="0" dirty="0">
              <a:solidFill>
                <a:srgbClr val="000000"/>
              </a:solidFill>
              <a:latin typeface="+mn-lt"/>
              <a:ea typeface="+mn-ea"/>
              <a:cs typeface="+mn-cs"/>
            </a:rPr>
            <a:t>only </a:t>
          </a:r>
          <a:r>
            <a:rPr lang="en-GB" sz="1400" b="1" kern="1200" noProof="0" dirty="0">
              <a:solidFill>
                <a:srgbClr val="000000"/>
              </a:solidFill>
              <a:latin typeface="+mn-lt"/>
              <a:ea typeface="+mn-ea"/>
              <a:cs typeface="+mn-cs"/>
            </a:rPr>
            <a:t>required</a:t>
          </a:r>
          <a:r>
            <a:rPr lang="en-GB" sz="1400" b="0" kern="1200" noProof="0" dirty="0">
              <a:solidFill>
                <a:srgbClr val="000000"/>
              </a:solidFill>
              <a:latin typeface="+mn-lt"/>
              <a:ea typeface="+mn-ea"/>
              <a:cs typeface="+mn-cs"/>
            </a:rPr>
            <a:t> data</a:t>
          </a:r>
        </a:p>
        <a:p>
          <a:pPr marL="490538" lvl="1" indent="-220663" algn="l" defTabSz="914400" rtl="0" eaLnBrk="1" latinLnBrk="0" hangingPunct="1">
            <a:lnSpc>
              <a:spcPct val="115000"/>
            </a:lnSpc>
            <a:spcBef>
              <a:spcPct val="0"/>
            </a:spcBef>
            <a:spcAft>
              <a:spcPts val="0"/>
            </a:spcAft>
            <a:buClr>
              <a:schemeClr val="accent3"/>
            </a:buClr>
            <a:buSzPct val="160000"/>
            <a:buFont typeface="Arial" panose="020B0604020202020204" pitchFamily="34" charset="0"/>
            <a:buChar char="•"/>
          </a:pPr>
          <a:r>
            <a:rPr lang="en-GB" sz="1400" b="0" kern="1200" noProof="0" dirty="0">
              <a:solidFill>
                <a:srgbClr val="000000"/>
              </a:solidFill>
              <a:latin typeface="+mn-lt"/>
              <a:ea typeface="+mn-ea"/>
              <a:cs typeface="+mn-cs"/>
            </a:rPr>
            <a:t>only from the </a:t>
          </a:r>
          <a:r>
            <a:rPr lang="en-GB" sz="1400" b="1" kern="1200" noProof="0" dirty="0">
              <a:solidFill>
                <a:srgbClr val="000000"/>
              </a:solidFill>
              <a:latin typeface="+mn-lt"/>
              <a:ea typeface="+mn-ea"/>
              <a:cs typeface="+mn-cs"/>
            </a:rPr>
            <a:t>data subject</a:t>
          </a:r>
        </a:p>
        <a:p>
          <a:pPr marL="490538" lvl="1" indent="-220663" algn="l" defTabSz="914400" rtl="0" eaLnBrk="1" latinLnBrk="0" hangingPunct="1">
            <a:lnSpc>
              <a:spcPct val="115000"/>
            </a:lnSpc>
            <a:spcBef>
              <a:spcPct val="0"/>
            </a:spcBef>
            <a:spcAft>
              <a:spcPts val="0"/>
            </a:spcAft>
            <a:buClr>
              <a:schemeClr val="accent3"/>
            </a:buClr>
            <a:buSzPct val="160000"/>
            <a:buFont typeface="Arial" panose="020B0604020202020204" pitchFamily="34" charset="0"/>
            <a:buChar char="•"/>
          </a:pPr>
          <a:r>
            <a:rPr lang="en-GB" sz="1400" b="1" kern="1200" noProof="0" dirty="0">
              <a:solidFill>
                <a:srgbClr val="000000"/>
              </a:solidFill>
              <a:latin typeface="+mn-lt"/>
              <a:ea typeface="+mn-ea"/>
              <a:cs typeface="+mn-cs"/>
            </a:rPr>
            <a:t>without the data subject‘s consent</a:t>
          </a:r>
          <a:r>
            <a:rPr lang="en-GB" sz="1400" b="0" kern="1200" noProof="0" dirty="0">
              <a:solidFill>
                <a:srgbClr val="000000"/>
              </a:solidFill>
              <a:latin typeface="+mn-lt"/>
              <a:ea typeface="+mn-ea"/>
              <a:cs typeface="+mn-cs"/>
            </a:rPr>
            <a:t> only in </a:t>
          </a:r>
          <a:r>
            <a:rPr lang="en-GB" sz="1400" b="1" kern="1200" noProof="0" dirty="0">
              <a:solidFill>
                <a:srgbClr val="000000"/>
              </a:solidFill>
              <a:latin typeface="+mn-lt"/>
              <a:ea typeface="+mn-ea"/>
              <a:cs typeface="+mn-cs"/>
            </a:rPr>
            <a:t>exceptional cases as listed</a:t>
          </a:r>
          <a:r>
            <a:rPr lang="en-GB" sz="1400" b="0" kern="1200" noProof="0" dirty="0">
              <a:solidFill>
                <a:srgbClr val="000000"/>
              </a:solidFill>
              <a:latin typeface="+mn-lt"/>
              <a:ea typeface="+mn-ea"/>
              <a:cs typeface="+mn-cs"/>
            </a:rPr>
            <a:t> exhaustively (Article 62 [3] Book 8)</a:t>
          </a:r>
        </a:p>
      </dsp:txBody>
      <dsp:txXfrm>
        <a:off x="308515" y="3"/>
        <a:ext cx="3579922" cy="2705316"/>
      </dsp:txXfrm>
    </dsp:sp>
    <dsp:sp modelId="{9BFA6142-C2BE-46A9-B20E-D6C50CBE4DF3}">
      <dsp:nvSpPr>
        <dsp:cNvPr id="0" name=""/>
        <dsp:cNvSpPr/>
      </dsp:nvSpPr>
      <dsp:spPr>
        <a:xfrm>
          <a:off x="4085757" y="3"/>
          <a:ext cx="4026534" cy="2705316"/>
        </a:xfrm>
        <a:prstGeom prst="rect">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b="1" u="none" kern="1200" noProof="0" dirty="0">
              <a:solidFill>
                <a:srgbClr val="000000"/>
              </a:solidFill>
            </a:rPr>
            <a:t>Transmission </a:t>
          </a:r>
          <a:r>
            <a:rPr lang="en-GB" sz="1800" b="0" u="none" kern="1200" noProof="0" dirty="0">
              <a:solidFill>
                <a:srgbClr val="000000"/>
              </a:solidFill>
            </a:rPr>
            <a:t>(Articles 64, 65 Social Code Book 8)</a:t>
          </a:r>
        </a:p>
        <a:p>
          <a:pPr marL="490538" lvl="1" indent="-220663" algn="l" defTabSz="914400" rtl="0" eaLnBrk="1" latinLnBrk="0" hangingPunct="1">
            <a:lnSpc>
              <a:spcPct val="115000"/>
            </a:lnSpc>
            <a:spcBef>
              <a:spcPct val="0"/>
            </a:spcBef>
            <a:spcAft>
              <a:spcPts val="0"/>
            </a:spcAft>
            <a:buClr>
              <a:schemeClr val="accent3"/>
            </a:buClr>
            <a:buSzPct val="160000"/>
            <a:buFont typeface="Arial" panose="020B0604020202020204" pitchFamily="34" charset="0"/>
            <a:buChar char="•"/>
          </a:pPr>
          <a:r>
            <a:rPr lang="en-GB" sz="1400" b="0" kern="1200" noProof="0" dirty="0">
              <a:solidFill>
                <a:srgbClr val="000000"/>
              </a:solidFill>
              <a:latin typeface="+mn-lt"/>
              <a:ea typeface="+mn-ea"/>
              <a:cs typeface="+mn-cs"/>
            </a:rPr>
            <a:t>where required in order </a:t>
          </a:r>
          <a:r>
            <a:rPr lang="en-GB" sz="1400" b="1" kern="1200" noProof="0" dirty="0">
              <a:solidFill>
                <a:srgbClr val="000000"/>
              </a:solidFill>
              <a:latin typeface="+mn-lt"/>
              <a:ea typeface="+mn-ea"/>
              <a:cs typeface="+mn-cs"/>
            </a:rPr>
            <a:t>to perform task</a:t>
          </a:r>
          <a:r>
            <a:rPr lang="en-GB" sz="1400" b="0" kern="1200" noProof="0" dirty="0">
              <a:solidFill>
                <a:srgbClr val="000000"/>
              </a:solidFill>
              <a:latin typeface="+mn-lt"/>
              <a:ea typeface="+mn-ea"/>
              <a:cs typeface="+mn-cs"/>
            </a:rPr>
            <a:t> and where transmission does not jeopardise the outcome of support</a:t>
          </a:r>
        </a:p>
        <a:p>
          <a:pPr marL="490538" lvl="1" indent="-220663" algn="l" defTabSz="914400" rtl="0" eaLnBrk="1" latinLnBrk="0" hangingPunct="1">
            <a:lnSpc>
              <a:spcPct val="115000"/>
            </a:lnSpc>
            <a:spcBef>
              <a:spcPct val="0"/>
            </a:spcBef>
            <a:spcAft>
              <a:spcPts val="0"/>
            </a:spcAft>
            <a:buClr>
              <a:schemeClr val="accent3"/>
            </a:buClr>
            <a:buSzPct val="160000"/>
            <a:buFont typeface="Arial" panose="020B0604020202020204" pitchFamily="34" charset="0"/>
            <a:buChar char="•"/>
          </a:pPr>
          <a:r>
            <a:rPr lang="en-GB" sz="1400" b="1" kern="1200" noProof="0" dirty="0">
              <a:solidFill>
                <a:srgbClr val="000000"/>
              </a:solidFill>
              <a:latin typeface="+mn-lt"/>
              <a:ea typeface="+mn-ea"/>
              <a:cs typeface="+mn-cs"/>
            </a:rPr>
            <a:t>information provided in confidence is afforded special protection</a:t>
          </a:r>
          <a:r>
            <a:rPr lang="en-GB" sz="1400" b="0" kern="1200" noProof="0" dirty="0">
              <a:solidFill>
                <a:srgbClr val="000000"/>
              </a:solidFill>
              <a:latin typeface="+mn-lt"/>
              <a:ea typeface="+mn-ea"/>
              <a:cs typeface="+mn-cs"/>
            </a:rPr>
            <a:t>: only with consent or special authorisation under Article 65 (2) Book 8</a:t>
          </a:r>
        </a:p>
      </dsp:txBody>
      <dsp:txXfrm>
        <a:off x="4085757" y="3"/>
        <a:ext cx="4026534" cy="27053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0.12075</cdr:x>
      <cdr:y>0.01909</cdr:y>
    </cdr:from>
    <cdr:to>
      <cdr:x>0.2568</cdr:x>
      <cdr:y>0.09839</cdr:y>
    </cdr:to>
    <cdr:sp macro="" textlink="">
      <cdr:nvSpPr>
        <cdr:cNvPr id="2" name="Textfeld 1">
          <a:extLst xmlns:a="http://schemas.openxmlformats.org/drawingml/2006/main">
            <a:ext uri="{FF2B5EF4-FFF2-40B4-BE49-F238E27FC236}">
              <a16:creationId xmlns:a16="http://schemas.microsoft.com/office/drawing/2014/main" id="{1A90A053-AE51-EC8C-8359-3267F231517C}"/>
            </a:ext>
          </a:extLst>
        </cdr:cNvPr>
        <cdr:cNvSpPr txBox="1"/>
      </cdr:nvSpPr>
      <cdr:spPr>
        <a:xfrm xmlns:a="http://schemas.openxmlformats.org/drawingml/2006/main">
          <a:off x="676275" y="61914"/>
          <a:ext cx="76200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de-DE" sz="1100" dirty="0"/>
            <a:t>82.16 m</a:t>
          </a:r>
        </a:p>
      </cdr:txBody>
    </cdr:sp>
  </cdr:relSizeAnchor>
  <cdr:relSizeAnchor xmlns:cdr="http://schemas.openxmlformats.org/drawingml/2006/chartDrawing">
    <cdr:from>
      <cdr:x>0.35091</cdr:x>
      <cdr:y>0.02154</cdr:y>
    </cdr:from>
    <cdr:to>
      <cdr:x>0.48696</cdr:x>
      <cdr:y>0.10083</cdr:y>
    </cdr:to>
    <cdr:sp macro="" textlink="">
      <cdr:nvSpPr>
        <cdr:cNvPr id="3" name="Textfeld 1">
          <a:extLst xmlns:a="http://schemas.openxmlformats.org/drawingml/2006/main">
            <a:ext uri="{FF2B5EF4-FFF2-40B4-BE49-F238E27FC236}">
              <a16:creationId xmlns:a16="http://schemas.microsoft.com/office/drawing/2014/main" id="{1F7A350F-7BBC-0A33-B63E-578339BF3EB3}"/>
            </a:ext>
          </a:extLst>
        </cdr:cNvPr>
        <cdr:cNvSpPr txBox="1"/>
      </cdr:nvSpPr>
      <cdr:spPr>
        <a:xfrm xmlns:a="http://schemas.openxmlformats.org/drawingml/2006/main">
          <a:off x="1965325" y="69850"/>
          <a:ext cx="762000" cy="257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100" dirty="0"/>
            <a:t>81.80 m</a:t>
          </a:r>
        </a:p>
      </cdr:txBody>
    </cdr:sp>
  </cdr:relSizeAnchor>
  <cdr:relSizeAnchor xmlns:cdr="http://schemas.openxmlformats.org/drawingml/2006/chartDrawing">
    <cdr:from>
      <cdr:x>0.5771</cdr:x>
      <cdr:y>0.0186</cdr:y>
    </cdr:from>
    <cdr:to>
      <cdr:x>0.71315</cdr:x>
      <cdr:y>0.0979</cdr:y>
    </cdr:to>
    <cdr:sp macro="" textlink="">
      <cdr:nvSpPr>
        <cdr:cNvPr id="4" name="Textfeld 1">
          <a:extLst xmlns:a="http://schemas.openxmlformats.org/drawingml/2006/main">
            <a:ext uri="{FF2B5EF4-FFF2-40B4-BE49-F238E27FC236}">
              <a16:creationId xmlns:a16="http://schemas.microsoft.com/office/drawing/2014/main" id="{FE63F5F0-8EB8-7953-7665-AC33FCB9EB4A}"/>
            </a:ext>
          </a:extLst>
        </cdr:cNvPr>
        <cdr:cNvSpPr txBox="1"/>
      </cdr:nvSpPr>
      <cdr:spPr>
        <a:xfrm xmlns:a="http://schemas.openxmlformats.org/drawingml/2006/main">
          <a:off x="3232150" y="60325"/>
          <a:ext cx="762000" cy="257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100" dirty="0"/>
            <a:t>83.17 m</a:t>
          </a:r>
        </a:p>
      </cdr:txBody>
    </cdr:sp>
  </cdr:relSizeAnchor>
  <cdr:relSizeAnchor xmlns:cdr="http://schemas.openxmlformats.org/drawingml/2006/chartDrawing">
    <cdr:from>
      <cdr:x>0.79381</cdr:x>
      <cdr:y>0.01853</cdr:y>
    </cdr:from>
    <cdr:to>
      <cdr:x>0.92986</cdr:x>
      <cdr:y>0.09783</cdr:y>
    </cdr:to>
    <cdr:sp macro="" textlink="">
      <cdr:nvSpPr>
        <cdr:cNvPr id="5" name="Textfeld 1">
          <a:extLst xmlns:a="http://schemas.openxmlformats.org/drawingml/2006/main">
            <a:ext uri="{FF2B5EF4-FFF2-40B4-BE49-F238E27FC236}">
              <a16:creationId xmlns:a16="http://schemas.microsoft.com/office/drawing/2014/main" id="{FE63F5F0-8EB8-7953-7665-AC33FCB9EB4A}"/>
            </a:ext>
          </a:extLst>
        </cdr:cNvPr>
        <cdr:cNvSpPr txBox="1"/>
      </cdr:nvSpPr>
      <cdr:spPr>
        <a:xfrm xmlns:a="http://schemas.openxmlformats.org/drawingml/2006/main">
          <a:off x="5544616" y="81838"/>
          <a:ext cx="950279" cy="3502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100" dirty="0"/>
            <a:t>84.35 m</a:t>
          </a:r>
        </a:p>
      </cdr:txBody>
    </cdr:sp>
  </cdr:relSizeAnchor>
</c:userShapes>
</file>

<file path=ppt/drawings/drawing2.xml><?xml version="1.0" encoding="utf-8"?>
<c:userShapes xmlns:c="http://schemas.openxmlformats.org/drawingml/2006/chart">
  <cdr:relSizeAnchor xmlns:cdr="http://schemas.openxmlformats.org/drawingml/2006/chartDrawing">
    <cdr:from>
      <cdr:x>0.26115</cdr:x>
      <cdr:y>0.43931</cdr:y>
    </cdr:from>
    <cdr:to>
      <cdr:x>0.42997</cdr:x>
      <cdr:y>0.66598</cdr:y>
    </cdr:to>
    <cdr:sp macro="" textlink="">
      <cdr:nvSpPr>
        <cdr:cNvPr id="2" name="Textfeld 1"/>
        <cdr:cNvSpPr txBox="1"/>
      </cdr:nvSpPr>
      <cdr:spPr>
        <a:xfrm xmlns:a="http://schemas.openxmlformats.org/drawingml/2006/main">
          <a:off x="2101097" y="1988840"/>
          <a:ext cx="1358237" cy="10262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de-DE" sz="1400" b="1" dirty="0"/>
            <a:t>Total</a:t>
          </a:r>
          <a:r>
            <a:rPr lang="de-DE" sz="1400" b="1" baseline="0" dirty="0"/>
            <a:t> </a:t>
          </a:r>
          <a:r>
            <a:rPr lang="de-DE" sz="1400" b="1" dirty="0" err="1"/>
            <a:t>budget</a:t>
          </a:r>
          <a:br>
            <a:rPr lang="de-DE" sz="1400" b="1" baseline="0" dirty="0"/>
          </a:br>
          <a:r>
            <a:rPr lang="de-DE" sz="1400" b="1" baseline="0" dirty="0" err="1"/>
            <a:t>for</a:t>
          </a:r>
          <a:r>
            <a:rPr lang="de-DE" sz="1400" b="1" baseline="0" dirty="0"/>
            <a:t> social </a:t>
          </a:r>
          <a:br>
            <a:rPr lang="de-DE" sz="1400" b="1" baseline="0" dirty="0"/>
          </a:br>
          <a:r>
            <a:rPr lang="de-DE" sz="1400" b="1" baseline="0" dirty="0" err="1"/>
            <a:t>benefits</a:t>
          </a:r>
          <a:endParaRPr lang="de-DE" sz="1400" b="1" baseline="0" dirty="0"/>
        </a:p>
        <a:p xmlns:a="http://schemas.openxmlformats.org/drawingml/2006/main">
          <a:pPr algn="ctr"/>
          <a:r>
            <a:rPr lang="de-DE" sz="1400" b="1" baseline="0" dirty="0"/>
            <a:t>€1,161.5bn</a:t>
          </a:r>
          <a:endParaRPr lang="de-DE"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9958A691-5CC5-D34E-9021-CD04FE9E94A7}" type="datetimeFigureOut">
              <a:rPr lang="de-DE" smtClean="0"/>
              <a:t>22.01.2024</a:t>
            </a:fld>
            <a:endParaRPr lang="de-DE"/>
          </a:p>
        </p:txBody>
      </p:sp>
      <p:sp>
        <p:nvSpPr>
          <p:cNvPr id="4" name="Folienbildplatzhalter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178ACBB0-B8BD-7243-B5CA-EEE1A71994D0}" type="slidenum">
              <a:rPr lang="de-DE" smtClean="0"/>
              <a:t>‹Nr.›</a:t>
            </a:fld>
            <a:endParaRPr lang="de-DE"/>
          </a:p>
        </p:txBody>
      </p:sp>
    </p:spTree>
    <p:extLst>
      <p:ext uri="{BB962C8B-B14F-4D97-AF65-F5344CB8AC3E}">
        <p14:creationId xmlns:p14="http://schemas.microsoft.com/office/powerpoint/2010/main" val="97874263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algn="l" defTabSz="914400" rtl="0" eaLnBrk="1" latinLnBrk="0" hangingPunct="1">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algn="l" defTabSz="914400" rtl="0" eaLnBrk="1" latinLnBrk="0" hangingPunct="1">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algn="l" defTabSz="914400" rtl="0" eaLnBrk="1" latinLnBrk="0" hangingPunct="1">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ldungsbericht.de/de/bildungsberichte-seit-2006/bildungsbericht-2022/pdf-dateien-2022/bildungsbericht-2022.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sovd.de/fileadmin/bilder/web-Wohnverhaeltnisse_in_Deutschland_2018_10_19.pdf" TargetMode="External"/><Relationship Id="rId4" Type="http://schemas.openxmlformats.org/officeDocument/2006/relationships/hyperlink" Target="https://www.bundesfinanzministerium.de/Monatsberichte/2019/05/Inhalte/Kapitel-3-Analysen/3-1-soziale-ungleichheit_pdf.pdf?__blob=publicationFile&amp;v=3" TargetMode="Externa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server.bundestag.de/btd/19/298/1929815.pdf" TargetMode="External"/><Relationship Id="rId7" Type="http://schemas.openxmlformats.org/officeDocument/2006/relationships/hyperlink" Target="https://www.der-paritaetische.de/fileadmin/user_upload/Schwerpunkte/Armutsbericht/doc/Armutsbericht_2022_aktualisierte_Auflage.pd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der-paritaetische.de/fileadmin/user_upload/Publikationen/doc/broschuere_armutsbericht-2020_web.pdf" TargetMode="External"/><Relationship Id="rId5" Type="http://schemas.openxmlformats.org/officeDocument/2006/relationships/hyperlink" Target="https://www.bmfsfj.de/resource/blob/227684/f86f78802706a73cebc4b0e526ffacc3/nap-kinderchancen-data.pdf" TargetMode="External"/><Relationship Id="rId4" Type="http://schemas.openxmlformats.org/officeDocument/2006/relationships/hyperlink" Target="https://www.bmfsfj.de/resource/blob/228174/f84545059dda8d42b17e419e30c40163/kinderreport-2023-data.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mfsfj.de/resource/blob/226298/d7892947d8ee39cc1b91503ed9dd234c/bericht-der-br-unbegleitete-auslaendische-minderjaehrige-in-deutschland-data.pdf" TargetMode="External"/><Relationship Id="rId7" Type="http://schemas.openxmlformats.org/officeDocument/2006/relationships/hyperlink" Target="https://www.destatis.de/DE/Themen/Gesellschaft-Umwelt/Bevoelkerung/Migration-Integration/Publikationen/Downloads-Migration/auslaend-bevoelkerung-2010200207004.pdf?__blob=publicationFil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b-umf.de/src/wp-content/uploads/2022/07/online-umfrage-komplett-final-11-07-22.pdf" TargetMode="External"/><Relationship Id="rId5" Type="http://schemas.openxmlformats.org/officeDocument/2006/relationships/hyperlink" Target="https://www.dji.de/fileadmin/user_upload/dasdji/themen/Jugend/DJI_Migrationsreport_2020.pdf" TargetMode="External"/><Relationship Id="rId4" Type="http://schemas.openxmlformats.org/officeDocument/2006/relationships/hyperlink" Target="https://b-umf.de/p/zahlen-statistike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server.bundestag.de/btd/19/278/1927890.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destatis.de/DE/Themen/Gesellschaft-Umwelt/Gesundheit/Behinderte-Menschen/Publikationen/Downloads-Behinderte-Menschen/lebenslagen-behinderter-menschen-5122123199004.html" TargetMode="External"/><Relationship Id="rId4" Type="http://schemas.openxmlformats.org/officeDocument/2006/relationships/hyperlink" Target="https://www.bmfsfj.de/resource/blob/227684/f86f78802706a73cebc4b0e526ffacc3/nap-kinderchancen-data.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esetze-im-internet.de/sgb_8/__81.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gesetze-im-internet.de/sgb_8/__1.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undesjugendkuratorium.de/assets/pdf/press/zwischenruf_ganztag.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b.de/dokumente/pdf/bibb_datenreport_2023.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kjstat.tu-dortmund.de/fileadmin/user_upload/Kinder-_und_Jugendhilfereport_Extra_2021_AKJSta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nstitut-fuer-menschenrechte.de/fileadmin/user_upload/Publikationen/ANALYSE/Wer_Inklusion_will_sucht_Wege_Zehn_Jahre_UN_BRK_in_Deutschland.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der-paritaetische.de/fileadmin/user_upload/Publikationen/doc/inklusion-SGBII_web.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mfsfj.de/resource/blob/115438/d7ed644e1b7fac4f9266191459903c62/15-kinder-und-jugendbericht-bundestagsdrucksache-data.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pb.de/nachschlagen/gesetze/grundgesetz"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ipbt.bundestag.de/dip21/btd/19/242/1924200.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undesfinanzministerium.de/Content/DE/Downloads/Broschueren_Bestellservice/bund-laender-finanzbeziehungen-2022.pdf?__blob=publicationFile&amp;v=3"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bundesrechnungshof.de/SharedDocs/Downloads/DE/Berichte/2023/finanzlage-bund-laender-volltext.pdf?__blob=publicationFile&amp;v=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gj.de/fileadmin/user_upload/Europaeische_Jugendpolitik_in_einem_sozialen_Europa.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agj.de/fileadmin/files/positionen/2020/European_Youth_Work_Agenda_english.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bpb.de/politik/grundfragen/politik-einfach-fuer-alle/236616/die-grundrecht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bundestag.de/parlament/aufgaben/rechtsgrundlagen/grundgesetz/gg_01-245122"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bmas.de/SharedDocs/Downloads/DE/Publikationen/a230-21-sozialbudget-2021.pdf?__blob=publicationFile&amp;v=3"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hcch.net/en/instruments/conventions/full-text/?cid=39"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hcch.net/en/instruments/conventions/specialised-sections/child-support" TargetMode="External"/><Relationship Id="rId5" Type="http://schemas.openxmlformats.org/officeDocument/2006/relationships/hyperlink" Target="https://www.hcch.net/en/instruments/conventions/specialised-sections/child-abduction" TargetMode="External"/><Relationship Id="rId4" Type="http://schemas.openxmlformats.org/officeDocument/2006/relationships/hyperlink" Target="https://www.hcch.net/en/instruments/conventions/specialised-sections/intercountry-adoption"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bundesverfassungsgericht.de/SharedDocs/Entscheidungen/DE/2006/02/rs20060215_1bvr035705.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servat.unibe.ch/dfr/bv024119.html"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agj.de/fileadmin/files/positionen/2019/Inklusion_Jugendarbeit.pdf"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ew.uni-hamburg.de/einrichtungen/ew2/sozialpaedagogik/service-fuer-die-praxis/material-fuer-die-praxis.html" TargetMode="External"/><Relationship Id="rId5" Type="http://schemas.openxmlformats.org/officeDocument/2006/relationships/hyperlink" Target="https://www.akjstat.tu-dortmund.de/fileadmin/user_upload/72_KomDat_1_23.pdf" TargetMode="External"/><Relationship Id="rId4" Type="http://schemas.openxmlformats.org/officeDocument/2006/relationships/hyperlink" Target="https://www-genesis.destatis.de/genesis/online?sequenz=statistikTabellen&amp;selectionname=22531*#abreadcrumb"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bag-jugendschutz.de/dokumente/Online-Handbuch_Kinder-u_Jugendschutz.pdf"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dipbt.bundestag.de/dip21/btd/19/242/1924200.pdf"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fruehehilfen.de/grundlagen-und-fachthemen/grundlagen-der-fruehen-hilfen/begriffsbestimmung-fruehe-hilfe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akjstat.tu-dortmund.de/fileadmin/user_upload/71_KomDat_3_22.pdf"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dji.de/fileadmin/user_upload/KiBS/Kinderbetreuungsreport_2022_Studie1_Bedarfe_U3U6.pdf" TargetMode="External"/><Relationship Id="rId5" Type="http://schemas.openxmlformats.org/officeDocument/2006/relationships/hyperlink" Target="https://www.bmfsfj.de/resource/blob/228470/dc2219705eeb5b8b9c117ce3f7e7bc05/kindertagesbetreuung-kompakt-ausbaustand-und-bedarf-2022-data.pdf" TargetMode="External"/><Relationship Id="rId4" Type="http://schemas.openxmlformats.org/officeDocument/2006/relationships/hyperlink" Target="https://www.akjstat.tu-dortmund.de/fileadmin/user_upload/Kinder-_und_Jugendhilfereport_Extra_2021_AKJStat.pdf"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igfh.de/publikationen/fachbuecher/rechte-haben-recht-kriegen"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dialogforum-pflegekinderhilfe.d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zukunftsforum-heimerziehung.de/"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hzemonitor.akjstat.tu-dortmund.de/"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www.destatis.de/DE/Themen/Gesellschaft-Umwelt/Soziales/Jugendarbeit/Publikationen/Downloads-Jugendarbeit/erzieherische-hilfe-5225112217004.html"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mfsfj.de/blob/163108/edcf52db42aa6bc27683f797f16a350e/familienreport-2020-familie-heute-daten-fakten-trends-data.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destatis.de/DE/Service/Statistik-Campus/Datenreport/Downloads/datenreport-2021-kap-2.html" TargetMode="Externa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hzemonitor.akjstat.tu-dortmund.de/"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careleaver.de/"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s://dijuf.de/handlungsfelder/kjsg/kjsg-faq/junge-volljaehrige/careleaver" TargetMode="External"/><Relationship Id="rId4" Type="http://schemas.openxmlformats.org/officeDocument/2006/relationships/hyperlink" Target="https://www.hzemonitor.akjstat.tu-dortmund.de/"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bmfsfj.de/bmfsfj/service/publikationen/-bericht-der-bundesregierung-ueber-die-situation-unbegleiteter-auslaendischer-minderjaehriger-in-deutschland-226300"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genesis.destatis.de/genesis/online?operation=table&amp;code=22522-0004&amp;bypass=true&amp;levelindex=0&amp;levelid=1694185830544#abreadcrumb"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vamv.de/fileadmin/user_upload/bund/dokumente/Pressemitteilungen/2022/Familienrecht_in_Deutschland._Eine_Bestandsaufnahme.pdf"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akjstat.tu-dortmund.de/fileadmin/user_upload/Kinder-_und_Jugendhilfereport_Extra_2021_AKJStat.pdf"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dvjj.de/wp-content/uploads/2022/05/BRS-Grundsaetze-JuhiS_Screen_Neu.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nesis.destatis.de/genesis/online?operation=table&amp;code=12411-0005&amp;bypass=true&amp;levelindex=0&amp;levelid=1615581699068#abreadcrumb"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dji.de/fileadmin/user_upload/bibs2017/24323_EFZA_Dossier_Kurzfassung.pdf"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www.akjstat.tu-dortmund.de/fileadmin/user_upload/Kinder-_und_Jugendhilfereport_Extra_2021_AKJStat.pdf"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akjstat.tu-dortmund.de/fileadmin/user_upload/Kinder-_und_Jugendhilfereport_Extra_2021_AKJStat.pdf"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unterstuetzung-die-ankommt.de/media/filer_public/fa/4b/fa4b2dff-7a2c-4257-87fe-f01f18503c9b/jugendamtsmonitor-bag-landesjugendaemter-web.pdf"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akjstat.tu-dortmund.de/fileadmin/user_upload/Kinder-_und_Jugendhilfereport_Extra_2021_AKJStat.pdf" TargetMode="External"/><Relationship Id="rId2" Type="http://schemas.openxmlformats.org/officeDocument/2006/relationships/slide" Target="../slides/slide77.xml"/><Relationship Id="rId1" Type="http://schemas.openxmlformats.org/officeDocument/2006/relationships/notesMaster" Target="../notesMasters/notesMaster1.xml"/><Relationship Id="rId5" Type="http://schemas.openxmlformats.org/officeDocument/2006/relationships/hyperlink" Target="https://www.destatis.de/DE/Themen/Gesellschaft-Umwelt/Soziales/Kinderhilfe-Jugendhilfe/Publikationen/Downloads-Kinder-und-Jugendhilfe/sonstige-einrichtungen-5225403209004.pdf?__blob=publicationFile" TargetMode="External"/><Relationship Id="rId4" Type="http://schemas.openxmlformats.org/officeDocument/2006/relationships/hyperlink" Target="https://www.destatis.de/DE/Themen/Gesellschaft-Umwelt/Soziales/Kindertagesbetreuung/Tabellen/kindertageseinrichtungen-traeger.html?view=main"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agj.de/" TargetMode="External"/><Relationship Id="rId7" Type="http://schemas.openxmlformats.org/officeDocument/2006/relationships/hyperlink" Target="https://www.akjstat.tu-dortmund.de/" TargetMode="External"/><Relationship Id="rId2" Type="http://schemas.openxmlformats.org/officeDocument/2006/relationships/slide" Target="../slides/slide78.xml"/><Relationship Id="rId1" Type="http://schemas.openxmlformats.org/officeDocument/2006/relationships/notesMaster" Target="../notesMasters/notesMaster1.xml"/><Relationship Id="rId6" Type="http://schemas.openxmlformats.org/officeDocument/2006/relationships/hyperlink" Target="https://www.dji.de/" TargetMode="External"/><Relationship Id="rId5" Type="http://schemas.openxmlformats.org/officeDocument/2006/relationships/hyperlink" Target="https://www.deutscher-verein.de/de/" TargetMode="External"/><Relationship Id="rId4" Type="http://schemas.openxmlformats.org/officeDocument/2006/relationships/hyperlink" Target="https://www.jugendhilfetag.de/" TargetMode="External"/></Relationships>
</file>

<file path=ppt/notesSlides/_rels/notesSlide79.xml.rels><?xml version="1.0" encoding="UTF-8" standalone="yes"?>
<Relationships xmlns="http://schemas.openxmlformats.org/package/2006/relationships"><Relationship Id="rId8" Type="http://schemas.openxmlformats.org/officeDocument/2006/relationships/hyperlink" Target="https://www.landkreistag.de/" TargetMode="External"/><Relationship Id="rId3" Type="http://schemas.openxmlformats.org/officeDocument/2006/relationships/hyperlink" Target="https://www.bmfsfj.de/" TargetMode="External"/><Relationship Id="rId7" Type="http://schemas.openxmlformats.org/officeDocument/2006/relationships/hyperlink" Target="https://www.staedtetag.de/" TargetMode="External"/><Relationship Id="rId12" Type="http://schemas.openxmlformats.org/officeDocument/2006/relationships/hyperlink" Target="https://www.kinder-jugendhilfe.info/strukturen/aufbau-des-jugendamtes-zweigliedrigkeit" TargetMode="External"/><Relationship Id="rId2" Type="http://schemas.openxmlformats.org/officeDocument/2006/relationships/slide" Target="../slides/slide79.xml"/><Relationship Id="rId1" Type="http://schemas.openxmlformats.org/officeDocument/2006/relationships/notesMaster" Target="../notesMasters/notesMaster1.xml"/><Relationship Id="rId6" Type="http://schemas.openxmlformats.org/officeDocument/2006/relationships/hyperlink" Target="http://www.bagljae.de/content/" TargetMode="External"/><Relationship Id="rId11" Type="http://schemas.openxmlformats.org/officeDocument/2006/relationships/hyperlink" Target="https://www.unterstuetzung-die-ankommt.de/de/" TargetMode="External"/><Relationship Id="rId5" Type="http://schemas.openxmlformats.org/officeDocument/2006/relationships/hyperlink" Target="https://jfmk.de/aufgaben/" TargetMode="External"/><Relationship Id="rId10" Type="http://schemas.openxmlformats.org/officeDocument/2006/relationships/hyperlink" Target="https://www.dbjr.de/artikel/deutsches-nationalkomitee-fuer-internationale-jugendarbeit-dnk" TargetMode="External"/><Relationship Id="rId4" Type="http://schemas.openxmlformats.org/officeDocument/2006/relationships/hyperlink" Target="https://bundesjugendkuratorium.de/" TargetMode="External"/><Relationship Id="rId9" Type="http://schemas.openxmlformats.org/officeDocument/2006/relationships/hyperlink" Target="https://www.dstgb.d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inus-institut.de/sinus-milieus/sinus-jugendmilie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www.bmfsfj.de/bmfsfj/aktuelles/alle-meldungen/gemeinsam-zum-ziel-inklusive-kinder-und-jugendhilfe-gestalten-195938"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ombudschaft-jugendhilfe.de/veroeffentlichungen/" TargetMode="External"/><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ombudschaft-jugendhilfe.de/2019/11/rechtsgrundlagen-der-ombudschaftlichen-taetigkeit-handlungs-bzw-vertretungsbefugnisse-und-ihre-grenzen/" TargetMode="Externa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server.bundestag.de/btd/17/062/1706240.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dritter-gleichstellungsbericht.de/" TargetMode="External"/><Relationship Id="rId4" Type="http://schemas.openxmlformats.org/officeDocument/2006/relationships/hyperlink" Target="https://www.bmfsfj.de/bmfsfj/service/publikationen/zweiter-gleichstellungsbericht-der-bundesregierung/119796"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www.bmas.de/SharedDocs/Downloads/DE/Publikationen/a230-21-sozialbudget-2021.pdf?__blob=publicationFile&amp;v=3"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bmas.de/SharedDocs/Downloads/DE/Publikationen/a230-23-sozialbudget-2022.pdf?__blob=publicationFile&amp;v=2"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bmfsfj.de/bmfsfj/ministerium/ausschreibungen-foerderung/foerderrichtlinien/foerderrichtlinien-kinder-und-jugendplan-bund"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akjstat.tu-dortmund.de/fileadmin/user_upload/2020_Heft1_KomDat.pdf" TargetMode="External"/><Relationship Id="rId2" Type="http://schemas.openxmlformats.org/officeDocument/2006/relationships/slide" Target="../slides/slide97.xml"/><Relationship Id="rId1" Type="http://schemas.openxmlformats.org/officeDocument/2006/relationships/notesMaster" Target="../notesMasters/notesMaster1.xml"/><Relationship Id="rId5" Type="http://schemas.openxmlformats.org/officeDocument/2006/relationships/hyperlink" Target="https://www.destatis.de/DE/Themen/Gesellschaft-Umwelt/Soziales/Kindertagesbetreuung/Publikationen/Downloads-Kindertagesbetreuung/tageseinrichtungen-kindertagespflege-5225402227004.pdf?__blob=publicationFile" TargetMode="External"/><Relationship Id="rId4" Type="http://schemas.openxmlformats.org/officeDocument/2006/relationships/hyperlink" Target="https://www.destatis.de/DE/Themen/Gesellschaft-Umwelt/Soziales/Kinderhilfe-Jugendhilfe/Publikationen/Downloads-Kinder-und-Jugendhilfe/sonstige-einrichtungen-5225403209004.pdf?__blob=publicationFile" TargetMode="Externa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www.bmfsfj.de/bmfsfj/ministerium/berichte-der-bundesregierung/dritter-engagementbericht"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s://www.ziviz.de/ziviz-survey" TargetMode="Externa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www.destatis.de/DE/Themen/Gesellschaft-Umwelt/Soziales/Kinderhilfe-Jugendhilfe/Publikationen/Downloads-Kinder-und-Jugendhilfe/sonstige-einrichtungen-5225403209004.pdf?__blob=publicationFile" TargetMode="External"/><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s://www.destatis.de/DE/Themen/Gesellschaft-Umwelt/Soziales/Kindertagesbetreuung/Publikationen/Downloads-Kindertagesbetreuung/tageseinrichtungen-kindertagespflege-5225402227004.pdf?__blob=publicationFi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1</a:t>
            </a:fld>
            <a:endParaRPr lang="de-DE"/>
          </a:p>
        </p:txBody>
      </p:sp>
    </p:spTree>
    <p:extLst>
      <p:ext uri="{BB962C8B-B14F-4D97-AF65-F5344CB8AC3E}">
        <p14:creationId xmlns:p14="http://schemas.microsoft.com/office/powerpoint/2010/main" val="234896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Social inequality arises where social commodities (such as level of education or income) or the living conditions (e.g., housing conditions) of people are for social reasons permanently structured in such a way that certain sections of the population are regularly afforded better opportunities in life than others. Such opportunities are deemed "better" when, measured against relevant social standards (e.g., security, wealth, health), the resources or living environments available to certain people offer them the chance of a "good life" and the opportunity to realise their potential.</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Social inequality can take many forms, typically bundled into dimensions. These include in particular the level of formal education attained, more or less secure employment, professional status, income/wealth, and safe and adequate housing. (See slide 1.1.7 for the poverty dimension.) The unequal distribution of income across Germany is evidenced by the fact that households on the lower half of the spectrum account for only 1% of all net wealth, whereas the wealthiest 10% of households account for over half of all net wealth. An international comparison places Germany high on the list for unequal distribution of wealth. Germany has a Gini coefficient – which measures the distribution of income across a population using a value between 0 (perfect equality) and 1 (perfect inequality) – of 0.74.</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 the education dimension: Children and adolescents with an immigration background continue to perform worse than their peers without immigration backgrounds. Academic outcomes are still more closely linked in Germany to parental socio-economic backgrounds than in many other countries: 83 out of every 100 children in Germany whose parents went to university go on to university themselves, compared with 23 out of every 100 children from households with no academic tradition. Only 8% of university students are the children of migrants, despite the fact that roughly one-fifth of the population and one-quarter of children and adolescents under the age of 25 have immigration backgrounds. Almost 60% of the population attain the same level of education as their parents and just over 20% go on to a higher level of education.</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Rents further aggravate social inequality in Germany: the socially disadvantaged are heavily penalised on the housing market. Since similar standards of housing are often found within close proximity to one another, these areas often attract large numbers of people from a similar socio-economic class (social segregation in cities) to the same vicinity. It is the poor, both young and old alike, who suffer most at the hands of rising rents. Single-parent households and households from the immigrant community are also strongly affected. For the latter, there is evidence of high rents driven by discrimination on the housing market.</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federal government’s 2022 report on homelessness put the number of people in Germany without permanent housing at 262,000. 38,500 people live on the streets, while the remainder have found accommodation privately or through public services. Across all three groups, men account for almost two thirds (63%) of houseless individuals. The majority of houseless individuals without a shelter are men (79%), the average age is 44, and most are single (79%). </a:t>
            </a:r>
          </a:p>
          <a:p>
            <a:endPar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Around 37,000 young people aged 26 and under are estimated to be roofless or houseless.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Further </a:t>
            </a:r>
            <a:r>
              <a:rPr lang="de-DE"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reading</a:t>
            </a:r>
            <a:endPar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Autoren:innengruppe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Bildungsberichterstattung (2022): Bildung in Deutschland 2022; online: </a:t>
            </a:r>
            <a:r>
              <a:rPr lang="de-DE" u="sng" dirty="0">
                <a:solidFill>
                  <a:srgbClr val="000000"/>
                </a:solidFill>
                <a:effectLst/>
                <a:latin typeface="Open Sans" pitchFamily="2" charset="0"/>
                <a:ea typeface="Times New Roman" panose="02020603050405020304" pitchFamily="18" charset="0"/>
                <a:hlinkClick r:id="rId3"/>
              </a:rPr>
              <a:t>https://www.bildungsbericht.de/de/bildungsberichte-seit-2006/bildungsbericht-2022/pdf-dateien-2022/bildungsbericht-2022.pdf</a:t>
            </a:r>
            <a:r>
              <a:rPr lang="de-D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July</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BMF - Bundesministerium für Finanzen (2019): Soziale Ungleichheit und inklusives Wachstum im internationalen Vergleich; online: </a:t>
            </a:r>
            <a:r>
              <a:rPr lang="de-DE" sz="1100"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rPr>
              <a:t>https://www.bundesfinanzministerium.de/Monatsberichte/2019/05/Inhalte/Kapitel-3-Analysen/3-1-soziale-ungleichheit_pdf.pdf?__blob=publicationFile&amp;v=3</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July</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Bundesministerium für Arbeit und Soziales (BMAS) (2022): Ausmaß und Struktur von Wohnungslosigkeit - Der Wohnungslosenbericht 2022.</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Daigler, Claudia: Junge Wohnungslose – Eine Einführung für die Soziale Arbeit; Stuttgart 2023.</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Forum Erziehungshilfen 4/2022: Wohnungslosigkeit als Thema der Jugendhilfe (Schwerpunkt).</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Junker, Stephan (2018), Wohnverhältnisse in Deutschland - Mietbelastung, soziale Ungleichheit und Armut - Kurzgutachten im Auftrag des Sozialverband Deutschland e. V.; online: </a:t>
            </a:r>
            <a:r>
              <a:rPr lang="de-DE" sz="1100"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5"/>
              </a:rPr>
              <a:t>https://www.sovd.de/fileadmin/bilder/web-Wohnverhaeltnisse_in_Deutschland_2018_10_19.pdf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July</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10</a:t>
            </a:fld>
            <a:endParaRPr lang="de-DE"/>
          </a:p>
        </p:txBody>
      </p:sp>
    </p:spTree>
    <p:extLst>
      <p:ext uri="{BB962C8B-B14F-4D97-AF65-F5344CB8AC3E}">
        <p14:creationId xmlns:p14="http://schemas.microsoft.com/office/powerpoint/2010/main" val="12876687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100</a:t>
            </a:fld>
            <a:endParaRPr lang="de-DE"/>
          </a:p>
        </p:txBody>
      </p:sp>
    </p:spTree>
    <p:extLst>
      <p:ext uri="{BB962C8B-B14F-4D97-AF65-F5344CB8AC3E}">
        <p14:creationId xmlns:p14="http://schemas.microsoft.com/office/powerpoint/2010/main" val="208893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Poverty is principally understood to be a lack of resources and opportunities for people to live and shape their lives in a way that would ordinarily be possible based on the historical wealth level in the respective society.</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poverty risk is expressed using the at-risk-of-poverty rate. It is an indicator of relative income poverty and is defined as the proportion of persons with an equivalised income of less than 60% of the average household income.</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2021 the at-risk-of-poverty rate in Germany reached a 15-year high of 16.9% with 17.3 million people affected by poverty.</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Young people</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are especially affected by poverty: the at-risk-of-poverty rate is 21.3% for under-18s and 25.8% for 18- to 25-year-olds – 24.7% for young men and 27% for young women. </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Despite the existence of the German social security system, 49.4% of </a:t>
            </a:r>
            <a:r>
              <a:rPr lang="en-US"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unemployed individuals </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are at risk of being affected by poverty.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Single-parent households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are particularly at risk of poverty, with an at-risk-of-poverty rate of 42.3%.</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Families with three or more children</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also face a much higher risk of poverty. Their at-risk-of-poverty rate is 32.2%.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Non-German nationals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(35.3%) and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individuals with an immigration background</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(28.1%) are also at a much higher risk of poverty.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More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children with disabilities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grow up in single-parent households (31%) than young people without disabilities (20%), and a disproportionately high number (25%) live in families in receipt of social benefits.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regional distribution of poverty varies greatly across Germany. The worst value by far is found in Bremen, where poverty now affects one in four people, followed by Saxony-Anhalt, Mecklenburg-Western Pomerania, Berlin and North Rhine-Westphalia with poverty levels of between 18.5% and 19.5%. At the other end of the spectrum are Bavaria (11.9%) and Baden-Württemberg (12.3%) with the lowest poverty rates by a wide margin.</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Further factors that correlate with poverty include in particular:</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Unemployment</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2,900,000 people of working age in Germany were unemployed at the start of 2021.  </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Disease: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Segments of the population affected by poverty are more likely to be impaired by diseases and health complaints, are more likely to rate their own health and health-related quality of life as poorer, and are more at risk of early mortality.</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Excess debt: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rate of over-indebtedness in Germany in 2022 was around 8.48%, or around 5.88 million people aged 18 and over with excessive debt.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Roughly</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3.59 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million</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these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men</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Further </a:t>
            </a:r>
            <a:r>
              <a:rPr lang="de-DE"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reading</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Bundesregierung (2021): Lebenslagen in Deutschland - Der Sechste Armuts- und Reichtumsbericht der Bundesregierung, BT-Drucksache 19/29815; online: </a:t>
            </a:r>
            <a:r>
              <a:rPr lang="de-DE" sz="1100"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rPr>
              <a:t>https://dserver.bundestag.de/btd/19/298/1929815.pdf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31 May 2021).</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Deutsches Kinderhilfswerk (2023): Kinderreport 2023 – Kinderarmut in Deutschland; online: </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rPr>
              <a:t>https://www.bmfsfj.de/resource/blob/228174/f84545059dda8d42b17e419e30c40163/kinderreport-2023-data.pdf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July</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Nationaler Aktionsplan gegen Kinderarmut: Neue Chancen für Kinder in Deutschland (2023). Federal Cabinet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decision</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6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July</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 Online: </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5"/>
              </a:rPr>
              <a:t>https://www.bmfsfj.de/resource/blob/227684/f86f78802706a73cebc4b0e526ffacc3/nap-kinderchancen-data.pdf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July</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Paritätischer Gesamtverband (2020): Gegen Armut hilft Geld. Der Paritätische Armutsbericht 2020; online: </a:t>
            </a:r>
            <a:r>
              <a:rPr lang="de-DE" sz="1100"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6"/>
              </a:rPr>
              <a:t>https://www.der-paritaetische.de/fileadmin/user_upload/Publikationen/doc/broschuere_armutsbericht-2020_web.pdf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July</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dirty="0">
                <a:effectLst/>
                <a:latin typeface="Open Sans" pitchFamily="2" charset="0"/>
                <a:ea typeface="Open Sans" pitchFamily="2" charset="0"/>
                <a:cs typeface="Open Sans" pitchFamily="2" charset="0"/>
              </a:rPr>
              <a:t>Paritätischer Gesamtverband (2023): Zwischen Pandemie und Inflation. Paritätischer Armutsbericht 2022 – 2nd </a:t>
            </a:r>
            <a:r>
              <a:rPr lang="de-DE" dirty="0" err="1">
                <a:effectLst/>
                <a:latin typeface="Open Sans" pitchFamily="2" charset="0"/>
                <a:ea typeface="Open Sans" pitchFamily="2" charset="0"/>
                <a:cs typeface="Open Sans" pitchFamily="2" charset="0"/>
              </a:rPr>
              <a:t>revised</a:t>
            </a:r>
            <a:r>
              <a:rPr lang="de-DE" dirty="0">
                <a:effectLst/>
                <a:latin typeface="Open Sans" pitchFamily="2" charset="0"/>
                <a:ea typeface="Open Sans" pitchFamily="2" charset="0"/>
                <a:cs typeface="Open Sans" pitchFamily="2" charset="0"/>
              </a:rPr>
              <a:t> </a:t>
            </a:r>
            <a:r>
              <a:rPr lang="de-DE" dirty="0" err="1">
                <a:effectLst/>
                <a:latin typeface="Open Sans" pitchFamily="2" charset="0"/>
                <a:ea typeface="Open Sans" pitchFamily="2" charset="0"/>
                <a:cs typeface="Open Sans" pitchFamily="2" charset="0"/>
              </a:rPr>
              <a:t>edition</a:t>
            </a:r>
            <a:r>
              <a:rPr lang="de-DE" dirty="0">
                <a:effectLst/>
                <a:latin typeface="Open Sans" pitchFamily="2" charset="0"/>
                <a:ea typeface="Open Sans" pitchFamily="2" charset="0"/>
                <a:cs typeface="Open Sans" pitchFamily="2" charset="0"/>
              </a:rPr>
              <a:t>, March 2023. Online: </a:t>
            </a:r>
            <a:r>
              <a:rPr lang="de-DE" u="sng" dirty="0">
                <a:solidFill>
                  <a:srgbClr val="0000FF"/>
                </a:solidFill>
                <a:effectLst/>
                <a:latin typeface="Open Sans" pitchFamily="2" charset="0"/>
                <a:ea typeface="Open Sans" pitchFamily="2" charset="0"/>
                <a:cs typeface="Open Sans" pitchFamily="2" charset="0"/>
                <a:hlinkClick r:id="rId7"/>
              </a:rPr>
              <a:t>https://www.der-paritaetische.de/fileadmin/user_upload/Schwerpunkte/Armutsbericht/doc/Armutsbericht_2022_aktualisierte_Auflage.pdf</a:t>
            </a:r>
            <a:r>
              <a:rPr lang="de-DE" dirty="0">
                <a:effectLst/>
                <a:latin typeface="Open Sans" pitchFamily="2" charset="0"/>
                <a:ea typeface="Open Sans" pitchFamily="2" charset="0"/>
                <a:cs typeface="Open Sans" pitchFamily="2" charset="0"/>
              </a:rPr>
              <a:t> (last </a:t>
            </a:r>
            <a:r>
              <a:rPr lang="de-DE" dirty="0" err="1">
                <a:effectLst/>
                <a:latin typeface="Open Sans" pitchFamily="2" charset="0"/>
                <a:ea typeface="Open Sans" pitchFamily="2" charset="0"/>
                <a:cs typeface="Open Sans" pitchFamily="2" charset="0"/>
              </a:rPr>
              <a:t>accessed</a:t>
            </a:r>
            <a:r>
              <a:rPr lang="de-DE" dirty="0">
                <a:effectLst/>
                <a:latin typeface="Open Sans" pitchFamily="2" charset="0"/>
                <a:ea typeface="Open Sans" pitchFamily="2" charset="0"/>
                <a:cs typeface="Open Sans" pitchFamily="2" charset="0"/>
              </a:rPr>
              <a:t>: 10 </a:t>
            </a:r>
            <a:r>
              <a:rPr lang="de-DE" dirty="0" err="1">
                <a:effectLst/>
                <a:latin typeface="Open Sans" pitchFamily="2" charset="0"/>
                <a:ea typeface="Open Sans" pitchFamily="2" charset="0"/>
                <a:cs typeface="Open Sans" pitchFamily="2" charset="0"/>
              </a:rPr>
              <a:t>July</a:t>
            </a:r>
            <a:r>
              <a:rPr lang="de-DE" dirty="0">
                <a:effectLst/>
                <a:latin typeface="Open Sans" pitchFamily="2" charset="0"/>
                <a:ea typeface="Open Sans" pitchFamily="2" charset="0"/>
                <a:cs typeface="Open Sans" pitchFamily="2" charset="0"/>
              </a:rPr>
              <a:t> 2023).</a:t>
            </a:r>
            <a:endParaRPr lang="de-DE" kern="1200" dirty="0">
              <a:solidFill>
                <a:schemeClr val="tx1"/>
              </a:solidFill>
              <a:effectLst/>
              <a:latin typeface="Open Sans" pitchFamily="2" charset="0"/>
              <a:ea typeface="Open Sans" pitchFamily="2" charset="0"/>
              <a:cs typeface="Open Sans" pitchFamily="2"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11</a:t>
            </a:fld>
            <a:endParaRPr lang="de-DE"/>
          </a:p>
        </p:txBody>
      </p:sp>
    </p:spTree>
    <p:extLst>
      <p:ext uri="{BB962C8B-B14F-4D97-AF65-F5344CB8AC3E}">
        <p14:creationId xmlns:p14="http://schemas.microsoft.com/office/powerpoint/2010/main" val="374155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7" y="4777195"/>
            <a:ext cx="5527381" cy="15091780"/>
          </a:xfrm>
        </p:spPr>
        <p:txBody>
          <a:bodyPr/>
          <a:lstStyle/>
          <a:p>
            <a:r>
              <a:rPr lang="en-GB" dirty="0">
                <a:solidFill>
                  <a:srgbClr val="000000"/>
                </a:solidFill>
                <a:effectLst/>
                <a:latin typeface="Open Sans" pitchFamily="2" charset="0"/>
                <a:ea typeface="Calibri" panose="020F0502020204030204" pitchFamily="34" charset="0"/>
                <a:cs typeface="Times New Roman" panose="02020603050405020304" pitchFamily="18" charset="0"/>
              </a:rPr>
              <a:t>83.1 million people were resident in private households in Germany in 2022. (Since the annual German </a:t>
            </a:r>
            <a:r>
              <a:rPr lang="en-GB" dirty="0" err="1">
                <a:solidFill>
                  <a:srgbClr val="000000"/>
                </a:solidFill>
                <a:effectLst/>
                <a:latin typeface="Open Sans" pitchFamily="2" charset="0"/>
                <a:ea typeface="Calibri" panose="020F0502020204030204" pitchFamily="34" charset="0"/>
                <a:cs typeface="Times New Roman" panose="02020603050405020304" pitchFamily="18" charset="0"/>
              </a:rPr>
              <a:t>Microcensus</a:t>
            </a:r>
            <a:r>
              <a:rPr lang="en-GB" dirty="0">
                <a:solidFill>
                  <a:srgbClr val="000000"/>
                </a:solidFill>
                <a:effectLst/>
                <a:latin typeface="Open Sans" pitchFamily="2" charset="0"/>
                <a:ea typeface="Calibri" panose="020F0502020204030204" pitchFamily="34" charset="0"/>
                <a:cs typeface="Times New Roman" panose="02020603050405020304" pitchFamily="18" charset="0"/>
              </a:rPr>
              <a:t> does not collect data on, e.g., people living in shared accommodation, some figures may vary, depending on the statistical basis.) </a:t>
            </a:r>
            <a:r>
              <a:rPr lang="en-GB" i="0" dirty="0">
                <a:solidFill>
                  <a:srgbClr val="000000"/>
                </a:solidFill>
                <a:effectLst/>
                <a:latin typeface="Open Sans" pitchFamily="2" charset="0"/>
                <a:ea typeface="Calibri" panose="020F0502020204030204" pitchFamily="34" charset="0"/>
                <a:cs typeface="Times New Roman" panose="02020603050405020304" pitchFamily="18" charset="0"/>
              </a:rPr>
              <a:t>(See also slide 1.1.1)</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Foreign nationals in Germany</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11.6 million foreign nationals were living in Germany at the end of 2022, half of these for eight or more years. 43% hold the nationality of an EU member state. Turkish nationals make up the majority, followed by nationals of Poland, Syria, Romania and Italy.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People with an immigration background in Germany</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Federal Statistical Office defines a person as having an immigration background when they themselves or at least one parent was born with a nationality other than German. One person in three with an immigration background has lived in Germany since their birth.</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younger the age cohort, the greater the share of people with an immigration background. One-third of the target audience for youth services comprises young people with an immigration background.</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Population with and without an immigration background, 2021</a:t>
            </a:r>
            <a:b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(absolute figures in thousands)</a:t>
            </a:r>
          </a:p>
          <a:p>
            <a:pPr algn="ctr"/>
            <a:endParaRPr lang="en-GB" sz="11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i="1" dirty="0"/>
          </a:p>
          <a:p>
            <a:endParaRPr lang="en-GB" sz="11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Source: </a:t>
            </a:r>
            <a:r>
              <a:rPr lang="en-US" sz="11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Federal Statistical Office (</a:t>
            </a:r>
            <a:r>
              <a:rPr lang="en-US" sz="110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Destatis</a:t>
            </a:r>
            <a:r>
              <a:rPr lang="en-US" sz="11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 Subject-Matter-Series 1 Series 2.2, p. 38; own calculations</a:t>
            </a:r>
            <a:endParaRPr lang="en-GB" sz="110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Refugee minors </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Refugee minors very often arrive in Germany accompanied by one or both parents. In 2022 around 252,422 people applied for asylum in Germany. 37.4% of these were minors. The older the refugee minors are, the larger the share accounted for by males. In the younger age cohorts, the share of female minors is the same as that of male minors.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Unaccompanied refugee minors</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28,600 unaccompanied refugee minors were taken into the custody of child and youth services in 2022. 9.3% of them were female minors. 66.2% were between 16 and 18 years of age. Most refugee minors thus arrive in Germany accompanied.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Unaccompanied refugee minors are legally entitled to be taken into the custody of child and youth services (Article 42 of Book 8 of the Social Code [SGB VIII]). In 2015 a preliminary custody process (Articles 42a et seq. SGB VIII) was incorporated with the aim of ensuring a more even distribution of refugee minors across the federal states and local authorities.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youth welfare offices in Germany were responsible for 25,084 unaccompanied minors as of 31 October 2022. This number includes 7,427 young persons that have attained full age but who arrived in Germany as unaccompanied minors.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Further </a:t>
            </a:r>
            <a:r>
              <a:rPr lang="de-DE"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reading</a:t>
            </a:r>
            <a:endPar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Bundesministerium für Familie, Senioren, Frauen und Jugend (2023): Bericht der Bundesregierung über die Situation unbegleiteter ausländischer Minderjähriger in Deutschland; online: </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rPr>
              <a:t>https://www.bmfsfj.de/resource/blob/226298/d7892947d8ee39cc1b91503ed9dd234c/bericht-der-br-unbegleitete-auslaendische-minderjaehrige-in-deutschland-data.pdf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dirty="0"/>
              <a:t>: 10 </a:t>
            </a:r>
            <a:r>
              <a:rPr lang="de-DE" dirty="0" err="1"/>
              <a:t>July</a:t>
            </a:r>
            <a:r>
              <a:rPr lang="de-DE" dirty="0"/>
              <a:t> 2023</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Bundesverband unbegleitete minderjährige Flüchtlinge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BumF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 </a:t>
            </a:r>
            <a:r>
              <a:rPr lang="de-DE" sz="1100"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rPr>
              <a:t>https://b-umf.de/p/zahlen-statistiken/</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31 May 2023).</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Deutsches Jugendinstitut - DJI (2020): DJI-Kinder- und Jugendmigrationsreport 2020. Datenanalyse zur Situation junger Menschen in Deutschland; online: </a:t>
            </a:r>
            <a:r>
              <a:rPr lang="de-DE" sz="1100"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5"/>
              </a:rPr>
              <a:t>https://www.dji.de/fileadmin/user_upload/dasdji/themen/Jugend/DJI_Migrationsreport_2020.pdf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31 May 2023).</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Karpenstein, Johanna/Rohleder, Daniela (2022): Die Situation unbegleiteter minderjähriger Flüchtlinge in Deutschland. Auswertung der Online-Umfrage 2021; online: </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6"/>
              </a:rPr>
              <a:t>https://b-umf.de/src/wp-content/uploads/2022/07/online-umfrage-komplett-final-11-07-22.pdf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31 May 2023).</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Statistisches Bundesamt (</a:t>
            </a:r>
            <a:r>
              <a:rPr lang="de-DE" sz="110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Destatis</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(2021): Bevölkerung und Erwerbstätigkei</a:t>
            </a:r>
            <a:r>
              <a:rPr lang="de-DE" dirty="0"/>
              <a:t>t. </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Ausländische Bevölkerung. Ergebnisse des Ausländerzentralregisters 2021; online: </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7"/>
              </a:rPr>
              <a:t>https://www.destatis.de/DE/Themen/Gesellschaft-Umwelt/Bevoelkerung/Migration-Integration/Publikationen/Downloads-Migration/auslaend-bevoelkerung-2010200207004.pdf?__blob=publicationFile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31 May 2023).</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12</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844104688"/>
              </p:ext>
            </p:extLst>
          </p:nvPr>
        </p:nvGraphicFramePr>
        <p:xfrm>
          <a:off x="775603" y="8779743"/>
          <a:ext cx="5431545" cy="3042920"/>
        </p:xfrm>
        <a:graphic>
          <a:graphicData uri="http://schemas.openxmlformats.org/drawingml/2006/table">
            <a:tbl>
              <a:tblPr firstRow="1" bandRow="1">
                <a:tableStyleId>{5C22544A-7EE6-4342-B048-85BDC9FD1C3A}</a:tableStyleId>
              </a:tblPr>
              <a:tblGrid>
                <a:gridCol w="1421001">
                  <a:extLst>
                    <a:ext uri="{9D8B030D-6E8A-4147-A177-3AD203B41FA5}">
                      <a16:colId xmlns:a16="http://schemas.microsoft.com/office/drawing/2014/main" val="1982129726"/>
                    </a:ext>
                  </a:extLst>
                </a:gridCol>
                <a:gridCol w="679826">
                  <a:extLst>
                    <a:ext uri="{9D8B030D-6E8A-4147-A177-3AD203B41FA5}">
                      <a16:colId xmlns:a16="http://schemas.microsoft.com/office/drawing/2014/main" val="2119763068"/>
                    </a:ext>
                  </a:extLst>
                </a:gridCol>
                <a:gridCol w="494030">
                  <a:extLst>
                    <a:ext uri="{9D8B030D-6E8A-4147-A177-3AD203B41FA5}">
                      <a16:colId xmlns:a16="http://schemas.microsoft.com/office/drawing/2014/main" val="4042737382"/>
                    </a:ext>
                  </a:extLst>
                </a:gridCol>
                <a:gridCol w="228483">
                  <a:extLst>
                    <a:ext uri="{9D8B030D-6E8A-4147-A177-3AD203B41FA5}">
                      <a16:colId xmlns:a16="http://schemas.microsoft.com/office/drawing/2014/main" val="495642219"/>
                    </a:ext>
                  </a:extLst>
                </a:gridCol>
                <a:gridCol w="628269">
                  <a:extLst>
                    <a:ext uri="{9D8B030D-6E8A-4147-A177-3AD203B41FA5}">
                      <a16:colId xmlns:a16="http://schemas.microsoft.com/office/drawing/2014/main" val="2478908654"/>
                    </a:ext>
                  </a:extLst>
                </a:gridCol>
                <a:gridCol w="524393">
                  <a:extLst>
                    <a:ext uri="{9D8B030D-6E8A-4147-A177-3AD203B41FA5}">
                      <a16:colId xmlns:a16="http://schemas.microsoft.com/office/drawing/2014/main" val="1596954711"/>
                    </a:ext>
                  </a:extLst>
                </a:gridCol>
                <a:gridCol w="228483">
                  <a:extLst>
                    <a:ext uri="{9D8B030D-6E8A-4147-A177-3AD203B41FA5}">
                      <a16:colId xmlns:a16="http://schemas.microsoft.com/office/drawing/2014/main" val="3461525424"/>
                    </a:ext>
                  </a:extLst>
                </a:gridCol>
                <a:gridCol w="702667">
                  <a:extLst>
                    <a:ext uri="{9D8B030D-6E8A-4147-A177-3AD203B41FA5}">
                      <a16:colId xmlns:a16="http://schemas.microsoft.com/office/drawing/2014/main" val="1804709160"/>
                    </a:ext>
                  </a:extLst>
                </a:gridCol>
                <a:gridCol w="524393">
                  <a:extLst>
                    <a:ext uri="{9D8B030D-6E8A-4147-A177-3AD203B41FA5}">
                      <a16:colId xmlns:a16="http://schemas.microsoft.com/office/drawing/2014/main" val="197998558"/>
                    </a:ext>
                  </a:extLst>
                </a:gridCol>
              </a:tblGrid>
              <a:tr h="370840">
                <a:tc>
                  <a:txBody>
                    <a:bodyPr/>
                    <a:lstStyle/>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Total</a:t>
                      </a:r>
                    </a:p>
                  </a:txBody>
                  <a:tcPr/>
                </a:tc>
                <a:tc hMerge="1">
                  <a:txBody>
                    <a:bodyPr/>
                    <a:lstStyle/>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0–10 age group</a:t>
                      </a:r>
                      <a:endParaRPr lang="de-DE" sz="11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10–20 age group</a:t>
                      </a:r>
                      <a:endParaRPr lang="de-DE" sz="110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34741277"/>
                  </a:ext>
                </a:extLst>
              </a:tr>
              <a:tr h="370840">
                <a:tc>
                  <a:txBody>
                    <a:bodyPr/>
                    <a:lstStyle/>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N = 83,103</a:t>
                      </a:r>
                    </a:p>
                  </a:txBody>
                  <a:tcPr/>
                </a:tc>
                <a:tc hMerge="1">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N = 7,794</a:t>
                      </a:r>
                    </a:p>
                  </a:txBody>
                  <a:tcPr/>
                </a:tc>
                <a:tc hMerge="1">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N = 7,613</a:t>
                      </a:r>
                    </a:p>
                  </a:txBody>
                  <a:tcPr/>
                </a:tc>
                <a:tc hMerge="1">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702301444"/>
                  </a:ext>
                </a:extLst>
              </a:tr>
              <a:tr h="370840">
                <a:tc>
                  <a:txBody>
                    <a:bodyPr/>
                    <a:lstStyle/>
                    <a:p>
                      <a:r>
                        <a:rPr lang="de-DE" sz="1100" dirty="0">
                          <a:latin typeface="Open Sans" panose="020B0606030504020204" pitchFamily="34" charset="0"/>
                          <a:ea typeface="Open Sans" panose="020B0606030504020204" pitchFamily="34" charset="0"/>
                          <a:cs typeface="Open Sans" panose="020B0606030504020204" pitchFamily="34" charset="0"/>
                        </a:rPr>
                        <a:t>Status</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abs.</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a:t>
                      </a: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abs.</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a:t>
                      </a: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abs.</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24538896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Without immigration background</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59,278</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71.3</a:t>
                      </a: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4,632</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59.4</a:t>
                      </a: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4,698</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61.7</a:t>
                      </a:r>
                    </a:p>
                  </a:txBody>
                  <a:tcPr/>
                </a:tc>
                <a:extLst>
                  <a:ext uri="{0D108BD9-81ED-4DB2-BD59-A6C34878D82A}">
                    <a16:rowId xmlns:a16="http://schemas.microsoft.com/office/drawing/2014/main" val="24820354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With immigration background</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23,825</a:t>
                      </a:r>
                    </a:p>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100" kern="1200" dirty="0">
                          <a:solidFill>
                            <a:schemeClr val="tx1"/>
                          </a:solidFill>
                          <a:effectLst/>
                          <a:latin typeface="Open Sans" pitchFamily="2" charset="0"/>
                          <a:ea typeface="Open Sans" pitchFamily="2" charset="0"/>
                          <a:cs typeface="Open Sans" pitchFamily="2" charset="0"/>
                        </a:rPr>
                        <a:t>28.7</a:t>
                      </a:r>
                    </a:p>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3,162</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40.6</a:t>
                      </a: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2,915</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38.3</a:t>
                      </a:r>
                    </a:p>
                  </a:txBody>
                  <a:tcPr/>
                </a:tc>
                <a:extLst>
                  <a:ext uri="{0D108BD9-81ED-4DB2-BD59-A6C34878D82A}">
                    <a16:rowId xmlns:a16="http://schemas.microsoft.com/office/drawing/2014/main" val="132800049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dirty="0">
                          <a:latin typeface="Open Sans" panose="020B0606030504020204" pitchFamily="34" charset="0"/>
                          <a:ea typeface="Open Sans" panose="020B0606030504020204" pitchFamily="34" charset="0"/>
                          <a:cs typeface="Open Sans" panose="020B0606030504020204" pitchFamily="34" charset="0"/>
                        </a:rPr>
                        <a:t>-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German nationals</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12,191</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14.7</a:t>
                      </a: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2,129</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27.3</a:t>
                      </a: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2,014</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26.5</a:t>
                      </a:r>
                    </a:p>
                  </a:txBody>
                  <a:tcPr/>
                </a:tc>
                <a:extLst>
                  <a:ext uri="{0D108BD9-81ED-4DB2-BD59-A6C34878D82A}">
                    <a16:rowId xmlns:a16="http://schemas.microsoft.com/office/drawing/2014/main" val="6977599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dirty="0">
                          <a:latin typeface="Open Sans" panose="020B0606030504020204" pitchFamily="34" charset="0"/>
                          <a:ea typeface="Open Sans" panose="020B0606030504020204" pitchFamily="34" charset="0"/>
                          <a:cs typeface="Open Sans" panose="020B0606030504020204" pitchFamily="34" charset="0"/>
                        </a:rPr>
                        <a:t>-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Non-German nationals</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11,634</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14</a:t>
                      </a: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1,033</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13.3</a:t>
                      </a:r>
                    </a:p>
                  </a:txBody>
                  <a:tcPr/>
                </a:tc>
                <a:tc>
                  <a:txBody>
                    <a:bodyPr/>
                    <a:lstStyle/>
                    <a:p>
                      <a:pPr algn="ct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901</a:t>
                      </a:r>
                    </a:p>
                  </a:txBody>
                  <a:tcPr/>
                </a:tc>
                <a:tc>
                  <a:txBody>
                    <a:bodyPr/>
                    <a:lstStyle/>
                    <a:p>
                      <a:pPr algn="ctr"/>
                      <a:r>
                        <a:rPr lang="de-DE" sz="1100" dirty="0">
                          <a:latin typeface="Open Sans" panose="020B0606030504020204" pitchFamily="34" charset="0"/>
                          <a:ea typeface="Open Sans" panose="020B0606030504020204" pitchFamily="34" charset="0"/>
                          <a:cs typeface="Open Sans" panose="020B0606030504020204" pitchFamily="34" charset="0"/>
                        </a:rPr>
                        <a:t>11.8</a:t>
                      </a:r>
                    </a:p>
                  </a:txBody>
                  <a:tcPr/>
                </a:tc>
                <a:extLst>
                  <a:ext uri="{0D108BD9-81ED-4DB2-BD59-A6C34878D82A}">
                    <a16:rowId xmlns:a16="http://schemas.microsoft.com/office/drawing/2014/main" val="3203969195"/>
                  </a:ext>
                </a:extLst>
              </a:tr>
            </a:tbl>
          </a:graphicData>
        </a:graphic>
      </p:graphicFrame>
    </p:spTree>
    <p:extLst>
      <p:ext uri="{BB962C8B-B14F-4D97-AF65-F5344CB8AC3E}">
        <p14:creationId xmlns:p14="http://schemas.microsoft.com/office/powerpoint/2010/main" val="179029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Under Article 2 (1) of Book 9 of the Social Code (SGB IX), a person has a disability if they have a physical, psychological, intellectual or sensory impairment that, in interaction with attitudinal and environmental barriers, is highly likely to impair their equal participation in society for longer than six months. A person has an impairment if their physical and health condition falls short of that typical for their age. A person is at risk of disability if such an impairment is to be expected.</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Given the lack of comprehensive data and statistics on young people with disabilities living in Germany, it impossible to curate an authoritative overview.</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According to the statistics on persons with a registered disability, in 2021 around 200,000 children and adolescents under the age of 18 were registered as having a disability with a severity of at least 50% on a scale of 20–100%. However, these figures do not account for the fact that not all families apply for or receive disability status.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2017 German </a:t>
            </a:r>
            <a:r>
              <a:rPr lang="en-GB" sz="1100" dirty="0" err="1">
                <a:latin typeface="Open Sans" panose="020B0606030504020204" pitchFamily="34" charset="0"/>
                <a:ea typeface="Open Sans" panose="020B0606030504020204" pitchFamily="34" charset="0"/>
                <a:cs typeface="Open Sans" panose="020B0606030504020204" pitchFamily="34" charset="0"/>
              </a:rPr>
              <a:t>Microcensus</a:t>
            </a:r>
            <a:r>
              <a:rPr lang="en-GB" sz="1100" dirty="0">
                <a:latin typeface="Open Sans" panose="020B0606030504020204" pitchFamily="34" charset="0"/>
                <a:ea typeface="Open Sans" panose="020B0606030504020204" pitchFamily="34" charset="0"/>
                <a:cs typeface="Open Sans" panose="020B0606030504020204" pitchFamily="34" charset="0"/>
              </a:rPr>
              <a:t> found that roughly 3.6% of under-25s living at home have a disability, or around 720,000 of the approx. 20 million under-25s living in Germany.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Added to this are young people with disabilities living in residential care. Since responsibilities are currently split between child and youth services (for young people with/at risk of psychological disability) and integration support pursuant to SGB IX (for young people with/at risk of physical and intellectual disability), two different sets of statistics are relevant with respect to residential care. Child and youth services (Article 35a Book 8 of the Social Code [SGB VIII]) recorded around 142,885 cases (cf. slide 2.4.3) of young people under the age of 27 with/at risk of psychological disability in 2021, and integration support pursuant to SGB IX recorded 103,537 cases of young people under the age of 18 with/at risk of physical and/or intellectual disability. </a:t>
            </a:r>
            <a:r>
              <a:rPr lang="en-US" sz="1100" dirty="0">
                <a:latin typeface="Open Sans" panose="020B0606030504020204" pitchFamily="34" charset="0"/>
                <a:ea typeface="Open Sans" panose="020B0606030504020204" pitchFamily="34" charset="0"/>
                <a:cs typeface="Open Sans" panose="020B0606030504020204" pitchFamily="34" charset="0"/>
              </a:rPr>
              <a:t>Both figures refer to both residential and non-residential services.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School is a particularly important area of life for all children and adolescents, with and without a disability. Separate statistics are kept on the number of children recognised by the education system as having special educational needs. In 2022 around 590,300 pupils were recognised as having special educational needs, of which some 332,000 were taught in schools for children with learning disabilities, i.e., not in mainstream schools together with children and adolescents without disabilities (KMK, 2022).</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In 2020, approx. 1.3 million minors in Germany were living in a household together with at least one parent with a disability or chronic disease.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b="1"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Blochberger, Kerstin/Bartels, Imke (2023): Eltern mit Behinderung. Erfahrungen und Anforderungen an eine inklusive Kinder- und Jugendhilfe; Forum Erziehungshilfen 3/2023, p. 148 ff.</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Bundesregierung (2021). Teilhabebericht der Bundesregierung über die Lebenslagen von Menschen mit Beeinträchtigungen </a:t>
            </a:r>
            <a:r>
              <a:rPr lang="de-DE" sz="1100" dirty="0" err="1">
                <a:latin typeface="Open Sans" panose="020B0606030504020204" pitchFamily="34" charset="0"/>
                <a:ea typeface="Open Sans" panose="020B0606030504020204" pitchFamily="34" charset="0"/>
                <a:cs typeface="Open Sans" panose="020B0606030504020204" pitchFamily="34" charset="0"/>
              </a:rPr>
              <a:t>from</a:t>
            </a:r>
            <a:r>
              <a:rPr lang="de-DE" sz="1100" dirty="0">
                <a:latin typeface="Open Sans" panose="020B0606030504020204" pitchFamily="34" charset="0"/>
                <a:ea typeface="Open Sans" panose="020B0606030504020204" pitchFamily="34" charset="0"/>
                <a:cs typeface="Open Sans" panose="020B0606030504020204" pitchFamily="34" charset="0"/>
              </a:rPr>
              <a:t> 9 March 2021, BT-Drucksache 19/27890; online: </a:t>
            </a:r>
            <a:r>
              <a:rPr lang="de-DE" sz="1100" u="sng" dirty="0">
                <a:latin typeface="Open Sans" panose="020B0606030504020204" pitchFamily="34" charset="0"/>
                <a:ea typeface="Open Sans" panose="020B0606030504020204" pitchFamily="34" charset="0"/>
                <a:cs typeface="Open Sans" panose="020B0606030504020204" pitchFamily="34" charset="0"/>
                <a:hlinkClick r:id="rId3"/>
              </a:rPr>
              <a:t>https://dserver.bundestag.de/btd/19/278/1927890.pdf</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31 May 2023).</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Nationaler Aktionsplan gegen Kinderarmut: Neue Chancen für Kinder in Deutschland (2023). Federal Cabinet </a:t>
            </a:r>
            <a:r>
              <a:rPr lang="de-DE" sz="1100" dirty="0" err="1">
                <a:latin typeface="Open Sans" panose="020B0606030504020204" pitchFamily="34" charset="0"/>
                <a:ea typeface="Open Sans" panose="020B0606030504020204" pitchFamily="34" charset="0"/>
                <a:cs typeface="Open Sans" panose="020B0606030504020204" pitchFamily="34" charset="0"/>
              </a:rPr>
              <a:t>decision</a:t>
            </a:r>
            <a:r>
              <a:rPr lang="de-DE" sz="1100" dirty="0">
                <a:latin typeface="Open Sans" panose="020B0606030504020204" pitchFamily="34" charset="0"/>
                <a:ea typeface="Open Sans" panose="020B0606030504020204" pitchFamily="34" charset="0"/>
                <a:cs typeface="Open Sans" panose="020B0606030504020204" pitchFamily="34" charset="0"/>
              </a:rPr>
              <a:t>, 6 </a:t>
            </a:r>
            <a:r>
              <a:rPr lang="de-DE" sz="1100" dirty="0" err="1">
                <a:latin typeface="Open Sans" panose="020B0606030504020204" pitchFamily="34" charset="0"/>
                <a:ea typeface="Open Sans" panose="020B0606030504020204" pitchFamily="34" charset="0"/>
                <a:cs typeface="Open Sans" panose="020B0606030504020204" pitchFamily="34" charset="0"/>
              </a:rPr>
              <a:t>July</a:t>
            </a:r>
            <a:r>
              <a:rPr lang="de-DE" sz="1100" dirty="0">
                <a:latin typeface="Open Sans" panose="020B0606030504020204" pitchFamily="34" charset="0"/>
                <a:ea typeface="Open Sans" panose="020B0606030504020204" pitchFamily="34" charset="0"/>
                <a:cs typeface="Open Sans" panose="020B0606030504020204" pitchFamily="34" charset="0"/>
              </a:rPr>
              <a:t> 2023. Online: </a:t>
            </a:r>
            <a:r>
              <a:rPr lang="de-DE" sz="1100" dirty="0">
                <a:latin typeface="Open Sans" panose="020B0606030504020204" pitchFamily="34" charset="0"/>
                <a:ea typeface="Open Sans" panose="020B0606030504020204" pitchFamily="34" charset="0"/>
                <a:cs typeface="Open Sans" panose="020B0606030504020204" pitchFamily="34" charset="0"/>
                <a:hlinkClick r:id="rId4"/>
              </a:rPr>
              <a:t>https://www.bmfsfj.de/resource/blob/227684/f86f78802706a73cebc4b0e526ffacc3/nap-kinderchancen-data.pdf</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10 </a:t>
            </a:r>
            <a:r>
              <a:rPr lang="de-DE" sz="1100" dirty="0" err="1">
                <a:latin typeface="Open Sans" panose="020B0606030504020204" pitchFamily="34" charset="0"/>
                <a:ea typeface="Open Sans" panose="020B0606030504020204" pitchFamily="34" charset="0"/>
                <a:cs typeface="Open Sans" panose="020B0606030504020204" pitchFamily="34" charset="0"/>
              </a:rPr>
              <a:t>July</a:t>
            </a:r>
            <a:r>
              <a:rPr lang="de-DE" sz="1100" dirty="0">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Statistisches Bundesamt (Destatis) (2020). Öffentliche Sozialleistungen – Lebenslagen der behinderten Menschen. Ergebnis des Mikrozensus 2019; online: </a:t>
            </a:r>
            <a:r>
              <a:rPr lang="de-DE" sz="1100" dirty="0">
                <a:latin typeface="Open Sans" panose="020B0606030504020204" pitchFamily="34" charset="0"/>
                <a:ea typeface="Open Sans" panose="020B0606030504020204" pitchFamily="34" charset="0"/>
                <a:cs typeface="Open Sans" panose="020B0606030504020204" pitchFamily="34" charset="0"/>
                <a:hlinkClick r:id="rId5"/>
              </a:rPr>
              <a:t>https://www.destatis.de/DE/Themen/Gesellschaft-Umwelt/Gesundheit/Behinderte-Menschen/Publikationen/Downloads-Behinderte-Menschen/lebenslagen-behinderter-menschen-5122123199004.html</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31 May 2023).</a:t>
            </a:r>
          </a:p>
          <a:p>
            <a:pPr marL="171450" indent="-171450">
              <a:buFont typeface="Wingdings" panose="05000000000000000000" pitchFamily="2" charset="2"/>
              <a:buChar char="Ø"/>
            </a:pPr>
            <a:r>
              <a:rPr lang="de-DE" dirty="0"/>
              <a:t>Van Santen, Eric (2023): Empirische Ergebnisse zur Lebenswelt von Jugendlichen mit Behinderung sowie Entwicklungen der Statistiken zur Eingliederungshilfe; in: Forum Erziehungshilfen 3/2023, p. 155 ff.</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13</a:t>
            </a:fld>
            <a:endParaRPr lang="de-DE"/>
          </a:p>
        </p:txBody>
      </p:sp>
    </p:spTree>
    <p:extLst>
      <p:ext uri="{BB962C8B-B14F-4D97-AF65-F5344CB8AC3E}">
        <p14:creationId xmlns:p14="http://schemas.microsoft.com/office/powerpoint/2010/main" val="36825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Far from being a standalone field, child and youth services forms part of a social action system that intersects with many other service organisations and action systems. These firstly comprise the institutions listed in Book 8 of the Social Code (SGB VIII), whose target groups include young people and families (see Article 81 </a:t>
            </a:r>
            <a:r>
              <a:rPr lang="de-DE" u="sng" dirty="0">
                <a:hlinkClick r:id="rId3"/>
              </a:rPr>
              <a:t>https://www.gesetze-im-internet.de/sgb_8/__81.html</a:t>
            </a:r>
            <a:r>
              <a:rPr lang="en-GB" sz="1100" dirty="0">
                <a:latin typeface="Open Sans" panose="020B0606030504020204" pitchFamily="34" charset="0"/>
                <a:ea typeface="Open Sans" panose="020B0606030504020204" pitchFamily="34" charset="0"/>
                <a:cs typeface="Open Sans" panose="020B0606030504020204" pitchFamily="34" charset="0"/>
              </a:rPr>
              <a:t>). Beyond this, child and youth services is also required to participate in all political and societal debates on shaping the conditions in which young people grow up.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Children and Youth Welfare Act (SGB VIII) expressly requires structural cooperation with certain bodies and organisations from other action systems. This is described in Article 81 as follows: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Organisations active in the field of statutory youth services must work with other bodies and public-sector institutions whose activities affect the lives of young people and their families, in particular with</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the providers of social services pursuant to Books 2, 3, 4, 5, 6 and 12 of the Social Code, as well as the providers of services in accordance with the Federal Pensions Act (</a:t>
            </a:r>
            <a:r>
              <a:rPr lang="en-GB" sz="1100" dirty="0" err="1">
                <a:latin typeface="Open Sans" panose="020B0606030504020204" pitchFamily="34" charset="0"/>
                <a:ea typeface="Open Sans" panose="020B0606030504020204" pitchFamily="34" charset="0"/>
                <a:cs typeface="Open Sans" panose="020B0606030504020204" pitchFamily="34" charset="0"/>
              </a:rPr>
              <a:t>Bundesversorgungsgesetz</a:t>
            </a:r>
            <a:r>
              <a:rPr lang="en-GB" sz="1100" dirty="0">
                <a:latin typeface="Open Sans" panose="020B0606030504020204" pitchFamily="34" charset="0"/>
                <a:ea typeface="Open Sans" panose="020B0606030504020204" pitchFamily="34" charset="0"/>
                <a:cs typeface="Open Sans" panose="020B0606030504020204" pitchFamily="34" charset="0"/>
              </a:rPr>
              <a:t>/BVG),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the providers of rehabilitation services pursuant to Article 6 (1) no. 7 of Book 9 of the Social Code,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the family and youth courts, the public prosecutors and the law enforcement authorities,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schools and school administrative bodies,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public healthcare establishments and bodies and other healthcare facilities and services,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pregnancy counselling centres pursuant to Articles 3, 8 of the German Act on Assistance to Avoid and Cope with Conflicts in Pregnancy (</a:t>
            </a:r>
            <a:r>
              <a:rPr lang="en-GB" sz="1100" dirty="0" err="1">
                <a:latin typeface="Open Sans" panose="020B0606030504020204" pitchFamily="34" charset="0"/>
                <a:ea typeface="Open Sans" panose="020B0606030504020204" pitchFamily="34" charset="0"/>
                <a:cs typeface="Open Sans" panose="020B0606030504020204" pitchFamily="34" charset="0"/>
              </a:rPr>
              <a:t>Schwangerschaftskonfliktgesetz</a:t>
            </a:r>
            <a:r>
              <a:rPr lang="en-GB" sz="1100" dirty="0">
                <a:latin typeface="Open Sans" panose="020B0606030504020204" pitchFamily="34" charset="0"/>
                <a:ea typeface="Open Sans" panose="020B0606030504020204" pitchFamily="34" charset="0"/>
                <a:cs typeface="Open Sans" panose="020B0606030504020204" pitchFamily="34" charset="0"/>
              </a:rPr>
              <a:t>/</a:t>
            </a:r>
            <a:r>
              <a:rPr lang="en-GB" sz="1100" dirty="0" err="1">
                <a:latin typeface="Open Sans" panose="020B0606030504020204" pitchFamily="34" charset="0"/>
                <a:ea typeface="Open Sans" panose="020B0606030504020204" pitchFamily="34" charset="0"/>
                <a:cs typeface="Open Sans" panose="020B0606030504020204" pitchFamily="34" charset="0"/>
              </a:rPr>
              <a:t>SchKG</a:t>
            </a:r>
            <a:r>
              <a:rPr lang="en-GB" sz="1100" dirty="0">
                <a:latin typeface="Open Sans" panose="020B0606030504020204" pitchFamily="34" charset="0"/>
                <a:ea typeface="Open Sans" panose="020B0606030504020204" pitchFamily="34" charset="0"/>
                <a:cs typeface="Open Sans" panose="020B0606030504020204" pitchFamily="34" charset="0"/>
              </a:rPr>
              <a:t>) and addiction counselling centres,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establishments and services for protection against violence in close relationships,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the centres of the Federal Employment Agency,</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establishments and bodies for initial and continuing vocational education and training,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the police and public order authorities,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the labour inspectorate, and</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institutions for expert training, continuing vocational training and research</a:t>
            </a:r>
          </a:p>
          <a:p>
            <a:pPr marL="0" lvl="0" indent="0">
              <a:buFont typeface="+mj-lt"/>
              <a:buNone/>
            </a:pPr>
            <a:r>
              <a:rPr lang="en-GB" sz="1100" dirty="0">
                <a:latin typeface="Open Sans" panose="020B0606030504020204" pitchFamily="34" charset="0"/>
                <a:ea typeface="Open Sans" panose="020B0606030504020204" pitchFamily="34" charset="0"/>
                <a:cs typeface="Open Sans" panose="020B0606030504020204" pitchFamily="34" charset="0"/>
              </a:rPr>
              <a:t>within the scope of their duties and powers.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Given that a central mandate of child and youth services is help maintain or create positive living conditions for young people and their families and a child- and family-friendly environment (Article 1 [3] SGB VIII </a:t>
            </a:r>
            <a:r>
              <a:rPr lang="de-DE" u="sng" dirty="0">
                <a:hlinkClick r:id="rId4"/>
              </a:rPr>
              <a:t>https://www.gesetze-im-internet.de/sgb_8/__1.html</a:t>
            </a:r>
            <a:r>
              <a:rPr lang="en-GB" sz="1100" dirty="0">
                <a:latin typeface="Open Sans" panose="020B0606030504020204" pitchFamily="34" charset="0"/>
                <a:ea typeface="Open Sans" panose="020B0606030504020204" pitchFamily="34" charset="0"/>
                <a:cs typeface="Open Sans" panose="020B0606030504020204" pitchFamily="34" charset="0"/>
              </a:rPr>
              <a:t>), structuring the diverse interfaces to other action systems within German society forms an ongoing task. Often referred to as a duty to intervene, this task requires constant interaction with the relevant systems and it falls to child and youth services to ensure that such systems also consider the concerns of children and adolescents and contribute to providing a nurturing environment for growing up.</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Dealing with the many different reference systems of other action systems and cooperating with the professions involved is incredibly challenging for all sides. Not least since the logics underlying institutional and professional activities differ in terms of the legal foundations, financing sources and modalities, institutional and societal mandates, and the knowledge specific to the professions and their conventions of action.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Despite these barriers to cooperation, interdisciplinary and inter-institutional cooperation with the action systems described is a prerequisite for and expression of an affirmative, lifeworld-oriented child and youth services that considers all social conditions of growing up in its analysis and actions.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b="1"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Seckinger, Mike/van Santen, Eric (2003): Kooperation: Mythos und Realität einer Praxis. Eine empirische Studie zur interinstitutionellen Zusammenarbeit am Beispiel der Kinder- und Jugendhilfe. Leverkusen.</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Schubert, Herbert (2018): Netzwerkmanagement in Kommune und Sozialwirtschaft. </a:t>
            </a:r>
            <a:r>
              <a:rPr lang="en-GB" sz="1100" dirty="0" err="1">
                <a:latin typeface="Open Sans" panose="020B0606030504020204" pitchFamily="34" charset="0"/>
                <a:ea typeface="Open Sans" panose="020B0606030504020204" pitchFamily="34" charset="0"/>
                <a:cs typeface="Open Sans" panose="020B0606030504020204" pitchFamily="34" charset="0"/>
              </a:rPr>
              <a:t>Eine</a:t>
            </a:r>
            <a:r>
              <a:rPr lang="en-GB" sz="1100" dirty="0">
                <a:latin typeface="Open Sans" panose="020B0606030504020204" pitchFamily="34" charset="0"/>
                <a:ea typeface="Open Sans" panose="020B0606030504020204" pitchFamily="34" charset="0"/>
                <a:cs typeface="Open Sans" panose="020B0606030504020204" pitchFamily="34" charset="0"/>
              </a:rPr>
              <a:t> </a:t>
            </a:r>
            <a:r>
              <a:rPr lang="en-GB" sz="1100" dirty="0" err="1">
                <a:latin typeface="Open Sans" panose="020B0606030504020204" pitchFamily="34" charset="0"/>
                <a:ea typeface="Open Sans" panose="020B0606030504020204" pitchFamily="34" charset="0"/>
                <a:cs typeface="Open Sans" panose="020B0606030504020204" pitchFamily="34" charset="0"/>
              </a:rPr>
              <a:t>Einführung</a:t>
            </a:r>
            <a:r>
              <a:rPr lang="en-GB" sz="1100" dirty="0">
                <a:latin typeface="Open Sans" panose="020B0606030504020204" pitchFamily="34" charset="0"/>
                <a:ea typeface="Open Sans" panose="020B0606030504020204" pitchFamily="34" charset="0"/>
                <a:cs typeface="Open Sans" panose="020B0606030504020204" pitchFamily="34" charset="0"/>
              </a:rPr>
              <a:t>. Wiesbaden.</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14</a:t>
            </a:fld>
            <a:endParaRPr lang="de-DE"/>
          </a:p>
        </p:txBody>
      </p:sp>
    </p:spTree>
    <p:extLst>
      <p:ext uri="{BB962C8B-B14F-4D97-AF65-F5344CB8AC3E}">
        <p14:creationId xmlns:p14="http://schemas.microsoft.com/office/powerpoint/2010/main" val="2726527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Under Germany's federal structure, responsibility for school education resides with the 16 federal states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which pass state education laws regulating the education system within their geographical remit. Certain aspects of these laws can vary considerably between states. However, education as a whole is compulsory across Germany. It starts at the age of 6 and (depending on the federal state) lasts for 9 or 10 years.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Compulsory schooling begins after the elementary level (child day-care) for 1- to 6-year-olds. Although children are legally entitled to early childhood education, there is no obligation to take up the services available. In most federal states, basic compulsory education begins at primary school and lasts for 4 years (6 years in Berlin and Brandenburg). After this, pupils enter lower secondary education where they are placed in one of several discrete school types (typically: secondary modern school, secondary technical school, or grammar school) based on their academic performance up to that point. Alternatively, they can opt to attend a comprehensive school in which children of all educational abilities are taught under one roof. Many states also offer other school forms, such as schools for children with special educational needs, the further development of which has for many years been the subject of struggle with respect to the obligation to safeguard equal participation for young people with disabilities. Compulsory schooling ends once pupils reach the end of lower secondary education, whereupon they can opt to enter one of several forms of upper secondary education – typically grammar school classes 11-12/13, higher technical school, technical school/vocational school – to prepare for university or to train in a specific profession.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Although conceived as a place of formal learning, school, particularly since the expansion into the all-day school, is also a social environment in which pupils spend large portions of their day amongst peers and with adult educators. Since the federal government's 12th Child and Youth Report (2006), there has been growing support for the view that schooling which focusses solely on qualifications and selection (grading) must be expanded significantly with the goal of better coordinating and meshing formal learning (school) with non-formal and informal learning (child and youth services) and the relevant institutions.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Due to the prevalence of all-day schools, it is inevitable that the life circumstances and </a:t>
            </a:r>
            <a:r>
              <a:rPr lang="en-GB" sz="1100" dirty="0" err="1">
                <a:latin typeface="Open Sans" panose="020B0606030504020204" pitchFamily="34" charset="0"/>
                <a:ea typeface="Open Sans" panose="020B0606030504020204" pitchFamily="34" charset="0"/>
                <a:cs typeface="Open Sans" panose="020B0606030504020204" pitchFamily="34" charset="0"/>
              </a:rPr>
              <a:t>lifeworlds</a:t>
            </a:r>
            <a:r>
              <a:rPr lang="en-GB" sz="1100" dirty="0">
                <a:latin typeface="Open Sans" panose="020B0606030504020204" pitchFamily="34" charset="0"/>
                <a:ea typeface="Open Sans" panose="020B0606030504020204" pitchFamily="34" charset="0"/>
                <a:cs typeface="Open Sans" panose="020B0606030504020204" pitchFamily="34" charset="0"/>
              </a:rPr>
              <a:t> of children and adolescents will become a relevant factor. All-day schools need to be equipped to handle all of the responsibilities and problems associated with skills-learning, pastoral care, upbringing and education. If this is to happen, the school must be receptive to expert perspectives and the real-world offerings of child and youth services.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This framework creates prospects – both with and outside of the individual school – for cooperation between schools and child and youth services with other educational settings and providers of education in local education landscapes.</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For all that, the locus of child and youth services is always the "school", i.e., it must "play a structurally permanent institutionalised away game whilst massively outnumbered and ultimately dominated by rules outside of its control".</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Further reading</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err="1">
                <a:latin typeface="Open Sans" panose="020B0606030504020204" pitchFamily="34" charset="0"/>
                <a:ea typeface="Open Sans" panose="020B0606030504020204" pitchFamily="34" charset="0"/>
                <a:cs typeface="Open Sans" panose="020B0606030504020204" pitchFamily="34" charset="0"/>
              </a:rPr>
              <a:t>Bollweg</a:t>
            </a:r>
            <a:r>
              <a:rPr lang="en-GB" sz="1100" dirty="0">
                <a:latin typeface="Open Sans" panose="020B0606030504020204" pitchFamily="34" charset="0"/>
                <a:ea typeface="Open Sans" panose="020B0606030504020204" pitchFamily="34" charset="0"/>
                <a:cs typeface="Open Sans" panose="020B0606030504020204" pitchFamily="34" charset="0"/>
              </a:rPr>
              <a:t>, Petra/</a:t>
            </a:r>
            <a:r>
              <a:rPr lang="en-GB" sz="1100" dirty="0" err="1">
                <a:latin typeface="Open Sans" panose="020B0606030504020204" pitchFamily="34" charset="0"/>
                <a:ea typeface="Open Sans" panose="020B0606030504020204" pitchFamily="34" charset="0"/>
                <a:cs typeface="Open Sans" panose="020B0606030504020204" pitchFamily="34" charset="0"/>
              </a:rPr>
              <a:t>Buchna</a:t>
            </a:r>
            <a:r>
              <a:rPr lang="en-GB" sz="1100" dirty="0">
                <a:latin typeface="Open Sans" panose="020B0606030504020204" pitchFamily="34" charset="0"/>
                <a:ea typeface="Open Sans" panose="020B0606030504020204" pitchFamily="34" charset="0"/>
                <a:cs typeface="Open Sans" panose="020B0606030504020204" pitchFamily="34" charset="0"/>
              </a:rPr>
              <a:t>, Jennifer/</a:t>
            </a:r>
            <a:r>
              <a:rPr lang="en-GB" sz="1100" dirty="0" err="1">
                <a:latin typeface="Open Sans" panose="020B0606030504020204" pitchFamily="34" charset="0"/>
                <a:ea typeface="Open Sans" panose="020B0606030504020204" pitchFamily="34" charset="0"/>
                <a:cs typeface="Open Sans" panose="020B0606030504020204" pitchFamily="34" charset="0"/>
              </a:rPr>
              <a:t>Coelen</a:t>
            </a:r>
            <a:r>
              <a:rPr lang="en-GB" sz="1100" dirty="0">
                <a:latin typeface="Open Sans" panose="020B0606030504020204" pitchFamily="34" charset="0"/>
                <a:ea typeface="Open Sans" panose="020B0606030504020204" pitchFamily="34" charset="0"/>
                <a:cs typeface="Open Sans" panose="020B0606030504020204" pitchFamily="34" charset="0"/>
              </a:rPr>
              <a:t>, Thomas/Otto, Hans-Uwe (eds.) </a:t>
            </a:r>
            <a:r>
              <a:rPr lang="de-DE" sz="1100" dirty="0">
                <a:latin typeface="Open Sans" panose="020B0606030504020204" pitchFamily="34" charset="0"/>
                <a:ea typeface="Open Sans" panose="020B0606030504020204" pitchFamily="34" charset="0"/>
                <a:cs typeface="Open Sans" panose="020B0606030504020204" pitchFamily="34" charset="0"/>
              </a:rPr>
              <a:t>(2020): Handbuch Ganztagsbildung. 2nd </a:t>
            </a:r>
            <a:r>
              <a:rPr lang="de-DE" sz="1100" dirty="0" err="1">
                <a:latin typeface="Open Sans" panose="020B0606030504020204" pitchFamily="34" charset="0"/>
                <a:ea typeface="Open Sans" panose="020B0606030504020204" pitchFamily="34" charset="0"/>
                <a:cs typeface="Open Sans" panose="020B0606030504020204" pitchFamily="34" charset="0"/>
              </a:rPr>
              <a:t>revised</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and</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extended</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edition</a:t>
            </a:r>
            <a:r>
              <a:rPr lang="de-DE" sz="1100" dirty="0">
                <a:latin typeface="Open Sans" panose="020B0606030504020204" pitchFamily="34" charset="0"/>
                <a:ea typeface="Open Sans" panose="020B0606030504020204" pitchFamily="34" charset="0"/>
                <a:cs typeface="Open Sans" panose="020B0606030504020204" pitchFamily="34" charset="0"/>
              </a:rPr>
              <a:t>, Wiesbaden.</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Bundesjugendkuratorium (2020): Zwischenruf des Bundesjugendkuratoriums: Rechtsanspruch auf Ganztagsbetreuung für Kinder im Grundschulalter; online: </a:t>
            </a:r>
            <a:r>
              <a:rPr lang="de-DE" sz="1100" u="sng" dirty="0">
                <a:latin typeface="Open Sans" panose="020B0606030504020204" pitchFamily="34" charset="0"/>
                <a:ea typeface="Open Sans" panose="020B0606030504020204" pitchFamily="34" charset="0"/>
                <a:cs typeface="Open Sans" panose="020B0606030504020204" pitchFamily="34" charset="0"/>
                <a:hlinkClick r:id="rId3"/>
              </a:rPr>
              <a:t>https://www.bundesjugendkuratorium.de/assets/pdf/press/zwischenruf_ganztag.pdf</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7 </a:t>
            </a:r>
            <a:r>
              <a:rPr lang="de-DE" sz="1100" dirty="0" err="1">
                <a:latin typeface="Open Sans" panose="020B0606030504020204" pitchFamily="34" charset="0"/>
                <a:ea typeface="Open Sans" panose="020B0606030504020204" pitchFamily="34" charset="0"/>
                <a:cs typeface="Open Sans" panose="020B0606030504020204" pitchFamily="34" charset="0"/>
              </a:rPr>
              <a:t>December</a:t>
            </a:r>
            <a:r>
              <a:rPr lang="de-DE" sz="1100" dirty="0">
                <a:latin typeface="Open Sans" panose="020B0606030504020204" pitchFamily="34" charset="0"/>
                <a:ea typeface="Open Sans" panose="020B0606030504020204" pitchFamily="34" charset="0"/>
                <a:cs typeface="Open Sans" panose="020B0606030504020204" pitchFamily="34" charset="0"/>
              </a:rPr>
              <a:t> 2020).</a:t>
            </a: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Coelen</a:t>
            </a:r>
            <a:r>
              <a:rPr lang="de-DE" sz="1100" dirty="0">
                <a:latin typeface="Open Sans" panose="020B0606030504020204" pitchFamily="34" charset="0"/>
                <a:ea typeface="Open Sans" panose="020B0606030504020204" pitchFamily="34" charset="0"/>
                <a:cs typeface="Open Sans" panose="020B0606030504020204" pitchFamily="34" charset="0"/>
              </a:rPr>
              <a:t>, Thomas/</a:t>
            </a:r>
            <a:r>
              <a:rPr lang="de-DE" sz="1100" dirty="0" err="1">
                <a:latin typeface="Open Sans" panose="020B0606030504020204" pitchFamily="34" charset="0"/>
                <a:ea typeface="Open Sans" panose="020B0606030504020204" pitchFamily="34" charset="0"/>
                <a:cs typeface="Open Sans" panose="020B0606030504020204" pitchFamily="34" charset="0"/>
              </a:rPr>
              <a:t>Gusinde</a:t>
            </a:r>
            <a:r>
              <a:rPr lang="de-DE" sz="1100" dirty="0">
                <a:latin typeface="Open Sans" panose="020B0606030504020204" pitchFamily="34" charset="0"/>
                <a:ea typeface="Open Sans" panose="020B0606030504020204" pitchFamily="34" charset="0"/>
                <a:cs typeface="Open Sans" panose="020B0606030504020204" pitchFamily="34" charset="0"/>
              </a:rPr>
              <a:t>, Frank/Rother, Pia (2018): Schule. In: Böllert, Karin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Kompendium der Kinder- und Jugendhilfe Bd. 1. Wiesbaden, p. 467</a:t>
            </a:r>
            <a:r>
              <a:rPr lang="en-GB" sz="1100" dirty="0">
                <a:latin typeface="Open Sans" panose="020B0606030504020204" pitchFamily="34" charset="0"/>
                <a:ea typeface="Open Sans" panose="020B0606030504020204" pitchFamily="34" charset="0"/>
                <a:cs typeface="Open Sans" panose="020B0606030504020204" pitchFamily="34" charset="0"/>
              </a:rPr>
              <a:t>−</a:t>
            </a:r>
            <a:r>
              <a:rPr lang="de-DE" sz="1100" dirty="0">
                <a:latin typeface="Open Sans" panose="020B0606030504020204" pitchFamily="34" charset="0"/>
                <a:ea typeface="Open Sans" panose="020B0606030504020204" pitchFamily="34" charset="0"/>
                <a:cs typeface="Open Sans" panose="020B0606030504020204" pitchFamily="34" charset="0"/>
              </a:rPr>
              <a:t>487.</a:t>
            </a: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Hansbauer</a:t>
            </a:r>
            <a:r>
              <a:rPr lang="de-DE" sz="1100" dirty="0">
                <a:latin typeface="Open Sans" panose="020B0606030504020204" pitchFamily="34" charset="0"/>
                <a:ea typeface="Open Sans" panose="020B0606030504020204" pitchFamily="34" charset="0"/>
                <a:cs typeface="Open Sans" panose="020B0606030504020204" pitchFamily="34" charset="0"/>
              </a:rPr>
              <a:t>, Peter/</a:t>
            </a:r>
            <a:r>
              <a:rPr lang="de-DE" sz="1100" dirty="0" err="1">
                <a:latin typeface="Open Sans" panose="020B0606030504020204" pitchFamily="34" charset="0"/>
                <a:ea typeface="Open Sans" panose="020B0606030504020204" pitchFamily="34" charset="0"/>
                <a:cs typeface="Open Sans" panose="020B0606030504020204" pitchFamily="34" charset="0"/>
              </a:rPr>
              <a:t>Merchel</a:t>
            </a:r>
            <a:r>
              <a:rPr lang="de-DE" sz="1100" dirty="0">
                <a:latin typeface="Open Sans" panose="020B0606030504020204" pitchFamily="34" charset="0"/>
                <a:ea typeface="Open Sans" panose="020B0606030504020204" pitchFamily="34" charset="0"/>
                <a:cs typeface="Open Sans" panose="020B0606030504020204" pitchFamily="34" charset="0"/>
              </a:rPr>
              <a:t>, Joachim/Schone, Reinhold (2020): Kinder- und Jugendhilfe – Grundlagen, Handlungsfelder, professionelle Anforderungen. Stuttgart.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15</a:t>
            </a:fld>
            <a:endParaRPr lang="de-DE"/>
          </a:p>
        </p:txBody>
      </p:sp>
    </p:spTree>
    <p:extLst>
      <p:ext uri="{BB962C8B-B14F-4D97-AF65-F5344CB8AC3E}">
        <p14:creationId xmlns:p14="http://schemas.microsoft.com/office/powerpoint/2010/main" val="241661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For most people, paid work is the basis for safeguarding an independent livelihood. Young people are prepared for working life throughout schooling and vocational training. For a growing number of young people, the path of education leads them to university. But most young people who leave school without having attained university entrance standard or equivalent go on to vocational training. This can be with a technical college as part of full-time vocational training (principally the care and education professions) or as part of a special dual work-study programme available under the German training system. The dual study programme quintessentially uses two different learning environments – the school and the company – combining theoretical learning in the former and practical training in the latter. Trainees spend 3-4 days a week with the company and 2-3 days at school. The company pays the trainees a wage while they learn.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In 2022, 478,929 young people entered university education and 678,100 people took up vocational training designed to lead to full professional qualification, of which 437,800 were on dual study courses as described above and 240,300 were in full-time vocational education. The second form of vocational education available in Germany is (full-time) school-based vocational training, principally for the healthcare, nursing and various technical assistance professions. Unlike the dual study model, full-time vocational education is unpaid and in fact most students must pay high training fees.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These figures show that the system of training and professional practice takes place largely outside of youth services. Having said that, Article 13 of Book 8 of the Social Code (SGB VIII) establishes interfaces (defined by youth services as "accompanying socio-educational support") in the event that the current performance of socially disadvantaged or individually impaired young people (for instance secondary modern school/special school leavers with poor final grades; young people with "learning disabilities"; school/training dropouts; young people with socialisation deficits, deviant behaviours and addiction problems; young people born outside of Germany with integration problems) renders them unable to gain access to this training system and at risk of being marginalised from society permanently due to their inability to enter the working world.</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An indicator of the size of this action area is the number of young people who have failed to find a practical vocational training placement after leaving school and who find themselves in what is known as the "transition system" (a catch-all term for: Federal Employment Agency schemes to ensure employment readiness, introductory qualifications, students at technical schools but without a placement, students in a basic vocational training year or preparatory vocational training year/career entry classes, and students without a training contract at vocational schools). </a:t>
            </a:r>
            <a:r>
              <a:rPr lang="en-US" sz="1100" dirty="0">
                <a:latin typeface="Open Sans" panose="020B0606030504020204" pitchFamily="34" charset="0"/>
                <a:ea typeface="Open Sans" panose="020B0606030504020204" pitchFamily="34" charset="0"/>
                <a:cs typeface="Open Sans" panose="020B0606030504020204" pitchFamily="34" charset="0"/>
              </a:rPr>
              <a:t>In 2022, 2.33 million men and women between the ages of 20 and 34, or 15.5% of this age cohort, had no vocational education.</a:t>
            </a:r>
            <a:r>
              <a:rPr lang="en-GB" sz="1100" dirty="0">
                <a:latin typeface="Open Sans" panose="020B0606030504020204" pitchFamily="34" charset="0"/>
                <a:ea typeface="Open Sans" panose="020B0606030504020204" pitchFamily="34" charset="0"/>
                <a:cs typeface="Open Sans" panose="020B0606030504020204" pitchFamily="34" charset="0"/>
              </a:rPr>
              <a: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b="1"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Bundesinstitut für Berufsbildung BIBB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(2023): Datenreport zum Berufsbildungsbericht 2023. Informationen und Analysen zur Entwicklung der beruflichen Bildung. </a:t>
            </a:r>
            <a:r>
              <a:rPr lang="en-GB" sz="1100" dirty="0">
                <a:latin typeface="Open Sans" panose="020B0606030504020204" pitchFamily="34" charset="0"/>
                <a:ea typeface="Open Sans" panose="020B0606030504020204" pitchFamily="34" charset="0"/>
                <a:cs typeface="Open Sans" panose="020B0606030504020204" pitchFamily="34" charset="0"/>
              </a:rPr>
              <a:t>Bonn; online: </a:t>
            </a:r>
            <a:r>
              <a:rPr lang="en-GB" sz="1100" dirty="0">
                <a:latin typeface="Open Sans" panose="020B0606030504020204" pitchFamily="34" charset="0"/>
                <a:ea typeface="Open Sans" panose="020B0606030504020204" pitchFamily="34" charset="0"/>
                <a:cs typeface="Open Sans" panose="020B0606030504020204" pitchFamily="34" charset="0"/>
                <a:hlinkClick r:id="rId3"/>
              </a:rPr>
              <a:t>https://www.bibb.de/dokumente/pdf/bibb_datenreport_2023.pdf</a:t>
            </a:r>
            <a:r>
              <a:rPr lang="en-GB" sz="1100" dirty="0">
                <a:latin typeface="Open Sans" panose="020B0606030504020204" pitchFamily="34" charset="0"/>
                <a:ea typeface="Open Sans" panose="020B0606030504020204" pitchFamily="34" charset="0"/>
                <a:cs typeface="Open Sans" panose="020B0606030504020204" pitchFamily="34" charset="0"/>
              </a:rPr>
              <a:t> (last accessed: 31 May 2023).</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16</a:t>
            </a:fld>
            <a:endParaRPr lang="de-DE"/>
          </a:p>
        </p:txBody>
      </p:sp>
    </p:spTree>
    <p:extLst>
      <p:ext uri="{BB962C8B-B14F-4D97-AF65-F5344CB8AC3E}">
        <p14:creationId xmlns:p14="http://schemas.microsoft.com/office/powerpoint/2010/main" val="2028677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medical care system in Germany is large and complex, and comprises three main areas: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Outpatient medical care provided by doctors in local clinics. In the context of youth cooperation, (child and youth) psychiatrists, paediatricians and gynaecologists play an important role. Other healthcare professionals in this context include therapists and non-statutory midwifery practices.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Inpatient care in hospitals, especially children's hospitals, socio-paediatric centres and labour wards with diverse healthcare professionals (doctors, nurses, midwives, therapists).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Public healthcare, here in particular the public health service including local health authorities.</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Many different healthcare fields intersect with child and youth services for a wide variety of reasons: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Starting with the area where youth services meets child and youth psychiatry. Many young people in a variety of child and youth services settings (e.g., residential care) need psychiatric care. Conflict often arises between the systems where each tries to pass on responsibility for "difficult" young people to the respective other. A further major point of intersection with child and youth psychiatry relates to the responsibility of child and youth services for integration support for children and adolescents with/at risk of psychological disability (Article 35a of Book 8 of the Social Code [SGB VIII]), which is subject to corresponding psychiatric evaluations.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Moreover, there is a clear need to cooperate with the field of adult psychiatry, since many adults with mental health issues are also parents of children. Whilst adult psychiatry in the context of work with relatives (including children) is dependent on youth services programmes, vice versa, youth services is dependent on the support of the adult psychiatry field for evaluations of the impact of parental illness on children and, where necessary, to help structure an adequate parenting environment. Moreover, a not insubstantial number of young persons that have attained full age are under adult psychiatric care and are either supported by or should be in the care of youth services.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Another important area for youth services is working with paediatric doctors to diagnose the effects of abuse, since they provide the knowledge required to assess whether and how danger to children/adolescents can be averted.</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Lastly, it should be noted that at the turn of the millennium a broad-based concept for early intervention services was introduced in extensive dialogue between youth services and the health authorities, which has since been formalised in the Federal Child Protection Act (</a:t>
            </a:r>
            <a:r>
              <a:rPr lang="en-GB" sz="1100" dirty="0" err="1">
                <a:latin typeface="Open Sans" panose="020B0606030504020204" pitchFamily="34" charset="0"/>
                <a:ea typeface="Open Sans" panose="020B0606030504020204" pitchFamily="34" charset="0"/>
                <a:cs typeface="Open Sans" panose="020B0606030504020204" pitchFamily="34" charset="0"/>
              </a:rPr>
              <a:t>Bundeskinderschutzgesetz</a:t>
            </a:r>
            <a:r>
              <a:rPr lang="en-GB" sz="1100" dirty="0">
                <a:latin typeface="Open Sans" panose="020B0606030504020204" pitchFamily="34" charset="0"/>
                <a:ea typeface="Open Sans" panose="020B0606030504020204" pitchFamily="34" charset="0"/>
                <a:cs typeface="Open Sans" panose="020B0606030504020204" pitchFamily="34" charset="0"/>
              </a:rPr>
              <a:t>/</a:t>
            </a:r>
            <a:r>
              <a:rPr lang="en-GB" sz="1100" dirty="0" err="1">
                <a:latin typeface="Open Sans" panose="020B0606030504020204" pitchFamily="34" charset="0"/>
                <a:ea typeface="Open Sans" panose="020B0606030504020204" pitchFamily="34" charset="0"/>
                <a:cs typeface="Open Sans" panose="020B0606030504020204" pitchFamily="34" charset="0"/>
              </a:rPr>
              <a:t>BKiSchG</a:t>
            </a:r>
            <a:r>
              <a:rPr lang="en-GB" sz="1100" dirty="0">
                <a:latin typeface="Open Sans" panose="020B0606030504020204" pitchFamily="34" charset="0"/>
                <a:ea typeface="Open Sans" panose="020B0606030504020204" pitchFamily="34" charset="0"/>
                <a:cs typeface="Open Sans" panose="020B0606030504020204" pitchFamily="34" charset="0"/>
              </a:rPr>
              <a:t>). The Act prescribes reciprocal duties of cooperation applicable to both action systems (and other actors) with respect to under-3s. The National Centre for Early Prevention was established to govern and moderate this programme. It is part of the Federal Centre for Health Education in cooperation with the German Youth Institute.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b="1"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Denner, Silvia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(2008): Soziale Arbeit mit psychisch kranken Kindern und Jugendlichen. Stuttgart.</a:t>
            </a: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Kölch</a:t>
            </a:r>
            <a:r>
              <a:rPr lang="de-DE" sz="1100" dirty="0">
                <a:latin typeface="Open Sans" panose="020B0606030504020204" pitchFamily="34" charset="0"/>
                <a:ea typeface="Open Sans" panose="020B0606030504020204" pitchFamily="34" charset="0"/>
                <a:cs typeface="Open Sans" panose="020B0606030504020204" pitchFamily="34" charset="0"/>
              </a:rPr>
              <a:t>, Michael/Ziegenhain, Ute/</a:t>
            </a:r>
            <a:r>
              <a:rPr lang="de-DE" sz="1100" dirty="0" err="1">
                <a:latin typeface="Open Sans" panose="020B0606030504020204" pitchFamily="34" charset="0"/>
                <a:ea typeface="Open Sans" panose="020B0606030504020204" pitchFamily="34" charset="0"/>
                <a:cs typeface="Open Sans" panose="020B0606030504020204" pitchFamily="34" charset="0"/>
              </a:rPr>
              <a:t>Fegert</a:t>
            </a:r>
            <a:r>
              <a:rPr lang="de-DE" sz="1100" dirty="0">
                <a:latin typeface="Open Sans" panose="020B0606030504020204" pitchFamily="34" charset="0"/>
                <a:ea typeface="Open Sans" panose="020B0606030504020204" pitchFamily="34" charset="0"/>
                <a:cs typeface="Open Sans" panose="020B0606030504020204" pitchFamily="34" charset="0"/>
              </a:rPr>
              <a:t>, Jörg (</a:t>
            </a:r>
            <a:r>
              <a:rPr lang="de-DE" sz="1100" dirty="0" err="1">
                <a:latin typeface="Open Sans" panose="020B0606030504020204" pitchFamily="34" charset="0"/>
                <a:ea typeface="Open Sans" panose="020B0606030504020204" pitchFamily="34" charset="0"/>
                <a:cs typeface="Open Sans" panose="020B0606030504020204" pitchFamily="34" charset="0"/>
              </a:rPr>
              <a:t>eds</a:t>
            </a:r>
            <a:r>
              <a:rPr lang="de-DE" sz="1100" dirty="0">
                <a:latin typeface="Open Sans" panose="020B0606030504020204" pitchFamily="34" charset="0"/>
                <a:ea typeface="Open Sans" panose="020B0606030504020204" pitchFamily="34" charset="0"/>
                <a:cs typeface="Open Sans" panose="020B0606030504020204" pitchFamily="34" charset="0"/>
              </a:rPr>
              <a:t>.) (2014): Kinder psychisch kranker Eltern - Herausforderungen für eine interdisziplinäre Kooperation in Betreuung und Versorgung. Weinheim </a:t>
            </a:r>
            <a:r>
              <a:rPr lang="de-DE" sz="1100" dirty="0" err="1">
                <a:latin typeface="Open Sans" panose="020B0606030504020204" pitchFamily="34" charset="0"/>
                <a:ea typeface="Open Sans" panose="020B0606030504020204" pitchFamily="34" charset="0"/>
                <a:cs typeface="Open Sans" panose="020B0606030504020204" pitchFamily="34" charset="0"/>
              </a:rPr>
              <a:t>and</a:t>
            </a:r>
            <a:r>
              <a:rPr lang="de-DE" sz="1100" dirty="0">
                <a:latin typeface="Open Sans" panose="020B0606030504020204" pitchFamily="34" charset="0"/>
                <a:ea typeface="Open Sans" panose="020B0606030504020204" pitchFamily="34" charset="0"/>
                <a:cs typeface="Open Sans" panose="020B0606030504020204" pitchFamily="34" charset="0"/>
              </a:rPr>
              <a:t> Basel.</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Mall Volker/Friedmann, Anna (</a:t>
            </a:r>
            <a:r>
              <a:rPr lang="de-DE" sz="1100" dirty="0" err="1">
                <a:latin typeface="Open Sans" panose="020B0606030504020204" pitchFamily="34" charset="0"/>
                <a:ea typeface="Open Sans" panose="020B0606030504020204" pitchFamily="34" charset="0"/>
                <a:cs typeface="Open Sans" panose="020B0606030504020204" pitchFamily="34" charset="0"/>
              </a:rPr>
              <a:t>eds</a:t>
            </a:r>
            <a:r>
              <a:rPr lang="de-DE" sz="1100" dirty="0">
                <a:latin typeface="Open Sans" panose="020B0606030504020204" pitchFamily="34" charset="0"/>
                <a:ea typeface="Open Sans" panose="020B0606030504020204" pitchFamily="34" charset="0"/>
                <a:cs typeface="Open Sans" panose="020B0606030504020204" pitchFamily="34" charset="0"/>
              </a:rPr>
              <a:t>.) (2016): Frühe Hilfen in der Pädiatrie. Heidelberg.</a:t>
            </a:r>
          </a:p>
        </p:txBody>
      </p:sp>
      <p:sp>
        <p:nvSpPr>
          <p:cNvPr id="4" name="Foliennummernplatzhalter 3"/>
          <p:cNvSpPr>
            <a:spLocks noGrp="1"/>
          </p:cNvSpPr>
          <p:nvPr>
            <p:ph type="sldNum" sz="quarter" idx="10"/>
          </p:nvPr>
        </p:nvSpPr>
        <p:spPr/>
        <p:txBody>
          <a:bodyPr/>
          <a:lstStyle/>
          <a:p>
            <a:fld id="{178ACBB0-B8BD-7243-B5CA-EEE1A71994D0}" type="slidenum">
              <a:rPr lang="de-DE" smtClean="0"/>
              <a:t>17</a:t>
            </a:fld>
            <a:endParaRPr lang="de-DE"/>
          </a:p>
        </p:txBody>
      </p:sp>
    </p:spTree>
    <p:extLst>
      <p:ext uri="{BB962C8B-B14F-4D97-AF65-F5344CB8AC3E}">
        <p14:creationId xmlns:p14="http://schemas.microsoft.com/office/powerpoint/2010/main" val="289250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In Germany it falls to the job centres to safeguard material security for people of working age (15–65 years) whose incomes fail to reach the subsistence minimum. The job centres provide services in accordance with Book 2 of the Social Code (SGB II – Basic Security for Jobseekers). They are attached to local districts and independent cities, and generally represent common authorities from the respective district/independent city and the Federal Employment Agency (see slide 1.3.3).</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job centre provides cash benefits (more commonly known in Germany as "</a:t>
            </a:r>
            <a:r>
              <a:rPr lang="en-GB" sz="1100" dirty="0" err="1">
                <a:latin typeface="Open Sans" panose="020B0606030504020204" pitchFamily="34" charset="0"/>
                <a:ea typeface="Open Sans" panose="020B0606030504020204" pitchFamily="34" charset="0"/>
                <a:cs typeface="Open Sans" panose="020B0606030504020204" pitchFamily="34" charset="0"/>
              </a:rPr>
              <a:t>Hartz</a:t>
            </a:r>
            <a:r>
              <a:rPr lang="en-GB" sz="1100" dirty="0">
                <a:latin typeface="Open Sans" panose="020B0606030504020204" pitchFamily="34" charset="0"/>
                <a:ea typeface="Open Sans" panose="020B0606030504020204" pitchFamily="34" charset="0"/>
                <a:cs typeface="Open Sans" panose="020B0606030504020204" pitchFamily="34" charset="0"/>
              </a:rPr>
              <a:t> IV"), employment services and benefits in kind (Article 4 SGB II). Their principal goal is to end the recipient's dependency on benefits as swiftly as possible in line with the principle of "support and demand": benefit recipients are expected to go to great lengths and make personal sacrifices in order to return to a position of independent income.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Children and adolescents living with their parents are considered part of the benefit community. Parents receive social security benefits for each child, tiered according to the child's age. A great many minors in Germany are affected by parental poverty (see slide 1.1.7). Although the numbers have declined slightly, in 2022 around 1.8 million children and adolescents in Germany – or over one child in seven in the same age cohort – were living in benefit communities, i.e., in receipt of social security benefits from the job centre. In Bremen and Berlin, almost one-third of all minors subsist on social security benefits.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Article 4 (2) SGB II states that the organisations responsible also contribute to enabling children and adolescents to access suitable and available programmes for participation in society. To this end, they work with schools and child day-care facilities, youth services organisations, municipalities and municipal associations, non-statutory organisations, clubs and associations, and other local actors. They support parents and find suitable ways to ensure that children and adolescents use services for education and participation to the greatest possible extent. For this to be possible, the organisations in question must cooperate with youth services.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Youth services also works with the job centres, where the focus is on helping young job-seekers enter working life as part of youth employment assistance pursuant to Article 13 of Book 8 of the Social Code (SGB VIII) (see slide 1.1.12).</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However, a gap remains in areas where poverty amongst children and adolescents is a constant backdrop to socio-educational support. For example, in 2019 more than 50% of children receiving socio-educational support came from families on Hartz IV benefits. For full-time family care the figure is 69%, and 63% for socio-educational help for families. (</a:t>
            </a:r>
            <a:r>
              <a:rPr lang="en-GB" sz="1100" dirty="0" err="1">
                <a:latin typeface="Open Sans" panose="020B0606030504020204" pitchFamily="34" charset="0"/>
                <a:ea typeface="Open Sans" panose="020B0606030504020204" pitchFamily="34" charset="0"/>
                <a:cs typeface="Open Sans" panose="020B0606030504020204" pitchFamily="34" charset="0"/>
              </a:rPr>
              <a:t>Autorengruppe</a:t>
            </a:r>
            <a:r>
              <a:rPr lang="en-GB" sz="1100" dirty="0">
                <a:latin typeface="Open Sans" panose="020B0606030504020204" pitchFamily="34" charset="0"/>
                <a:ea typeface="Open Sans" panose="020B0606030504020204" pitchFamily="34" charset="0"/>
                <a:cs typeface="Open Sans" panose="020B0606030504020204" pitchFamily="34" charset="0"/>
              </a:rPr>
              <a:t> Kinder- und </a:t>
            </a:r>
            <a:r>
              <a:rPr lang="en-GB" sz="1100" dirty="0" err="1">
                <a:latin typeface="Open Sans" panose="020B0606030504020204" pitchFamily="34" charset="0"/>
                <a:ea typeface="Open Sans" panose="020B0606030504020204" pitchFamily="34" charset="0"/>
                <a:cs typeface="Open Sans" panose="020B0606030504020204" pitchFamily="34" charset="0"/>
              </a:rPr>
              <a:t>Jugendhilfe</a:t>
            </a:r>
            <a:r>
              <a:rPr lang="en-GB" sz="1100" dirty="0">
                <a:latin typeface="Open Sans" panose="020B0606030504020204" pitchFamily="34" charset="0"/>
                <a:ea typeface="Open Sans" panose="020B0606030504020204" pitchFamily="34" charset="0"/>
                <a:cs typeface="Open Sans" panose="020B0606030504020204" pitchFamily="34" charset="0"/>
              </a:rPr>
              <a:t> 2021). Socio-educational support (see slides in section 2.3) thus constitutes in a special way a field of work where the focus is on having to compensate for the socio-educational effects of poverty on children and adolescents, while youth services lacks the means for action to safeguard material security for children and adolescents. Despite the clear overlap between these areas, there is a distinct lack of coordination between the two.</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Autorengruppe Kinder- und Jugendhilfestatistik (2021): Kinder- und Jugendhilfereport Extra 2021. </a:t>
            </a:r>
            <a:r>
              <a:rPr lang="en-GB" sz="1100" dirty="0" err="1">
                <a:latin typeface="Open Sans" panose="020B0606030504020204" pitchFamily="34" charset="0"/>
                <a:ea typeface="Open Sans" panose="020B0606030504020204" pitchFamily="34" charset="0"/>
                <a:cs typeface="Open Sans" panose="020B0606030504020204" pitchFamily="34" charset="0"/>
              </a:rPr>
              <a:t>Eine</a:t>
            </a:r>
            <a:r>
              <a:rPr lang="en-GB" sz="1100" dirty="0">
                <a:latin typeface="Open Sans" panose="020B0606030504020204" pitchFamily="34" charset="0"/>
                <a:ea typeface="Open Sans" panose="020B0606030504020204" pitchFamily="34" charset="0"/>
                <a:cs typeface="Open Sans" panose="020B0606030504020204" pitchFamily="34" charset="0"/>
              </a:rPr>
              <a:t> </a:t>
            </a:r>
            <a:r>
              <a:rPr lang="en-GB" sz="1100" dirty="0" err="1">
                <a:latin typeface="Open Sans" panose="020B0606030504020204" pitchFamily="34" charset="0"/>
                <a:ea typeface="Open Sans" panose="020B0606030504020204" pitchFamily="34" charset="0"/>
                <a:cs typeface="Open Sans" panose="020B0606030504020204" pitchFamily="34" charset="0"/>
              </a:rPr>
              <a:t>kennzahlenbasierte</a:t>
            </a:r>
            <a:r>
              <a:rPr lang="en-GB" sz="1100" dirty="0">
                <a:latin typeface="Open Sans" panose="020B0606030504020204" pitchFamily="34" charset="0"/>
                <a:ea typeface="Open Sans" panose="020B0606030504020204" pitchFamily="34" charset="0"/>
                <a:cs typeface="Open Sans" panose="020B0606030504020204" pitchFamily="34" charset="0"/>
              </a:rPr>
              <a:t> Analyse. </a:t>
            </a:r>
            <a:r>
              <a:rPr lang="en-GB" sz="1100" dirty="0" err="1">
                <a:latin typeface="Open Sans" panose="020B0606030504020204" pitchFamily="34" charset="0"/>
                <a:ea typeface="Open Sans" panose="020B0606030504020204" pitchFamily="34" charset="0"/>
                <a:cs typeface="Open Sans" panose="020B0606030504020204" pitchFamily="34" charset="0"/>
              </a:rPr>
              <a:t>Opladen</a:t>
            </a:r>
            <a:r>
              <a:rPr lang="en-GB" sz="1100" dirty="0">
                <a:latin typeface="Open Sans" panose="020B0606030504020204" pitchFamily="34" charset="0"/>
                <a:ea typeface="Open Sans" panose="020B0606030504020204" pitchFamily="34" charset="0"/>
                <a:cs typeface="Open Sans" panose="020B0606030504020204" pitchFamily="34" charset="0"/>
              </a:rPr>
              <a:t> et al.; online: </a:t>
            </a:r>
            <a:r>
              <a:rPr lang="en-GB" sz="1100" dirty="0">
                <a:latin typeface="Open Sans" panose="020B0606030504020204" pitchFamily="34" charset="0"/>
                <a:ea typeface="Open Sans" panose="020B0606030504020204" pitchFamily="34" charset="0"/>
                <a:cs typeface="Open Sans" panose="020B0606030504020204" pitchFamily="34" charset="0"/>
                <a:hlinkClick r:id="rId3"/>
              </a:rPr>
              <a:t>https://www.akjstat.tu-dortmund.de/fileadmin/user_upload/Kinder-_und_Jugendhilfereport_Extra_2021_AKJStat.pdf</a:t>
            </a:r>
            <a:r>
              <a:rPr lang="en-GB" sz="1100" dirty="0">
                <a:latin typeface="Open Sans" panose="020B0606030504020204" pitchFamily="34" charset="0"/>
                <a:ea typeface="Open Sans" panose="020B0606030504020204" pitchFamily="34" charset="0"/>
                <a:cs typeface="Open Sans" panose="020B0606030504020204" pitchFamily="34" charset="0"/>
              </a:rPr>
              <a:t> (last accessed: 31 May 2023).</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18</a:t>
            </a:fld>
            <a:endParaRPr lang="de-DE"/>
          </a:p>
        </p:txBody>
      </p:sp>
    </p:spTree>
    <p:extLst>
      <p:ext uri="{BB962C8B-B14F-4D97-AF65-F5344CB8AC3E}">
        <p14:creationId xmlns:p14="http://schemas.microsoft.com/office/powerpoint/2010/main" val="212057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youth welfare office is obliged to participate regularly in hearings on matters of family law before the family court and hearings pertaining to crimes committed by adolescents and young adults before the juvenile court. Rather than being independent organisations, family courts and juvenile courts are branches or divisions of the presiding local courts in the districts and cities.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Local courts in Germany are established by the federal states (Article 92 of the Basic Law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Federal state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legislation assigns the local courts to certain county court divisions with the aim of safeguarding their general availability to citizens. There is a total of 638 local courts within Germany's 16 federal states. Depending on the local court's catchment area, the number of judges available to it can vary dramatically, from just a few to up to 100 per court. The local court judges sit alone (Article 22 [1] Courts Constitution Act [</a:t>
            </a:r>
            <a:r>
              <a:rPr lang="en-GB" sz="1100" dirty="0" err="1">
                <a:latin typeface="Open Sans" panose="020B0606030504020204" pitchFamily="34" charset="0"/>
                <a:ea typeface="Open Sans" panose="020B0606030504020204" pitchFamily="34" charset="0"/>
                <a:cs typeface="Open Sans" panose="020B0606030504020204" pitchFamily="34" charset="0"/>
              </a:rPr>
              <a:t>Gerichtsverfassungsgesetz</a:t>
            </a:r>
            <a:r>
              <a:rPr lang="en-GB" sz="1100" dirty="0">
                <a:latin typeface="Open Sans" panose="020B0606030504020204" pitchFamily="34" charset="0"/>
                <a:ea typeface="Open Sans" panose="020B0606030504020204" pitchFamily="34" charset="0"/>
                <a:cs typeface="Open Sans" panose="020B0606030504020204" pitchFamily="34" charset="0"/>
              </a:rPr>
              <a:t>/GVG]).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local courts preside over civil matters, including children and family cases, as well as criminal matters, including juvenile criminal cases. The local court is the court of first instance. Higher courts (for appeals and major criminal offences) are the regional court, the higher regional court and the Federal Court of Justice/Federal Constitutional Court.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Family courts</a:t>
            </a:r>
            <a:r>
              <a:rPr lang="en-GB" sz="1100" dirty="0">
                <a:latin typeface="Open Sans" panose="020B0606030504020204" pitchFamily="34" charset="0"/>
                <a:ea typeface="Open Sans" panose="020B0606030504020204" pitchFamily="34" charset="0"/>
                <a:cs typeface="Open Sans" panose="020B0606030504020204" pitchFamily="34" charset="0"/>
              </a:rPr>
              <a:t> constitute a division of the local court and handle family cases pursuant to Article 111 of the Act on Proceedings in Family Matters and in Matters of Non-contentious Jurisdiction (</a:t>
            </a:r>
            <a:r>
              <a:rPr lang="en-GB" sz="1100" dirty="0" err="1">
                <a:latin typeface="Open Sans" panose="020B0606030504020204" pitchFamily="34" charset="0"/>
                <a:ea typeface="Open Sans" panose="020B0606030504020204" pitchFamily="34" charset="0"/>
                <a:cs typeface="Open Sans" panose="020B0606030504020204" pitchFamily="34" charset="0"/>
              </a:rPr>
              <a:t>Gesetz</a:t>
            </a:r>
            <a:r>
              <a:rPr lang="en-GB" sz="1100" dirty="0">
                <a:latin typeface="Open Sans" panose="020B0606030504020204" pitchFamily="34" charset="0"/>
                <a:ea typeface="Open Sans" panose="020B0606030504020204" pitchFamily="34" charset="0"/>
                <a:cs typeface="Open Sans" panose="020B0606030504020204" pitchFamily="34" charset="0"/>
              </a:rPr>
              <a:t> </a:t>
            </a:r>
            <a:r>
              <a:rPr lang="en-GB" sz="1100" dirty="0" err="1">
                <a:latin typeface="Open Sans" panose="020B0606030504020204" pitchFamily="34" charset="0"/>
                <a:ea typeface="Open Sans" panose="020B0606030504020204" pitchFamily="34" charset="0"/>
                <a:cs typeface="Open Sans" panose="020B0606030504020204" pitchFamily="34" charset="0"/>
              </a:rPr>
              <a:t>über</a:t>
            </a:r>
            <a:r>
              <a:rPr lang="en-GB" sz="1100" dirty="0">
                <a:latin typeface="Open Sans" panose="020B0606030504020204" pitchFamily="34" charset="0"/>
                <a:ea typeface="Open Sans" panose="020B0606030504020204" pitchFamily="34" charset="0"/>
                <a:cs typeface="Open Sans" panose="020B0606030504020204" pitchFamily="34" charset="0"/>
              </a:rPr>
              <a:t> das </a:t>
            </a:r>
            <a:r>
              <a:rPr lang="en-GB" sz="1100" dirty="0" err="1">
                <a:latin typeface="Open Sans" panose="020B0606030504020204" pitchFamily="34" charset="0"/>
                <a:ea typeface="Open Sans" panose="020B0606030504020204" pitchFamily="34" charset="0"/>
                <a:cs typeface="Open Sans" panose="020B0606030504020204" pitchFamily="34" charset="0"/>
              </a:rPr>
              <a:t>Verfahren</a:t>
            </a:r>
            <a:r>
              <a:rPr lang="en-GB" sz="1100" dirty="0">
                <a:latin typeface="Open Sans" panose="020B0606030504020204" pitchFamily="34" charset="0"/>
                <a:ea typeface="Open Sans" panose="020B0606030504020204" pitchFamily="34" charset="0"/>
                <a:cs typeface="Open Sans" panose="020B0606030504020204" pitchFamily="34" charset="0"/>
              </a:rPr>
              <a:t> in </a:t>
            </a:r>
            <a:r>
              <a:rPr lang="en-GB" sz="1100" dirty="0" err="1">
                <a:latin typeface="Open Sans" panose="020B0606030504020204" pitchFamily="34" charset="0"/>
                <a:ea typeface="Open Sans" panose="020B0606030504020204" pitchFamily="34" charset="0"/>
                <a:cs typeface="Open Sans" panose="020B0606030504020204" pitchFamily="34" charset="0"/>
              </a:rPr>
              <a:t>Familiensachen</a:t>
            </a:r>
            <a:r>
              <a:rPr lang="en-GB" sz="1100" dirty="0">
                <a:latin typeface="Open Sans" panose="020B0606030504020204" pitchFamily="34" charset="0"/>
                <a:ea typeface="Open Sans" panose="020B0606030504020204" pitchFamily="34" charset="0"/>
                <a:cs typeface="Open Sans" panose="020B0606030504020204" pitchFamily="34" charset="0"/>
              </a:rPr>
              <a:t> und in den </a:t>
            </a:r>
            <a:r>
              <a:rPr lang="en-GB" sz="1100" dirty="0" err="1">
                <a:latin typeface="Open Sans" panose="020B0606030504020204" pitchFamily="34" charset="0"/>
                <a:ea typeface="Open Sans" panose="020B0606030504020204" pitchFamily="34" charset="0"/>
                <a:cs typeface="Open Sans" panose="020B0606030504020204" pitchFamily="34" charset="0"/>
              </a:rPr>
              <a:t>Angelegenheiten</a:t>
            </a:r>
            <a:r>
              <a:rPr lang="en-GB" sz="1100" dirty="0">
                <a:latin typeface="Open Sans" panose="020B0606030504020204" pitchFamily="34" charset="0"/>
                <a:ea typeface="Open Sans" panose="020B0606030504020204" pitchFamily="34" charset="0"/>
                <a:cs typeface="Open Sans" panose="020B0606030504020204" pitchFamily="34" charset="0"/>
              </a:rPr>
              <a:t> der </a:t>
            </a:r>
            <a:r>
              <a:rPr lang="en-GB" sz="1100" dirty="0" err="1">
                <a:latin typeface="Open Sans" panose="020B0606030504020204" pitchFamily="34" charset="0"/>
                <a:ea typeface="Open Sans" panose="020B0606030504020204" pitchFamily="34" charset="0"/>
                <a:cs typeface="Open Sans" panose="020B0606030504020204" pitchFamily="34" charset="0"/>
              </a:rPr>
              <a:t>freiwilligen</a:t>
            </a:r>
            <a:r>
              <a:rPr lang="en-GB" sz="1100" dirty="0">
                <a:latin typeface="Open Sans" panose="020B0606030504020204" pitchFamily="34" charset="0"/>
                <a:ea typeface="Open Sans" panose="020B0606030504020204" pitchFamily="34" charset="0"/>
                <a:cs typeface="Open Sans" panose="020B0606030504020204" pitchFamily="34" charset="0"/>
              </a:rPr>
              <a:t> </a:t>
            </a:r>
            <a:r>
              <a:rPr lang="en-GB" sz="1100" dirty="0" err="1">
                <a:latin typeface="Open Sans" panose="020B0606030504020204" pitchFamily="34" charset="0"/>
                <a:ea typeface="Open Sans" panose="020B0606030504020204" pitchFamily="34" charset="0"/>
                <a:cs typeface="Open Sans" panose="020B0606030504020204" pitchFamily="34" charset="0"/>
              </a:rPr>
              <a:t>Gerichtsbarkeit</a:t>
            </a:r>
            <a:r>
              <a:rPr lang="en-GB" sz="1100" dirty="0">
                <a:latin typeface="Open Sans" panose="020B0606030504020204" pitchFamily="34" charset="0"/>
                <a:ea typeface="Open Sans" panose="020B0606030504020204" pitchFamily="34" charset="0"/>
                <a:cs typeface="Open Sans" panose="020B0606030504020204" pitchFamily="34" charset="0"/>
              </a:rPr>
              <a:t>/</a:t>
            </a:r>
            <a:r>
              <a:rPr lang="en-GB" sz="1100" dirty="0" err="1">
                <a:latin typeface="Open Sans" panose="020B0606030504020204" pitchFamily="34" charset="0"/>
                <a:ea typeface="Open Sans" panose="020B0606030504020204" pitchFamily="34" charset="0"/>
                <a:cs typeface="Open Sans" panose="020B0606030504020204" pitchFamily="34" charset="0"/>
              </a:rPr>
              <a:t>FamFG</a:t>
            </a:r>
            <a:r>
              <a:rPr lang="en-GB" sz="1100" dirty="0">
                <a:latin typeface="Open Sans" panose="020B0606030504020204" pitchFamily="34" charset="0"/>
                <a:ea typeface="Open Sans" panose="020B0606030504020204" pitchFamily="34" charset="0"/>
                <a:cs typeface="Open Sans" panose="020B0606030504020204" pitchFamily="34" charset="0"/>
              </a:rPr>
              <a:t>) (of relevance to youth services: custody issues following the parents' separation/divorce, custody issues in the context of endangerment of the child's welfare, rights of access for parents living separately, protection against violence, adoption, child maintenance etc.).</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Juvenile courts</a:t>
            </a:r>
            <a:r>
              <a:rPr lang="en-GB" sz="1100" dirty="0">
                <a:latin typeface="Open Sans" panose="020B0606030504020204" pitchFamily="34" charset="0"/>
                <a:ea typeface="Open Sans" panose="020B0606030504020204" pitchFamily="34" charset="0"/>
                <a:cs typeface="Open Sans" panose="020B0606030504020204" pitchFamily="34" charset="0"/>
              </a:rPr>
              <a:t> are another division of the local court. Pursuant to Article 39 of the Youth Courts Act (</a:t>
            </a:r>
            <a:r>
              <a:rPr lang="en-GB" sz="1100" dirty="0" err="1">
                <a:latin typeface="Open Sans" panose="020B0606030504020204" pitchFamily="34" charset="0"/>
                <a:ea typeface="Open Sans" panose="020B0606030504020204" pitchFamily="34" charset="0"/>
                <a:cs typeface="Open Sans" panose="020B0606030504020204" pitchFamily="34" charset="0"/>
              </a:rPr>
              <a:t>Jugendgerichtgesetz</a:t>
            </a:r>
            <a:r>
              <a:rPr lang="en-GB" sz="1100" dirty="0">
                <a:latin typeface="Open Sans" panose="020B0606030504020204" pitchFamily="34" charset="0"/>
                <a:ea typeface="Open Sans" panose="020B0606030504020204" pitchFamily="34" charset="0"/>
                <a:cs typeface="Open Sans" panose="020B0606030504020204" pitchFamily="34" charset="0"/>
              </a:rPr>
              <a:t>/JGG), they preside over criminal offences committed by juveniles (aged 14 to 18) and young adults (aged 18 to 21). A juvenile court judge presides over proceedings in which a maximum penalty can be imposed of supervisory measures or short-term confinement. The youth welfare office is required by law in Germany (</a:t>
            </a:r>
            <a:r>
              <a:rPr lang="en-GB" sz="1100" dirty="0" err="1">
                <a:latin typeface="Open Sans" panose="020B0606030504020204" pitchFamily="34" charset="0"/>
                <a:ea typeface="Open Sans" panose="020B0606030504020204" pitchFamily="34" charset="0"/>
                <a:cs typeface="Open Sans" panose="020B0606030504020204" pitchFamily="34" charset="0"/>
              </a:rPr>
              <a:t>FamFG</a:t>
            </a:r>
            <a:r>
              <a:rPr lang="en-GB" sz="1100" dirty="0">
                <a:latin typeface="Open Sans" panose="020B0606030504020204" pitchFamily="34" charset="0"/>
                <a:ea typeface="Open Sans" panose="020B0606030504020204" pitchFamily="34" charset="0"/>
                <a:cs typeface="Open Sans" panose="020B0606030504020204" pitchFamily="34" charset="0"/>
              </a:rPr>
              <a:t>, JGG, Article 50 [Cooperation in proceedings before the family court] of Book 8 of the Social Code [SGB VIII] and/or Article 52 SGB VIII [Cooperation in proceedings in accordance with JGG]) to participate in all such court hearings (see slides 2.6.2 and 2.6.3). The youth welfare office contributes its expertise in social education, expert opinions and proposes social education services and intervention strategies to the courts.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Further 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err="1">
                <a:latin typeface="Open Sans" panose="020B0606030504020204" pitchFamily="34" charset="0"/>
                <a:ea typeface="Open Sans" panose="020B0606030504020204" pitchFamily="34" charset="0"/>
                <a:cs typeface="Open Sans" panose="020B0606030504020204" pitchFamily="34" charset="0"/>
              </a:rPr>
              <a:t>Münder</a:t>
            </a:r>
            <a:r>
              <a:rPr lang="en-GB" sz="1100" dirty="0">
                <a:latin typeface="Open Sans" panose="020B0606030504020204" pitchFamily="34" charset="0"/>
                <a:ea typeface="Open Sans" panose="020B0606030504020204" pitchFamily="34" charset="0"/>
                <a:cs typeface="Open Sans" panose="020B0606030504020204" pitchFamily="34" charset="0"/>
              </a:rPr>
              <a:t>, Johannes (ed.) </a:t>
            </a:r>
            <a:r>
              <a:rPr lang="de-DE" sz="1100" dirty="0">
                <a:latin typeface="Open Sans" panose="020B0606030504020204" pitchFamily="34" charset="0"/>
                <a:ea typeface="Open Sans" panose="020B0606030504020204" pitchFamily="34" charset="0"/>
                <a:cs typeface="Open Sans" panose="020B0606030504020204" pitchFamily="34" charset="0"/>
              </a:rPr>
              <a:t>(2017): Kindeswohl zwischen Jugendhilfe und Justiz - Zur Entwicklung von Entscheidungsgrundlagen und Verfahren zur Sicherung des Kindeswohls zwischen Jugendämtern und Familiengerichten. Weinheim </a:t>
            </a:r>
            <a:r>
              <a:rPr lang="de-DE" sz="1100" dirty="0" err="1">
                <a:latin typeface="Open Sans" panose="020B0606030504020204" pitchFamily="34" charset="0"/>
                <a:ea typeface="Open Sans" panose="020B0606030504020204" pitchFamily="34" charset="0"/>
                <a:cs typeface="Open Sans" panose="020B0606030504020204" pitchFamily="34" charset="0"/>
              </a:rPr>
              <a:t>and</a:t>
            </a:r>
            <a:r>
              <a:rPr lang="de-DE" sz="1100" dirty="0">
                <a:latin typeface="Open Sans" panose="020B0606030504020204" pitchFamily="34" charset="0"/>
                <a:ea typeface="Open Sans" panose="020B0606030504020204" pitchFamily="34" charset="0"/>
                <a:cs typeface="Open Sans" panose="020B0606030504020204" pitchFamily="34" charset="0"/>
              </a:rPr>
              <a:t> Basel.</a:t>
            </a: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Höynck</a:t>
            </a:r>
            <a:r>
              <a:rPr lang="de-DE" sz="1100" dirty="0">
                <a:latin typeface="Open Sans" panose="020B0606030504020204" pitchFamily="34" charset="0"/>
                <a:ea typeface="Open Sans" panose="020B0606030504020204" pitchFamily="34" charset="0"/>
                <a:cs typeface="Open Sans" panose="020B0606030504020204" pitchFamily="34" charset="0"/>
              </a:rPr>
              <a:t>, Theresia (2016): Jugendhilfe im Strafverfahren/Jugendgerichtshilfe. In: Schröer, Wolfgang/Struck, Norbert/Wolff, Mechthild (</a:t>
            </a:r>
            <a:r>
              <a:rPr lang="de-DE" sz="1100" dirty="0" err="1">
                <a:latin typeface="Open Sans" panose="020B0606030504020204" pitchFamily="34" charset="0"/>
                <a:ea typeface="Open Sans" panose="020B0606030504020204" pitchFamily="34" charset="0"/>
                <a:cs typeface="Open Sans" panose="020B0606030504020204" pitchFamily="34" charset="0"/>
              </a:rPr>
              <a:t>eds</a:t>
            </a:r>
            <a:r>
              <a:rPr lang="de-DE" sz="1100" dirty="0">
                <a:latin typeface="Open Sans" panose="020B0606030504020204" pitchFamily="34" charset="0"/>
                <a:ea typeface="Open Sans" panose="020B0606030504020204" pitchFamily="34" charset="0"/>
                <a:cs typeface="Open Sans" panose="020B0606030504020204" pitchFamily="34" charset="0"/>
              </a:rPr>
              <a:t>.): Handbuch Kinder- und Jugendhilfe. 2nd </a:t>
            </a:r>
            <a:r>
              <a:rPr lang="de-DE" sz="1100" dirty="0" err="1">
                <a:latin typeface="Open Sans" panose="020B0606030504020204" pitchFamily="34" charset="0"/>
                <a:ea typeface="Open Sans" panose="020B0606030504020204" pitchFamily="34" charset="0"/>
                <a:cs typeface="Open Sans" panose="020B0606030504020204" pitchFamily="34" charset="0"/>
              </a:rPr>
              <a:t>edition</a:t>
            </a:r>
            <a:r>
              <a:rPr lang="de-DE" sz="1100" dirty="0">
                <a:latin typeface="Open Sans" panose="020B0606030504020204" pitchFamily="34" charset="0"/>
                <a:ea typeface="Open Sans" panose="020B0606030504020204" pitchFamily="34" charset="0"/>
                <a:cs typeface="Open Sans" panose="020B0606030504020204" pitchFamily="34" charset="0"/>
              </a:rPr>
              <a:t>, Weinheim </a:t>
            </a:r>
            <a:r>
              <a:rPr lang="de-DE" sz="1100" dirty="0" err="1">
                <a:latin typeface="Open Sans" panose="020B0606030504020204" pitchFamily="34" charset="0"/>
                <a:ea typeface="Open Sans" panose="020B0606030504020204" pitchFamily="34" charset="0"/>
                <a:cs typeface="Open Sans" panose="020B0606030504020204" pitchFamily="34" charset="0"/>
              </a:rPr>
              <a:t>and</a:t>
            </a:r>
            <a:r>
              <a:rPr lang="de-DE" sz="1100" dirty="0">
                <a:latin typeface="Open Sans" panose="020B0606030504020204" pitchFamily="34" charset="0"/>
                <a:ea typeface="Open Sans" panose="020B0606030504020204" pitchFamily="34" charset="0"/>
                <a:cs typeface="Open Sans" panose="020B0606030504020204" pitchFamily="34" charset="0"/>
              </a:rPr>
              <a:t> Basel, p. 969−983.</a:t>
            </a:r>
          </a:p>
        </p:txBody>
      </p:sp>
      <p:sp>
        <p:nvSpPr>
          <p:cNvPr id="4" name="Foliennummernplatzhalter 3"/>
          <p:cNvSpPr>
            <a:spLocks noGrp="1"/>
          </p:cNvSpPr>
          <p:nvPr>
            <p:ph type="sldNum" sz="quarter" idx="10"/>
          </p:nvPr>
        </p:nvSpPr>
        <p:spPr/>
        <p:txBody>
          <a:bodyPr/>
          <a:lstStyle/>
          <a:p>
            <a:fld id="{178ACBB0-B8BD-7243-B5CA-EEE1A71994D0}" type="slidenum">
              <a:rPr lang="de-DE" smtClean="0"/>
              <a:t>19</a:t>
            </a:fld>
            <a:endParaRPr lang="de-DE"/>
          </a:p>
        </p:txBody>
      </p:sp>
    </p:spTree>
    <p:extLst>
      <p:ext uri="{BB962C8B-B14F-4D97-AF65-F5344CB8AC3E}">
        <p14:creationId xmlns:p14="http://schemas.microsoft.com/office/powerpoint/2010/main" val="362471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2</a:t>
            </a:fld>
            <a:endParaRPr lang="de-DE"/>
          </a:p>
        </p:txBody>
      </p:sp>
    </p:spTree>
    <p:extLst>
      <p:ext uri="{BB962C8B-B14F-4D97-AF65-F5344CB8AC3E}">
        <p14:creationId xmlns:p14="http://schemas.microsoft.com/office/powerpoint/2010/main" val="393144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In March 2009, Germany ratified the UN Convention on the Rights of Persons with Disabilities (CRPD) thus undertaking to uphold the human rights contained therein, which relate principally to combating the discrimination of people with disabilities. The CRPD has been part of German law ever since and must be implemented by all public agencies. This includes (but is not limited to) the obligation arising from Article 7 (1) CRPD – Children with disabilities, which requires "States Parties [to] take all necessary measures to ensure the full enjoyment by children with disabilities of all human rights and fundamental freedoms on an equal basis with other children". In the past, efforts in this regard tended to focus on participation in medical care and equal participation in education. Since responsibility for education falls to the federal states, the way in which equal participation by children and adolescents with disabilities in the education system (inclusive education) is implemented nationwide can vary hugely. However, it is generally the case that implementation so far is lagging well behind expectations.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 major obstacle to implementing inclusion-oriented child and youth services still remains: although the mandate of child and youth services (Article 1 Book 8 of the Social Code [SGB VIII]) applies universally to all children and adolescents – and thus also to children and adolescents with disabilities – at present young people with a physical or intellectual disability are largely excluded from child and youth services.</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This is a result of the systematic dividing line in the law on individual participation services: young people are only entitled to support from child and youth services exclusively where a psychological disability is present or the young person is at risk of such. If the young person also has – or is at risk of – a physical and/or intellectual disability, they fall under the integration support system pursuant to Book 9 of the Social Code (SGB IX), which supports all adults with disabilities.</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introduction of the Act to Strengthen Children and Youth (Kinder- und </a:t>
            </a:r>
            <a:r>
              <a:rPr lang="en-GB" sz="1100" dirty="0" err="1">
                <a:latin typeface="Open Sans" panose="020B0606030504020204" pitchFamily="34" charset="0"/>
                <a:ea typeface="Open Sans" panose="020B0606030504020204" pitchFamily="34" charset="0"/>
                <a:cs typeface="Open Sans" panose="020B0606030504020204" pitchFamily="34" charset="0"/>
              </a:rPr>
              <a:t>Jugendstärkungsgesetz</a:t>
            </a:r>
            <a:r>
              <a:rPr lang="en-GB" sz="1100" dirty="0">
                <a:latin typeface="Open Sans" panose="020B0606030504020204" pitchFamily="34" charset="0"/>
                <a:ea typeface="Open Sans" panose="020B0606030504020204" pitchFamily="34" charset="0"/>
                <a:cs typeface="Open Sans" panose="020B0606030504020204" pitchFamily="34" charset="0"/>
              </a:rPr>
              <a:t>/KJSG) in 2021 laid the foundations in SGB VIII for merging child and youth services with integration support for all young people under the umbrella of child and youth services and defined the steps for implementation. A deadline has been set of 1 January 2028, although it requires a federal law to be enacted at the latest by 1 January 2027 laying down (at the very least) specific rules on beneficiary criteria, the type and scope of service, cost sharing and the process itself.</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At present, the separation of responsibilities between child and youth services and integration support for young people with physical and intellectual disabilities often ends up with both sides failing to acknowledge responsibility. Discrimination also plays a role: for example, despite children with physical or intellectual disabilities being fundamentally exposed to far greater risks to their welfare, they are often overlooked in the context of the state's duty of protection (Article 8a SGB VIII), which applies to all children and adolescents equally. This is because youth work professionals often lack adequate training in recognising and dealing with any endangerment of the child's welfare.</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And although existing standard and infrastructural services offered by child and youth services are available to all children and adolescents equally (e.g., child day-care facilities or youth work programmes), they are still not inclusive enough. Whilst the convergence of responsibilities is planned for 2028, the 2021 Act to Strengthen Children and Youth calls for these areas to begin working towards inclusivity now (see slide 3.2.4).</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Deutsches Institut für Menschenrechte (DIMR) (2019). Wer Inklusion will, sucht Wege – Zehn Jahre UN-Behindertenrechtskonvention in Deutschland, Analyse der Monitoring-Stelle UN-Behindertenrechtskonvention; online: </a:t>
            </a:r>
            <a:r>
              <a:rPr lang="de-DE" sz="1100" u="sng" dirty="0">
                <a:latin typeface="Open Sans" panose="020B0606030504020204" pitchFamily="34" charset="0"/>
                <a:ea typeface="Open Sans" panose="020B0606030504020204" pitchFamily="34" charset="0"/>
                <a:cs typeface="Open Sans" panose="020B0606030504020204" pitchFamily="34" charset="0"/>
                <a:hlinkClick r:id="rId3"/>
              </a:rPr>
              <a:t>https://www.institut-fuer-menschenrechte.de/fileadmin/user_upload/Publikationen/ANALYSE/Wer_Inklusion_will_sucht_Wege_Zehn_Jahre_UN_BRK_in_Deutschland.pdf</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31 May 2023).</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Paritätischer Gesamtverband (2017): Zur Integration der Eingliederungshilfen für junge Menschen ins SGB VIII – Kinder- und Jugendhilfe. Online: </a:t>
            </a:r>
            <a:r>
              <a:rPr lang="de-DE" sz="1100" dirty="0">
                <a:latin typeface="Open Sans" panose="020B0606030504020204" pitchFamily="34" charset="0"/>
                <a:ea typeface="Open Sans" panose="020B0606030504020204" pitchFamily="34" charset="0"/>
                <a:cs typeface="Open Sans" panose="020B0606030504020204" pitchFamily="34" charset="0"/>
                <a:hlinkClick r:id="rId4"/>
              </a:rPr>
              <a:t>https://www.der-paritaetische.de/fileadmin/user_upload/Publikationen/doc/inklusion-SGBII_web.pdf</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dirty="0"/>
              <a:t>: 10 </a:t>
            </a:r>
            <a:r>
              <a:rPr lang="de-DE" dirty="0" err="1"/>
              <a:t>July</a:t>
            </a:r>
            <a:r>
              <a:rPr lang="de-DE" dirty="0"/>
              <a:t> 2023).</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Schönecker, Lydia/Müller-Fehling, Norbert (2019). Gleiches Recht für alle! Vielfalt und Besonderheiten einer Inklusiven Kinder- und Jugendhilfe. In: von zur </a:t>
            </a:r>
            <a:r>
              <a:rPr lang="de-DE" sz="1100" dirty="0" err="1">
                <a:latin typeface="Open Sans" panose="020B0606030504020204" pitchFamily="34" charset="0"/>
                <a:ea typeface="Open Sans" panose="020B0606030504020204" pitchFamily="34" charset="0"/>
                <a:cs typeface="Open Sans" panose="020B0606030504020204" pitchFamily="34" charset="0"/>
              </a:rPr>
              <a:t>Gathen</a:t>
            </a:r>
            <a:r>
              <a:rPr lang="de-DE" sz="1100" dirty="0">
                <a:latin typeface="Open Sans" panose="020B0606030504020204" pitchFamily="34" charset="0"/>
                <a:ea typeface="Open Sans" panose="020B0606030504020204" pitchFamily="34" charset="0"/>
                <a:cs typeface="Open Sans" panose="020B0606030504020204" pitchFamily="34" charset="0"/>
              </a:rPr>
              <a:t>, Marion/</a:t>
            </a:r>
            <a:r>
              <a:rPr lang="de-DE" sz="1100" dirty="0" err="1">
                <a:latin typeface="Open Sans" panose="020B0606030504020204" pitchFamily="34" charset="0"/>
                <a:ea typeface="Open Sans" panose="020B0606030504020204" pitchFamily="34" charset="0"/>
                <a:cs typeface="Open Sans" panose="020B0606030504020204" pitchFamily="34" charset="0"/>
              </a:rPr>
              <a:t>Meysen</a:t>
            </a:r>
            <a:r>
              <a:rPr lang="de-DE" sz="1100" dirty="0">
                <a:latin typeface="Open Sans" panose="020B0606030504020204" pitchFamily="34" charset="0"/>
                <a:ea typeface="Open Sans" panose="020B0606030504020204" pitchFamily="34" charset="0"/>
                <a:cs typeface="Open Sans" panose="020B0606030504020204" pitchFamily="34" charset="0"/>
              </a:rPr>
              <a:t>, Thomas/Koch, Josef (</a:t>
            </a:r>
            <a:r>
              <a:rPr lang="de-DE" sz="1100" dirty="0" err="1">
                <a:latin typeface="Open Sans" panose="020B0606030504020204" pitchFamily="34" charset="0"/>
                <a:ea typeface="Open Sans" panose="020B0606030504020204" pitchFamily="34" charset="0"/>
                <a:cs typeface="Open Sans" panose="020B0606030504020204" pitchFamily="34" charset="0"/>
              </a:rPr>
              <a:t>eds</a:t>
            </a:r>
            <a:r>
              <a:rPr lang="de-DE" sz="1100" dirty="0">
                <a:latin typeface="Open Sans" panose="020B0606030504020204" pitchFamily="34" charset="0"/>
                <a:ea typeface="Open Sans" panose="020B0606030504020204" pitchFamily="34" charset="0"/>
                <a:cs typeface="Open Sans" panose="020B0606030504020204" pitchFamily="34" charset="0"/>
              </a:rPr>
              <a:t>.). Vorwärts, aber nicht vergessen! Entwicklungslinien und Perspektiven in der Kinder- und Jugendhilfe. Weinheim, p. 97−105.</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Schönecker, Lydia (2017). Inklusive Weiterentwicklung der Kinder- und Jugendhilfe – Von der Konstruktion zweier Hilfesysteme unter einem Dach und den dafür zu betrachtenden Zwischenräumen. </a:t>
            </a:r>
            <a:r>
              <a:rPr lang="en-GB" sz="1100" dirty="0">
                <a:latin typeface="Open Sans" panose="020B0606030504020204" pitchFamily="34" charset="0"/>
                <a:ea typeface="Open Sans" panose="020B0606030504020204" pitchFamily="34" charset="0"/>
                <a:cs typeface="Open Sans" panose="020B0606030504020204" pitchFamily="34" charset="0"/>
              </a:rPr>
              <a:t>Das </a:t>
            </a:r>
            <a:r>
              <a:rPr lang="en-GB" sz="1100" dirty="0" err="1">
                <a:latin typeface="Open Sans" panose="020B0606030504020204" pitchFamily="34" charset="0"/>
                <a:ea typeface="Open Sans" panose="020B0606030504020204" pitchFamily="34" charset="0"/>
                <a:cs typeface="Open Sans" panose="020B0606030504020204" pitchFamily="34" charset="0"/>
              </a:rPr>
              <a:t>Jugendamt</a:t>
            </a:r>
            <a:r>
              <a:rPr lang="en-GB" sz="1100" dirty="0">
                <a:latin typeface="Open Sans" panose="020B0606030504020204" pitchFamily="34" charset="0"/>
                <a:ea typeface="Open Sans" panose="020B0606030504020204" pitchFamily="34" charset="0"/>
                <a:cs typeface="Open Sans" panose="020B0606030504020204" pitchFamily="34" charset="0"/>
              </a:rPr>
              <a:t> (</a:t>
            </a:r>
            <a:r>
              <a:rPr lang="en-GB" sz="1100" dirty="0" err="1">
                <a:latin typeface="Open Sans" panose="020B0606030504020204" pitchFamily="34" charset="0"/>
                <a:ea typeface="Open Sans" panose="020B0606030504020204" pitchFamily="34" charset="0"/>
                <a:cs typeface="Open Sans" panose="020B0606030504020204" pitchFamily="34" charset="0"/>
              </a:rPr>
              <a:t>JAmt</a:t>
            </a:r>
            <a:r>
              <a:rPr lang="en-GB" sz="1100" dirty="0">
                <a:latin typeface="Open Sans" panose="020B0606030504020204" pitchFamily="34" charset="0"/>
                <a:ea typeface="Open Sans" panose="020B0606030504020204" pitchFamily="34" charset="0"/>
                <a:cs typeface="Open Sans" panose="020B0606030504020204" pitchFamily="34" charset="0"/>
              </a:rPr>
              <a:t>) 10, p. 470−475.</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20</a:t>
            </a:fld>
            <a:endParaRPr lang="de-DE"/>
          </a:p>
        </p:txBody>
      </p:sp>
    </p:spTree>
    <p:extLst>
      <p:ext uri="{BB962C8B-B14F-4D97-AF65-F5344CB8AC3E}">
        <p14:creationId xmlns:p14="http://schemas.microsoft.com/office/powerpoint/2010/main" val="49952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Digital media have become a natural part of the lives of children and adolescents and have changed everyday family life in many ways. Equally ubiquitous in the workplace, digital media form an important component of the work of child and youth services. Digitalisation, in the context of child and youth services, is thus a topic fraught with major challenges both now and in the future. These are: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First, digital media are starkly influencing the </a:t>
            </a:r>
            <a:r>
              <a:rPr lang="en-GB" sz="1100" dirty="0" err="1">
                <a:latin typeface="Open Sans" panose="020B0606030504020204" pitchFamily="34" charset="0"/>
                <a:ea typeface="Open Sans" panose="020B0606030504020204" pitchFamily="34" charset="0"/>
                <a:cs typeface="Open Sans" panose="020B0606030504020204" pitchFamily="34" charset="0"/>
              </a:rPr>
              <a:t>lifeworlds</a:t>
            </a:r>
            <a:r>
              <a:rPr lang="en-GB" sz="1100" dirty="0">
                <a:latin typeface="Open Sans" panose="020B0606030504020204" pitchFamily="34" charset="0"/>
                <a:ea typeface="Open Sans" panose="020B0606030504020204" pitchFamily="34" charset="0"/>
                <a:cs typeface="Open Sans" panose="020B0606030504020204" pitchFamily="34" charset="0"/>
              </a:rPr>
              <a:t> of children, adolescents and families. Inevitably, this will have an impact on lifeworld-oriented socio-educational action. However, whilst digitalisation generates opportunities in connection with the developmental activities of children and adolescents (acquiring, maintaining and cultivating friendly relationships in peer groups, shaping individually chosen [virtual] spaces for learning and experience, etc.), it goes hand in glove with exposure to certain risks (cyberbullying, creation of digital echo chambers, access to content which is pornographic and/or depicts the glorification of violence etc.). This trend shows no signs of abating and must be accepted by child and youth services as a fact of growing up. The goal should be to reflect critically on this development and provide constructive guidance to help educate young people to be independent, responsible and socially competent individuals (see also Article 1 [1] of Book 8 of the Social Code [SGB VIII]). The challenges this poses for child and youth services in the context of preventive/educational child and youth protection (see slide 2.2.3) will only continue to grow. A central topic in this context, especially at the intersection with the school (see slide 1.1.11), will be imparting digital literacy to children, adolescents and adults in a way that is apt in the digital world.</a:t>
            </a: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Secondly, digitalisation is increasingly affecting the way socio-educational support services are structured – ranging from the familiar online advice services, to advisory settings as part of parental counselling, or non-residential socio-educational support services (e.g., as part of activities involving parents) and, increasingly, digital youth centre concepts. Digitalising services opens up a slew of opportunities across the entire youth services spectrum. Nonetheless, it is not without risk – one only has to look at, for instance, the emergence of attempts, e.g., in child protection to develop and deploy digital decision-making rules on the basis of statistical risk computations or an algorithm logic. Attempts of this nature are not without impact on the professional patterns of thinking of experts in this field.</a:t>
            </a: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Thirdly, information and communications technologies change the way social services and child and youth services institutions organise their work, from the way internal administration is handled (e.g., digital file-keeping, remote workstations, online team meetings, cost-sharing structures) to the management of structures (e.g., collaboration between public-sector and non-public-sector organisations, financing modalities, quality development).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Child and youth services organisations will have no choice but to actively address all three dimensions of the topic of media development and digitalisation.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Alfert</a:t>
            </a:r>
            <a:r>
              <a:rPr lang="de-DE" sz="1100" dirty="0">
                <a:latin typeface="Open Sans" panose="020B0606030504020204" pitchFamily="34" charset="0"/>
                <a:ea typeface="Open Sans" panose="020B0606030504020204" pitchFamily="34" charset="0"/>
                <a:cs typeface="Open Sans" panose="020B0606030504020204" pitchFamily="34" charset="0"/>
              </a:rPr>
              <a:t>, Nicole (2018): Medien: In: Böllert, Karin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Kompendium Kinder- und Jugendhilfe Bd. 1. Wiesbaden, p. 527−552.</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Bundesministerium für Familie, Senioren, Frauen und Jugend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(2017): 15. Kinder- und Jugendbericht. Bericht über die Lebenssituation junger Menschen und die Leistungen der Kinder- und Jugendhilfe in Deutschland. Berlin; online: </a:t>
            </a:r>
            <a:r>
              <a:rPr lang="de-DE" sz="1100" u="sng" dirty="0">
                <a:latin typeface="Open Sans" panose="020B0606030504020204" pitchFamily="34" charset="0"/>
                <a:ea typeface="Open Sans" panose="020B0606030504020204" pitchFamily="34" charset="0"/>
                <a:cs typeface="Open Sans" panose="020B0606030504020204" pitchFamily="34" charset="0"/>
                <a:hlinkClick r:id="rId3"/>
              </a:rPr>
              <a:t>https://www.bmfsfj.de/resource/blob/115438/d7ed644e1b7fac4f9266191459903c62/15-kinder-und-jugendbericht-bundestagsdrucksache-data.pdf</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31 </a:t>
            </a:r>
            <a:r>
              <a:rPr lang="de-DE" sz="1100" dirty="0" err="1">
                <a:latin typeface="Open Sans" panose="020B0606030504020204" pitchFamily="34" charset="0"/>
                <a:ea typeface="Open Sans" panose="020B0606030504020204" pitchFamily="34" charset="0"/>
                <a:cs typeface="Open Sans" panose="020B0606030504020204" pitchFamily="34" charset="0"/>
              </a:rPr>
              <a:t>July</a:t>
            </a:r>
            <a:r>
              <a:rPr lang="de-DE" sz="1100" dirty="0">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Lange, Andreas/</a:t>
            </a:r>
            <a:r>
              <a:rPr lang="de-DE" sz="1100" dirty="0" err="1">
                <a:latin typeface="Open Sans" panose="020B0606030504020204" pitchFamily="34" charset="0"/>
                <a:ea typeface="Open Sans" panose="020B0606030504020204" pitchFamily="34" charset="0"/>
                <a:cs typeface="Open Sans" panose="020B0606030504020204" pitchFamily="34" charset="0"/>
              </a:rPr>
              <a:t>Klimsa</a:t>
            </a:r>
            <a:r>
              <a:rPr lang="de-DE" sz="1100" dirty="0">
                <a:latin typeface="Open Sans" panose="020B0606030504020204" pitchFamily="34" charset="0"/>
                <a:ea typeface="Open Sans" panose="020B0606030504020204" pitchFamily="34" charset="0"/>
                <a:cs typeface="Open Sans" panose="020B0606030504020204" pitchFamily="34" charset="0"/>
              </a:rPr>
              <a:t>, Anja (2019): Medien in der Sozialen Arbeit. </a:t>
            </a:r>
            <a:r>
              <a:rPr lang="en-GB" sz="1100" dirty="0">
                <a:latin typeface="Open Sans" panose="020B0606030504020204" pitchFamily="34" charset="0"/>
                <a:ea typeface="Open Sans" panose="020B0606030504020204" pitchFamily="34" charset="0"/>
                <a:cs typeface="Open Sans" panose="020B0606030504020204" pitchFamily="34" charset="0"/>
              </a:rPr>
              <a:t>Stuttgart.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21</a:t>
            </a:fld>
            <a:endParaRPr lang="de-DE"/>
          </a:p>
        </p:txBody>
      </p:sp>
    </p:spTree>
    <p:extLst>
      <p:ext uri="{BB962C8B-B14F-4D97-AF65-F5344CB8AC3E}">
        <p14:creationId xmlns:p14="http://schemas.microsoft.com/office/powerpoint/2010/main" val="9764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In German society, a slew of attributes can be defined that characterise very different living circumstances and cultural orientations found within the population (see slides 1.1.4–1.1.9). In addition to immigration background, which tends to be the main focus of discussion (more than one-third of minors in Germany have an immigration background with ties to a wide variety of countries of origin), such attributes include ethnicity or religious background, material status (almost one in five lives on the poverty line, subsisting on social security benefits), health status or restricted status due to disability, and gender. Youth services in Germany deals with young people (and their parents) with a wide variety of back stories, life coping strategies and opportunities.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Given this, it is an overarching commitment of youth services to consider the differences between the individual </a:t>
            </a:r>
            <a:r>
              <a:rPr lang="en-GB" sz="1100" dirty="0" err="1">
                <a:latin typeface="Open Sans" panose="020B0606030504020204" pitchFamily="34" charset="0"/>
                <a:ea typeface="Open Sans" panose="020B0606030504020204" pitchFamily="34" charset="0"/>
                <a:cs typeface="Open Sans" panose="020B0606030504020204" pitchFamily="34" charset="0"/>
              </a:rPr>
              <a:t>lifeworlds</a:t>
            </a:r>
            <a:r>
              <a:rPr lang="en-GB" sz="1100" dirty="0">
                <a:latin typeface="Open Sans" panose="020B0606030504020204" pitchFamily="34" charset="0"/>
                <a:ea typeface="Open Sans" panose="020B0606030504020204" pitchFamily="34" charset="0"/>
                <a:cs typeface="Open Sans" panose="020B0606030504020204" pitchFamily="34" charset="0"/>
              </a:rPr>
              <a:t> of its target groups and to familiarise itself with the wide variety of historical experiences and social and cultural reference frameworks of young people. Youth services must demonstrate itself to be sensitive to diversity, and find suitable modalities for reaching its audience and structuring services in a way that makes them accessible, acceptable and helpful to individuals and their personal backgrounds, and relevant to their everyday lives.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experts and organisations involved in child and youth services face manifold challenges. Firstly, they must structure their services on the basis of nuanced analyses of and reflection on the different circumstances in which young people live. Additionally, educational, funding, participative and support services must be designed in a way that makes them accessible to people with different cultural backgrounds whilst asking how these services can be made relevant to the individual and social needs of the respective target audience. The final step is to make underlying structural changes to improve intercultural awareness in organisations and develop and incorporate diversity awareness and intercultural skills as key qualifications for youth work professionals.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Action that takes account of differences aims on the one hand to enable members of various subcultures (especially disadvantaged ones) to exercise their rights as democratic citizens on an equal footing, both as members of society and as users of child and youth services. Hence, providers must specifically adopt a professional approach that is founded on respect and appreciation for different living circumstances and which forms the basis for groups and individuals – supported by child and youth services – to represent their respective interests.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b="1"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Schröer, Hubertus (2019): ASD als interkultureller Sozialer Dienst. In: </a:t>
            </a:r>
            <a:r>
              <a:rPr lang="de-DE" sz="1100" dirty="0" err="1">
                <a:latin typeface="Open Sans" panose="020B0606030504020204" pitchFamily="34" charset="0"/>
                <a:ea typeface="Open Sans" panose="020B0606030504020204" pitchFamily="34" charset="0"/>
                <a:cs typeface="Open Sans" panose="020B0606030504020204" pitchFamily="34" charset="0"/>
              </a:rPr>
              <a:t>Merchel</a:t>
            </a:r>
            <a:r>
              <a:rPr lang="de-DE" sz="1100" dirty="0">
                <a:latin typeface="Open Sans" panose="020B0606030504020204" pitchFamily="34" charset="0"/>
                <a:ea typeface="Open Sans" panose="020B0606030504020204" pitchFamily="34" charset="0"/>
                <a:cs typeface="Open Sans" panose="020B0606030504020204" pitchFamily="34" charset="0"/>
              </a:rPr>
              <a:t>, Joachim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Handbuch ASD. 3rd </a:t>
            </a:r>
            <a:r>
              <a:rPr lang="de-DE" sz="1100" dirty="0" err="1">
                <a:latin typeface="Open Sans" panose="020B0606030504020204" pitchFamily="34" charset="0"/>
                <a:ea typeface="Open Sans" panose="020B0606030504020204" pitchFamily="34" charset="0"/>
                <a:cs typeface="Open Sans" panose="020B0606030504020204" pitchFamily="34" charset="0"/>
              </a:rPr>
              <a:t>edition</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Munich</a:t>
            </a:r>
            <a:r>
              <a:rPr lang="de-DE" sz="1100" dirty="0">
                <a:latin typeface="Open Sans" panose="020B0606030504020204" pitchFamily="34" charset="0"/>
                <a:ea typeface="Open Sans" panose="020B0606030504020204" pitchFamily="34" charset="0"/>
                <a:cs typeface="Open Sans" panose="020B0606030504020204" pitchFamily="34" charset="0"/>
              </a:rPr>
              <a:t>, p. 159−171.</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Schweitzer, Helmuth (2016): Migration und Integration. In: Schröer, Wolfgang/Struck, Norbert/Wolff, Mechthild (</a:t>
            </a:r>
            <a:r>
              <a:rPr lang="de-DE" sz="1100" dirty="0" err="1">
                <a:latin typeface="Open Sans" panose="020B0606030504020204" pitchFamily="34" charset="0"/>
                <a:ea typeface="Open Sans" panose="020B0606030504020204" pitchFamily="34" charset="0"/>
                <a:cs typeface="Open Sans" panose="020B0606030504020204" pitchFamily="34" charset="0"/>
              </a:rPr>
              <a:t>eds</a:t>
            </a:r>
            <a:r>
              <a:rPr lang="de-DE" sz="1100" dirty="0">
                <a:latin typeface="Open Sans" panose="020B0606030504020204" pitchFamily="34" charset="0"/>
                <a:ea typeface="Open Sans" panose="020B0606030504020204" pitchFamily="34" charset="0"/>
                <a:cs typeface="Open Sans" panose="020B0606030504020204" pitchFamily="34" charset="0"/>
              </a:rPr>
              <a:t>.): Handbuch Kinder- und Jugendhilfe. Weinheim </a:t>
            </a:r>
            <a:r>
              <a:rPr lang="de-DE" sz="1100" dirty="0" err="1">
                <a:latin typeface="Open Sans" panose="020B0606030504020204" pitchFamily="34" charset="0"/>
                <a:ea typeface="Open Sans" panose="020B0606030504020204" pitchFamily="34" charset="0"/>
                <a:cs typeface="Open Sans" panose="020B0606030504020204" pitchFamily="34" charset="0"/>
              </a:rPr>
              <a:t>and</a:t>
            </a:r>
            <a:r>
              <a:rPr lang="de-DE" sz="1100" dirty="0">
                <a:latin typeface="Open Sans" panose="020B0606030504020204" pitchFamily="34" charset="0"/>
                <a:ea typeface="Open Sans" panose="020B0606030504020204" pitchFamily="34" charset="0"/>
                <a:cs typeface="Open Sans" panose="020B0606030504020204" pitchFamily="34" charset="0"/>
              </a:rPr>
              <a:t> Basel, p. 1285−1331.</a:t>
            </a:r>
          </a:p>
        </p:txBody>
      </p:sp>
      <p:sp>
        <p:nvSpPr>
          <p:cNvPr id="4" name="Foliennummernplatzhalter 3"/>
          <p:cNvSpPr>
            <a:spLocks noGrp="1"/>
          </p:cNvSpPr>
          <p:nvPr>
            <p:ph type="sldNum" sz="quarter" idx="10"/>
          </p:nvPr>
        </p:nvSpPr>
        <p:spPr/>
        <p:txBody>
          <a:bodyPr/>
          <a:lstStyle/>
          <a:p>
            <a:fld id="{178ACBB0-B8BD-7243-B5CA-EEE1A71994D0}" type="slidenum">
              <a:rPr lang="de-DE" smtClean="0"/>
              <a:t>22</a:t>
            </a:fld>
            <a:endParaRPr lang="de-DE"/>
          </a:p>
        </p:txBody>
      </p:sp>
    </p:spTree>
    <p:extLst>
      <p:ext uri="{BB962C8B-B14F-4D97-AF65-F5344CB8AC3E}">
        <p14:creationId xmlns:p14="http://schemas.microsoft.com/office/powerpoint/2010/main" val="339355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23</a:t>
            </a:fld>
            <a:endParaRPr lang="de-DE"/>
          </a:p>
        </p:txBody>
      </p:sp>
    </p:spTree>
    <p:extLst>
      <p:ext uri="{BB962C8B-B14F-4D97-AF65-F5344CB8AC3E}">
        <p14:creationId xmlns:p14="http://schemas.microsoft.com/office/powerpoint/2010/main" val="2194748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Federal Republic of Germany is a republican, democratic and social state governed by the rule of law (Article 28 [1] Basic Law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This constitutional principle is laid down in particular in Article 20 (3), which states that the legislature is bound by the constitutional order, the executive and the judiciary by law and justice. It's core tenets include: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All state bodies are bound directly by the basic rights laid down in the Basic Law: Article 1 (3): "The following basic rights shall bind the legislature, the executive and the judiciary as directly applicable law.“</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All state authority is bound by justice and law (Article 20 [3]) and may only interfere with the rights of the people on the basis of law (legal proviso). Laws that interfere with basic rights must apply generally and not merely to a single case (Article 19 [1]). All state interventions in rights of the individual must satisfy the principle of proportionality, i.e., they must be suitable, necessary and reasonable, i.e., no milder, less burdensome means may exist in addition to the intervention taken (prohibition of excessive measures).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State authority is subject to the separation of powers principle (Article 20 [2]), i.e., the (state and federal state) parliaments have the legislative powers, the government/public administration has the executive powers, and the courts have the judicial powers.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In all cases of state intervention, the people are entitled to recourse to the courts (Article 19 [4]) through independent judges who are subject only to the law (Article 97 [1]). Moreover, every person is entitled to a hearing in a fair trial in accordance with the law people (Article 103 [1]) and the judge presiding over the trial must be determined prior to the hearing (Article 101 [1]). </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Grundgesetz der Bundesrepublik Deutschland; online: </a:t>
            </a:r>
            <a:r>
              <a:rPr lang="de-DE" sz="1100" u="sng" dirty="0">
                <a:latin typeface="Open Sans" panose="020B0606030504020204" pitchFamily="34" charset="0"/>
                <a:ea typeface="Open Sans" panose="020B0606030504020204" pitchFamily="34" charset="0"/>
                <a:cs typeface="Open Sans" panose="020B0606030504020204" pitchFamily="34" charset="0"/>
                <a:hlinkClick r:id="rId3"/>
              </a:rPr>
              <a:t>https://www.bpb.de/nachschlagen/gesetze/grundgesetz</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31 </a:t>
            </a:r>
            <a:r>
              <a:rPr lang="de-DE" sz="1100" dirty="0" err="1">
                <a:latin typeface="Open Sans" panose="020B0606030504020204" pitchFamily="34" charset="0"/>
                <a:ea typeface="Open Sans" panose="020B0606030504020204" pitchFamily="34" charset="0"/>
                <a:cs typeface="Open Sans" panose="020B0606030504020204" pitchFamily="34" charset="0"/>
              </a:rPr>
              <a:t>July</a:t>
            </a:r>
            <a:r>
              <a:rPr lang="de-DE" sz="1100" dirty="0">
                <a:latin typeface="Open Sans" panose="020B0606030504020204" pitchFamily="34" charset="0"/>
                <a:ea typeface="Open Sans" panose="020B0606030504020204" pitchFamily="34" charset="0"/>
                <a:cs typeface="Open Sans" panose="020B0606030504020204" pitchFamily="34" charset="0"/>
              </a:rPr>
              <a:t>  2023).</a:t>
            </a:r>
          </a:p>
        </p:txBody>
      </p:sp>
      <p:sp>
        <p:nvSpPr>
          <p:cNvPr id="4" name="Foliennummernplatzhalter 3"/>
          <p:cNvSpPr>
            <a:spLocks noGrp="1"/>
          </p:cNvSpPr>
          <p:nvPr>
            <p:ph type="sldNum" sz="quarter" idx="10"/>
          </p:nvPr>
        </p:nvSpPr>
        <p:spPr/>
        <p:txBody>
          <a:bodyPr/>
          <a:lstStyle/>
          <a:p>
            <a:fld id="{178ACBB0-B8BD-7243-B5CA-EEE1A71994D0}" type="slidenum">
              <a:rPr lang="de-DE" smtClean="0"/>
              <a:t>24</a:t>
            </a:fld>
            <a:endParaRPr lang="de-DE"/>
          </a:p>
        </p:txBody>
      </p:sp>
    </p:spTree>
    <p:extLst>
      <p:ext uri="{BB962C8B-B14F-4D97-AF65-F5344CB8AC3E}">
        <p14:creationId xmlns:p14="http://schemas.microsoft.com/office/powerpoint/2010/main" val="1960745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idea of the "social state" goes back to "the social question" of the 19th century and the creation of a regulatory principle to counter the social consequences of the liberal-capitalist economic system. The goal of the social state principle was to put in place the practical conditions for making civil liberties a reality for every individual.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To this day, constitutional debate remains preoccupied with the charged relationship between individual civil liberties and social rights.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Civil liberties (rule of law principle) have traditionally been enshrined in all national constitutions of European countries to a much greater extent than social rights (social state principle). In contrast to some other European constitutions, the Basic Law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contains barely any provisions on fundamental social rights and limits itself to establishing the social state principle as a state objective. Thus, it is mainly the job of the lawmakers to flesh out this obligation, overseen by the highest court in Germany (Federal Constitutional Court).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social state as we know it today is formalised in a variety of statutory regulations, key of which are the 13 Books of the Social Code (SGB I–SGB XII and SGB XIV), each dedicated to a specific area of law – from material security to health insurance and long-term care insurance, to child and youth services (SGB VIII). Other regulation further serves the social state principle and includes the rights of employees to protection and codetermination, as well as the social security systems and elements of tax and economic policy.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Social benefits (e.g., child and youth services, social welfare) are financed partly from the public purse, partly from social security funds (see 1.2.6 and 1.3.3) and partly by non-statutory organisations (e.g., from donations, church taxes, lottery funding). The social insurances are there to mitigate the typical risks people face in life (unemployment, disease, accident, old age, long-term care). In most cases, employers and employees share the contributions.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development of the social state is accompanied by a fundamental debate on the "social state crisis" that revolves mainly around the ability to finance rising social benefits and their effects on the economy, as well as the precarious balance between social welfare and the personal responsibility of the people. Against this backdrop, since the turn of the millennium attempts have been made to foment a shift in social policy towards greater personal responsibility of the people under the idea of an "activating social state" (in line with the "support and demand" principle).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fontAlgn="base"/>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fontAlgn="base">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Butterwegge</a:t>
            </a:r>
            <a:r>
              <a:rPr lang="de-DE" sz="1100" dirty="0">
                <a:latin typeface="Open Sans" panose="020B0606030504020204" pitchFamily="34" charset="0"/>
                <a:ea typeface="Open Sans" panose="020B0606030504020204" pitchFamily="34" charset="0"/>
                <a:cs typeface="Open Sans" panose="020B0606030504020204" pitchFamily="34" charset="0"/>
              </a:rPr>
              <a:t>, Christoph (2018): Krise und Zukunft des Sozialstaates. 6th </a:t>
            </a:r>
            <a:r>
              <a:rPr lang="de-DE" sz="1100" dirty="0" err="1">
                <a:latin typeface="Open Sans" panose="020B0606030504020204" pitchFamily="34" charset="0"/>
                <a:ea typeface="Open Sans" panose="020B0606030504020204" pitchFamily="34" charset="0"/>
                <a:cs typeface="Open Sans" panose="020B0606030504020204" pitchFamily="34" charset="0"/>
              </a:rPr>
              <a:t>edition</a:t>
            </a:r>
            <a:r>
              <a:rPr lang="de-DE" sz="1100" dirty="0">
                <a:latin typeface="Open Sans" panose="020B0606030504020204" pitchFamily="34" charset="0"/>
                <a:ea typeface="Open Sans" panose="020B0606030504020204" pitchFamily="34" charset="0"/>
                <a:cs typeface="Open Sans" panose="020B0606030504020204" pitchFamily="34" charset="0"/>
              </a:rPr>
              <a:t>, Wiesbaden.</a:t>
            </a:r>
          </a:p>
          <a:p>
            <a:pPr marL="171450" indent="-171450" fontAlgn="base">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Krapf, Manfred (2019): Der deutsche Sozialstaat seit der Jahrhundertwende. Darmstadt.</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Schmidt, Manfred G. (2012): Der deutsche Sozialstaat – Geschichte und Gegenwart. </a:t>
            </a:r>
            <a:r>
              <a:rPr lang="de-DE" sz="1100" dirty="0" err="1">
                <a:latin typeface="Open Sans" panose="020B0606030504020204" pitchFamily="34" charset="0"/>
                <a:ea typeface="Open Sans" panose="020B0606030504020204" pitchFamily="34" charset="0"/>
                <a:cs typeface="Open Sans" panose="020B0606030504020204" pitchFamily="34" charset="0"/>
              </a:rPr>
              <a:t>Munich</a:t>
            </a:r>
            <a:r>
              <a:rPr lang="de-DE" sz="11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Foliennummernplatzhalter 3"/>
          <p:cNvSpPr>
            <a:spLocks noGrp="1"/>
          </p:cNvSpPr>
          <p:nvPr>
            <p:ph type="sldNum" sz="quarter" idx="10"/>
          </p:nvPr>
        </p:nvSpPr>
        <p:spPr/>
        <p:txBody>
          <a:bodyPr/>
          <a:lstStyle/>
          <a:p>
            <a:fld id="{178ACBB0-B8BD-7243-B5CA-EEE1A71994D0}" type="slidenum">
              <a:rPr lang="de-DE" smtClean="0"/>
              <a:t>25</a:t>
            </a:fld>
            <a:endParaRPr lang="de-DE"/>
          </a:p>
        </p:txBody>
      </p:sp>
    </p:spTree>
    <p:extLst>
      <p:ext uri="{BB962C8B-B14F-4D97-AF65-F5344CB8AC3E}">
        <p14:creationId xmlns:p14="http://schemas.microsoft.com/office/powerpoint/2010/main" val="3317912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Three aspects characterise Germany's democratic structures: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The Federal Republic of Germany is a democratic state. In accordance with Article 20 (1) of the Basic Law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all state authority is derived from the people. A quintessential characteristic of this democracy is that parliament – the Bundestag – is chosen in general, direct, free, equal and secret elections. All German citizens aged 18 and over are eligible voters (right to vote). They can also be elected (right to stand for election) provided they have held German citizenship for at least one year. Bundestag elections must be held every four years.</a:t>
            </a:r>
            <a:br>
              <a:rPr lang="en-GB" sz="1100" dirty="0">
                <a:latin typeface="Open Sans" panose="020B0606030504020204" pitchFamily="34" charset="0"/>
                <a:ea typeface="Open Sans" panose="020B0606030504020204" pitchFamily="34" charset="0"/>
                <a:cs typeface="Open Sans" panose="020B0606030504020204" pitchFamily="34" charset="0"/>
              </a:rPr>
            </a:br>
            <a:br>
              <a:rPr lang="en-GB" sz="1100" dirty="0">
                <a:latin typeface="Open Sans" panose="020B0606030504020204" pitchFamily="34" charset="0"/>
                <a:ea typeface="Open Sans" panose="020B0606030504020204" pitchFamily="34" charset="0"/>
                <a:cs typeface="Open Sans" panose="020B0606030504020204" pitchFamily="34" charset="0"/>
              </a:rPr>
            </a:br>
            <a:r>
              <a:rPr lang="en-GB" sz="1100" dirty="0">
                <a:latin typeface="Open Sans" panose="020B0606030504020204" pitchFamily="34" charset="0"/>
                <a:ea typeface="Open Sans" panose="020B0606030504020204" pitchFamily="34" charset="0"/>
                <a:cs typeface="Open Sans" panose="020B0606030504020204" pitchFamily="34" charset="0"/>
              </a:rPr>
              <a:t>The parliaments of the 16 federal states work under a similar system. In some federal states, all German citizens aged 16 and over are eligible to vote.</a:t>
            </a:r>
            <a:br>
              <a:rPr lang="en-GB" sz="1100" dirty="0">
                <a:latin typeface="Open Sans" panose="020B0606030504020204" pitchFamily="34" charset="0"/>
                <a:ea typeface="Open Sans" panose="020B0606030504020204" pitchFamily="34" charset="0"/>
                <a:cs typeface="Open Sans" panose="020B0606030504020204" pitchFamily="34" charset="0"/>
              </a:rPr>
            </a:b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Party pluralism is another defining element of democracy.</a:t>
            </a:r>
            <a:br>
              <a:rPr lang="en-GB" sz="1100" dirty="0">
                <a:latin typeface="Open Sans" panose="020B0606030504020204" pitchFamily="34" charset="0"/>
                <a:ea typeface="Open Sans" panose="020B0606030504020204" pitchFamily="34" charset="0"/>
                <a:cs typeface="Open Sans" panose="020B0606030504020204" pitchFamily="34" charset="0"/>
              </a:rPr>
            </a:br>
            <a:r>
              <a:rPr lang="en-GB" sz="1100" dirty="0">
                <a:latin typeface="Open Sans" panose="020B0606030504020204" pitchFamily="34" charset="0"/>
                <a:ea typeface="Open Sans" panose="020B0606030504020204" pitchFamily="34" charset="0"/>
                <a:cs typeface="Open Sans" panose="020B0606030504020204" pitchFamily="34" charset="0"/>
              </a:rPr>
              <a:t>Article 21 of the Basic Law describes the status of political parties: "(1) Political parties shall participate in the formation of the political will of the people. They may be freely established. Their internal organisation must conform to democratic principles. They must publicly account for their assets and for the sources and use of their funds. (2) Parties that, by reason of their aims or the behaviour of their adherents, seek to undermine or abolish the free democratic basic order or to endanger the existence of the Federal Republic of Germany shall be unconstitutional. The Federal Constitutional Court shall rule on the question of unconstitutionality."</a:t>
            </a:r>
            <a:br>
              <a:rPr lang="en-GB" sz="1100" dirty="0">
                <a:latin typeface="Open Sans" panose="020B0606030504020204" pitchFamily="34" charset="0"/>
                <a:ea typeface="Open Sans" panose="020B0606030504020204" pitchFamily="34" charset="0"/>
                <a:cs typeface="Open Sans" panose="020B0606030504020204" pitchFamily="34" charset="0"/>
              </a:rPr>
            </a:b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However, democracy is not only about the state's institutional structure: it is also about political autonomy, participation in civil society and the power of the people to choose. Initiatives by young people, youth associations, youth self-representation groups, social movements and civic initiatives also contribute important democratic functions in civil society.</a:t>
            </a:r>
            <a:br>
              <a:rPr lang="en-GB" sz="1100" dirty="0">
                <a:latin typeface="Open Sans" panose="020B0606030504020204" pitchFamily="34" charset="0"/>
                <a:ea typeface="Open Sans" panose="020B0606030504020204" pitchFamily="34" charset="0"/>
                <a:cs typeface="Open Sans" panose="020B0606030504020204" pitchFamily="34" charset="0"/>
              </a:rPr>
            </a:br>
            <a:br>
              <a:rPr lang="en-GB" sz="1100" dirty="0">
                <a:latin typeface="Open Sans" panose="020B0606030504020204" pitchFamily="34" charset="0"/>
                <a:ea typeface="Open Sans" panose="020B0606030504020204" pitchFamily="34" charset="0"/>
                <a:cs typeface="Open Sans" panose="020B0606030504020204" pitchFamily="34" charset="0"/>
              </a:rPr>
            </a:br>
            <a:r>
              <a:rPr lang="en-GB" sz="1100" dirty="0">
                <a:latin typeface="Open Sans" panose="020B0606030504020204" pitchFamily="34" charset="0"/>
                <a:ea typeface="Open Sans" panose="020B0606030504020204" pitchFamily="34" charset="0"/>
                <a:cs typeface="Open Sans" panose="020B0606030504020204" pitchFamily="34" charset="0"/>
              </a:rPr>
              <a:t>Moreover, young people are entitled to democracy education. The federal government's 16th Child and Youth Report (2020) includes this right explicitly. According to the report, young people not only have participation rights, but must also be helped and supported with carrying out activities of civic and political engagement. Democracy education is an explicit mandate of child and youth work and an interdisciplinary task of child and youth services. </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Bundesregierung (2020): Bericht über die Lage junger Menschen und die Bestrebungen und Leistungen der Kinder- und Jugendhilfe – 16. Kinder- und Jugendbericht – Förderung demokratischer Bildung im Kindes- und Jugendalter (BT-Drucksache 19/24200); online: </a:t>
            </a:r>
            <a:r>
              <a:rPr lang="de-DE" sz="1100" u="sng" dirty="0">
                <a:latin typeface="Open Sans" panose="020B0606030504020204" pitchFamily="34" charset="0"/>
                <a:ea typeface="Open Sans" panose="020B0606030504020204" pitchFamily="34" charset="0"/>
                <a:cs typeface="Open Sans" panose="020B0606030504020204" pitchFamily="34" charset="0"/>
                <a:hlinkClick r:id="rId3"/>
              </a:rPr>
              <a:t>http://dipbt.bundestag.de/dip21/btd/19/242/1924200.pdf</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31 </a:t>
            </a:r>
            <a:r>
              <a:rPr lang="de-DE" sz="1100" dirty="0" err="1">
                <a:latin typeface="Open Sans" panose="020B0606030504020204" pitchFamily="34" charset="0"/>
                <a:ea typeface="Open Sans" panose="020B0606030504020204" pitchFamily="34" charset="0"/>
                <a:cs typeface="Open Sans" panose="020B0606030504020204" pitchFamily="34" charset="0"/>
              </a:rPr>
              <a:t>July</a:t>
            </a:r>
            <a:r>
              <a:rPr lang="de-DE" sz="1100" dirty="0">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Bundeszentrale für politische Bildung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(2017): Informationen zur politischen Bildung (Heft 332 - Demokratie). </a:t>
            </a:r>
            <a:r>
              <a:rPr lang="en-GB" sz="1100" dirty="0">
                <a:latin typeface="Open Sans" panose="020B0606030504020204" pitchFamily="34" charset="0"/>
                <a:ea typeface="Open Sans" panose="020B0606030504020204" pitchFamily="34" charset="0"/>
                <a:cs typeface="Open Sans" panose="020B0606030504020204" pitchFamily="34" charset="0"/>
              </a:rPr>
              <a:t>Bonn.</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Honneth, Axel (2023): Der arbeitende Souverän. Berlin.</a:t>
            </a:r>
          </a:p>
        </p:txBody>
      </p:sp>
      <p:sp>
        <p:nvSpPr>
          <p:cNvPr id="4" name="Foliennummernplatzhalter 3"/>
          <p:cNvSpPr>
            <a:spLocks noGrp="1"/>
          </p:cNvSpPr>
          <p:nvPr>
            <p:ph type="sldNum" sz="quarter" idx="10"/>
          </p:nvPr>
        </p:nvSpPr>
        <p:spPr/>
        <p:txBody>
          <a:bodyPr/>
          <a:lstStyle/>
          <a:p>
            <a:fld id="{178ACBB0-B8BD-7243-B5CA-EEE1A71994D0}" type="slidenum">
              <a:rPr lang="de-DE" smtClean="0"/>
              <a:t>26</a:t>
            </a:fld>
            <a:endParaRPr lang="de-DE"/>
          </a:p>
        </p:txBody>
      </p:sp>
    </p:spTree>
    <p:extLst>
      <p:ext uri="{BB962C8B-B14F-4D97-AF65-F5344CB8AC3E}">
        <p14:creationId xmlns:p14="http://schemas.microsoft.com/office/powerpoint/2010/main" val="394123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Federal Republic of Germany is characterised by its federal structure comprising 16 federal states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Article 30 of the Basic Law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states: "Except as otherwise provided or permitted by this Basic Law, the exercise of state powers and the discharge of state functions is a matter for the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Article 31 states: "Federal law shall take precedence over Land law."</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parliament – </a:t>
            </a:r>
            <a:r>
              <a:rPr lang="en-GB" sz="1100" b="1" dirty="0">
                <a:latin typeface="Open Sans" panose="020B0606030504020204" pitchFamily="34" charset="0"/>
                <a:ea typeface="Open Sans" panose="020B0606030504020204" pitchFamily="34" charset="0"/>
                <a:cs typeface="Open Sans" panose="020B0606030504020204" pitchFamily="34" charset="0"/>
              </a:rPr>
              <a:t>Bundestag</a:t>
            </a:r>
            <a:r>
              <a:rPr lang="en-GB" sz="1100" dirty="0">
                <a:latin typeface="Open Sans" panose="020B0606030504020204" pitchFamily="34" charset="0"/>
                <a:ea typeface="Open Sans" panose="020B0606030504020204" pitchFamily="34" charset="0"/>
                <a:cs typeface="Open Sans" panose="020B0606030504020204" pitchFamily="34" charset="0"/>
              </a:rPr>
              <a:t> – is the legislative organ for the entire Federal Republic. The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participate in federal law-making via the </a:t>
            </a:r>
            <a:r>
              <a:rPr lang="en-GB" sz="1100" b="1" dirty="0">
                <a:latin typeface="Open Sans" panose="020B0606030504020204" pitchFamily="34" charset="0"/>
                <a:ea typeface="Open Sans" panose="020B0606030504020204" pitchFamily="34" charset="0"/>
                <a:cs typeface="Open Sans" panose="020B0606030504020204" pitchFamily="34" charset="0"/>
              </a:rPr>
              <a:t>Bundesrat</a:t>
            </a:r>
            <a:r>
              <a:rPr lang="en-GB" sz="1100" dirty="0">
                <a:latin typeface="Open Sans" panose="020B0606030504020204" pitchFamily="34" charset="0"/>
                <a:ea typeface="Open Sans" panose="020B0606030504020204" pitchFamily="34" charset="0"/>
                <a:cs typeface="Open Sans" panose="020B0606030504020204" pitchFamily="34" charset="0"/>
              </a:rPr>
              <a:t>. The Bundesrat does not constitute a second chamber with full legislative powers. It is only required to give its assent in the case of certain legislation. It can register dissent from other laws. The Bundestag can dismiss such dissent by a majority vote.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Unless provided for otherwise in the Basic Law, the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have legislative powers. The Basic Law recognises areas in which the Federation has sole legislative power (such as foreign affairs, currency, etc.) and matters under concurrent legislative power where the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hold legislative powers insofar as the Federation does not exercise its legislative powers.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Youth services, as a component of public welfare, is considered a matter under concurrent legislative power (see Article 74 (7) GG) in which the Federation has exercised its regulatory competence.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Book 8 of the Social Code (SGB VIII) defines the corresponding federal framework, which is generally subject to the assent of the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Despite this, within SGB VIII is contained a slew of legal provisos for the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which they can apply to regulate the finer details – resulting in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laws implementing SGB VIII that can look very different across the federal states. However, responsibility for implementing SGB VIII ultimately falls to the local authorities. These are not directly involved in the law-making process at federal level. The idea is for the federal states to represent the interests of the local authorities in the law-making process. The local authorities also position their interests via the three municipal umbrella organisations (Association of German Cities, German County Association, German Association of Towns and Municipalities).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Of the federal states, there are three city states (Berlin, Hamburg, Bremen) which have no independent municipalities. The non-city states are further broken down into counties, local authorities and independent town/cities. The rules on related actions, which are now found in all state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constitutions and which permit the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to delegate tasks to the local authorities provided financial compensation is furnished, come into force where the Land assigns tasks to the local authorities within its remit. However, the legal framework provided by the financial system leaves the Federation little scope to strengthen local authority purses.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EU rules on national regulation and enforcement are gaining traction (e.g., competition law, data privacy) as European integration progresses further.</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Bundeszentrale für politische Bildung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(2013): Informationen zur politischen Bildung (Heft 318 - Föderalismus). Bonn.</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Schmidt, Manfred G. (2010): Föderalismus. </a:t>
            </a:r>
            <a:r>
              <a:rPr lang="de-DE" dirty="0"/>
              <a:t>In: ibid</a:t>
            </a:r>
            <a:r>
              <a:rPr lang="de-DE" sz="1100" dirty="0">
                <a:latin typeface="Open Sans" panose="020B0606030504020204" pitchFamily="34" charset="0"/>
                <a:ea typeface="Open Sans" panose="020B0606030504020204" pitchFamily="34" charset="0"/>
                <a:cs typeface="Open Sans" panose="020B0606030504020204" pitchFamily="34" charset="0"/>
              </a:rPr>
              <a:t>.: Wörterbuch zur Politik, 3rd </a:t>
            </a:r>
            <a:r>
              <a:rPr lang="de-DE" dirty="0"/>
              <a:t>fully </a:t>
            </a:r>
            <a:r>
              <a:rPr lang="de-DE" dirty="0" err="1"/>
              <a:t>revised</a:t>
            </a:r>
            <a:r>
              <a:rPr lang="de-DE" dirty="0"/>
              <a:t> and </a:t>
            </a:r>
            <a:r>
              <a:rPr lang="de-DE" dirty="0" err="1"/>
              <a:t>updated</a:t>
            </a:r>
            <a:r>
              <a:rPr lang="de-DE" dirty="0"/>
              <a:t> </a:t>
            </a:r>
            <a:r>
              <a:rPr lang="de-DE" dirty="0" err="1"/>
              <a:t>edition</a:t>
            </a:r>
            <a:r>
              <a:rPr lang="de-DE" sz="1100" dirty="0">
                <a:latin typeface="Open Sans" panose="020B0606030504020204" pitchFamily="34" charset="0"/>
                <a:ea typeface="Open Sans" panose="020B0606030504020204" pitchFamily="34" charset="0"/>
                <a:cs typeface="Open Sans" panose="020B0606030504020204" pitchFamily="34" charset="0"/>
              </a:rPr>
              <a:t>. Stuttgart, p. </a:t>
            </a:r>
            <a:r>
              <a:rPr lang="de-DE" dirty="0"/>
              <a:t>231 et seq</a:t>
            </a:r>
            <a:r>
              <a:rPr lang="de-DE" sz="11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Foliennummernplatzhalter 3"/>
          <p:cNvSpPr>
            <a:spLocks noGrp="1"/>
          </p:cNvSpPr>
          <p:nvPr>
            <p:ph type="sldNum" sz="quarter" idx="10"/>
          </p:nvPr>
        </p:nvSpPr>
        <p:spPr/>
        <p:txBody>
          <a:bodyPr/>
          <a:lstStyle/>
          <a:p>
            <a:fld id="{178ACBB0-B8BD-7243-B5CA-EEE1A71994D0}" type="slidenum">
              <a:rPr lang="de-DE" smtClean="0"/>
              <a:t>27</a:t>
            </a:fld>
            <a:endParaRPr lang="de-DE"/>
          </a:p>
        </p:txBody>
      </p:sp>
    </p:spTree>
    <p:extLst>
      <p:ext uri="{BB962C8B-B14F-4D97-AF65-F5344CB8AC3E}">
        <p14:creationId xmlns:p14="http://schemas.microsoft.com/office/powerpoint/2010/main" val="312267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Federal Republic of Germany is home to towns, cities and municipalities (known collectively as local authorities) of varying sizes: from small municipalities consisting of a few thousand inhabitants – which generally join forces to form districts – to extremely large municipalities with millions of inhabitants (such as Cologne or Munich). The responsibilities of the Federation, the federal states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and the municipalities are contained in the Basic Law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Article 28 (2) guarantees municipalities the right, "[…] to regulate all local affairs on their own responsibility within the limits prescribed by the laws." This basic right is referred to as a guarantee of autonomy and forms the basis for local self-government. The right to local self-government is an integral part of the Council of Europe's European Charter of Local Self-Government, which took effect on 1 September 1988, and is fleshed out in the state constitutions of the individual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The local authorities act on the basis of the local municipal code (also known as the local constitution).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In order to perform local self-government functions, Article 28 (1) GG states: "In each Land, county and municipality the people shall be represented by a body chosen in general, direct, free, equal and secret elections." The municipality looks after affairs within its own area of responsibility. These include tasks rooted in or directly relatable to the local community and which the local community can handle autonomously and independently. The effective and reliable performance of basic tasks is essential to the co-existence of people in the local district.</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tasks of the municipalities are split into responsibilities of local authorities in their own right and devolved responsibilities.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responsibilities of local authorities in their own right include important municipal affairs. These are split into voluntary responsibilities (1) and statutory responsibilities of self-government (2). The municipalities are free to decide on the structure and execution of voluntary responsibilities provided they remain within the prescribed limits of the law. The state has no influence in this context; rather, it is local demand and available funding that generally dictate which responsibilities are fulfilled and how. The statutory responsibilities of self-government are enshrined in federal or Land laws. Here, the municipalities can only choose how (but not whether) they fulfil the responsibilities. The responsibilities of child and youth services (Book 8 of the Social Code [SGB VIII]) constitute statutory responsibilities of self-government: fulfilling them falls to the local authorities, although the manner of fulfilment is decided by the municipalities (specifically, the local organisations providing child and youth services).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Devolved responsibilities of local authorities are responsibilities which have been handed over by the Federation and Land and transferred to the municipalities by way of federal or state laws. They fall into one of two categories: statutory responsibilities by direction (3) and responsibilities discharged on behalf of the state (4). The municipalities have no discretionary scope here: the government obliges the municipalities to assume the responsibilities and specifies how they must be fulfilled. It issues instructions and reviews execution so as to safeguard consistent fulfilment nationwide.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Article 28 (2) guarantees financial autonomy for the municipalities to enable them to fulfil the devolved tasks. The municipalities need to generate revenues in order to realise their responsibilities. These are derived from taxes and non-tax fees and contributions, as well as subsidies granted by the Federation and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(see slide 1.2.6).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Further reading</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Andersen, Uwe/Bogumil, Jörg/Marschall, Stefan/Woyke, Wichard (</a:t>
            </a:r>
            <a:r>
              <a:rPr lang="de-DE" sz="1100" dirty="0" err="1">
                <a:latin typeface="Open Sans" panose="020B0606030504020204" pitchFamily="34" charset="0"/>
                <a:ea typeface="Open Sans" panose="020B0606030504020204" pitchFamily="34" charset="0"/>
                <a:cs typeface="Open Sans" panose="020B0606030504020204" pitchFamily="34" charset="0"/>
              </a:rPr>
              <a:t>eds</a:t>
            </a:r>
            <a:r>
              <a:rPr lang="de-DE" sz="1100" dirty="0">
                <a:latin typeface="Open Sans" panose="020B0606030504020204" pitchFamily="34" charset="0"/>
                <a:ea typeface="Open Sans" panose="020B0606030504020204" pitchFamily="34" charset="0"/>
                <a:cs typeface="Open Sans" panose="020B0606030504020204" pitchFamily="34" charset="0"/>
              </a:rPr>
              <a:t>.) (2020): Handwörterbuch des politischen Systems der Bundesrepublik Deutschland, 8th fully </a:t>
            </a:r>
            <a:r>
              <a:rPr lang="de-DE" sz="1100" dirty="0" err="1">
                <a:latin typeface="Open Sans" panose="020B0606030504020204" pitchFamily="34" charset="0"/>
                <a:ea typeface="Open Sans" panose="020B0606030504020204" pitchFamily="34" charset="0"/>
                <a:cs typeface="Open Sans" panose="020B0606030504020204" pitchFamily="34" charset="0"/>
              </a:rPr>
              <a:t>revised</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extended</a:t>
            </a:r>
            <a:r>
              <a:rPr lang="de-DE" sz="1100" dirty="0">
                <a:latin typeface="Open Sans" panose="020B0606030504020204" pitchFamily="34" charset="0"/>
                <a:ea typeface="Open Sans" panose="020B0606030504020204" pitchFamily="34" charset="0"/>
                <a:cs typeface="Open Sans" panose="020B0606030504020204" pitchFamily="34" charset="0"/>
              </a:rPr>
              <a:t> and </a:t>
            </a:r>
            <a:r>
              <a:rPr lang="de-DE" sz="1100" dirty="0" err="1">
                <a:latin typeface="Open Sans" panose="020B0606030504020204" pitchFamily="34" charset="0"/>
                <a:ea typeface="Open Sans" panose="020B0606030504020204" pitchFamily="34" charset="0"/>
                <a:cs typeface="Open Sans" panose="020B0606030504020204" pitchFamily="34" charset="0"/>
              </a:rPr>
              <a:t>updated</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edition</a:t>
            </a:r>
            <a:r>
              <a:rPr lang="de-DE" sz="1100" dirty="0">
                <a:latin typeface="Open Sans" panose="020B0606030504020204" pitchFamily="34" charset="0"/>
                <a:ea typeface="Open Sans" panose="020B0606030504020204" pitchFamily="34" charset="0"/>
                <a:cs typeface="Open Sans" panose="020B0606030504020204" pitchFamily="34" charset="0"/>
              </a:rPr>
              <a:t>. Wiesbaden</a:t>
            </a:r>
            <a:r>
              <a:rPr lang="en-GB" sz="1100" dirty="0">
                <a:latin typeface="Open Sans" panose="020B0606030504020204" pitchFamily="34" charset="0"/>
                <a:ea typeface="Open Sans" panose="020B0606030504020204" pitchFamily="34" charset="0"/>
                <a:cs typeface="Open Sans" panose="020B0606030504020204" pitchFamily="34" charset="0"/>
              </a:rPr>
              <a:t>.</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28</a:t>
            </a:fld>
            <a:endParaRPr lang="de-DE"/>
          </a:p>
        </p:txBody>
      </p:sp>
    </p:spTree>
    <p:extLst>
      <p:ext uri="{BB962C8B-B14F-4D97-AF65-F5344CB8AC3E}">
        <p14:creationId xmlns:p14="http://schemas.microsoft.com/office/powerpoint/2010/main" val="3916658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he constitutional provisions relating to the Federal Republic of Germany's finances are found in Articles 104a to 108 of the Basic Law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These regulate financial autonomy across the Federation and the federal states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as well as the financial relationships between the Federation,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and municipalities, the apportionment of expenditures, the distribution of powers regarding tax laws, tax revenue, financial administration and financial jurisdiction. As with other parts of the Basic Law, the constitutional provisions on federal finances have been amended over the years and adapted to account for developments. For example, a "debt brake" was incorporated as part of what is often referred to as Federal Reform II. The debt brake aims restrict new debt taken on by the Federation and the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and put budgetary developments on a more sustainable footing long term. It was suspended in response to the Covid-19 pandemic.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Tax revenues in 2022 totalled €895.7 bn. These are derived from:</a:t>
            </a:r>
          </a:p>
          <a:p>
            <a:pPr marL="17145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shared taxes (74.5%): mainly VAT (30.1%); income tax (34.9%) and other…</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federal taxes (11.8%): e.g., energy tax (4.5%); and others,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Länder (state) taxes (3.8%): e.g., land transfer duties (2.2%); inheritance tax (1.2%) and others,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community taxes (9.3%): e.g., trade tax (7.3%); property tax (&gt;1,7%) and others.</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In addition to these federal, </a:t>
            </a:r>
            <a:r>
              <a:rPr lang="en-GB" dirty="0"/>
              <a:t>state</a:t>
            </a:r>
            <a:r>
              <a:rPr lang="en-GB" sz="1100" dirty="0">
                <a:latin typeface="Open Sans" panose="020B0606030504020204" pitchFamily="34" charset="0"/>
                <a:ea typeface="Open Sans" panose="020B0606030504020204" pitchFamily="34" charset="0"/>
                <a:cs typeface="Open Sans" panose="020B0606030504020204" pitchFamily="34" charset="0"/>
              </a:rPr>
              <a:t> and municipal tax revenues, social services are funded from revenues from mandatory insurance contributions for employees (statutory health insurance </a:t>
            </a:r>
            <a:r>
              <a:rPr lang="en-GB" sz="1100" u="sng" dirty="0">
                <a:latin typeface="Open Sans" panose="020B0606030504020204" pitchFamily="34" charset="0"/>
                <a:ea typeface="Open Sans" panose="020B0606030504020204" pitchFamily="34" charset="0"/>
                <a:cs typeface="Open Sans" panose="020B0606030504020204" pitchFamily="34" charset="0"/>
              </a:rPr>
              <a:t>[</a:t>
            </a:r>
            <a:r>
              <a:rPr lang="en-GB" sz="1100" u="none" dirty="0">
                <a:latin typeface="Open Sans" panose="020B0606030504020204" pitchFamily="34" charset="0"/>
                <a:ea typeface="Open Sans" panose="020B0606030504020204" pitchFamily="34" charset="0"/>
                <a:cs typeface="Open Sans" panose="020B0606030504020204" pitchFamily="34" charset="0"/>
              </a:rPr>
              <a:t>2022: €289.3bn], </a:t>
            </a:r>
            <a:r>
              <a:rPr lang="en-GB" sz="1100" dirty="0">
                <a:latin typeface="Open Sans" panose="020B0606030504020204" pitchFamily="34" charset="0"/>
                <a:ea typeface="Open Sans" panose="020B0606030504020204" pitchFamily="34" charset="0"/>
                <a:cs typeface="Open Sans" panose="020B0606030504020204" pitchFamily="34" charset="0"/>
              </a:rPr>
              <a:t>statutory pension insurance [2022: approx. €297bn], statutory unemployment insurance [2022: approx. €31.7bn] and long-term care insurance [2022: approx. €52.5bn]), and administrative fees and user charges (especially at municipal level).</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In 2022 the Federation's share of total tax revenues was 38% and of total VAT revenues 45.1%. The Federation's share has declined slightly over the last decade in favour of the </a:t>
            </a:r>
            <a:r>
              <a:rPr lang="en-GB" sz="1100" dirty="0" err="1">
                <a:latin typeface="Open Sans" panose="020B0606030504020204" pitchFamily="34" charset="0"/>
                <a:ea typeface="Open Sans" panose="020B0606030504020204" pitchFamily="34" charset="0"/>
                <a:cs typeface="Open Sans" panose="020B0606030504020204" pitchFamily="34" charset="0"/>
              </a:rPr>
              <a:t>Länder</a:t>
            </a:r>
            <a:r>
              <a:rPr lang="en-GB" sz="1100" dirty="0">
                <a:latin typeface="Open Sans" panose="020B0606030504020204" pitchFamily="34" charset="0"/>
                <a:ea typeface="Open Sans" panose="020B0606030504020204" pitchFamily="34" charset="0"/>
                <a:cs typeface="Open Sans" panose="020B0606030504020204" pitchFamily="34" charset="0"/>
              </a:rPr>
              <a:t> and local authorities.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total revenues of the local authorities in 2022 was €328.4bn, of which €151.5bn was from own taxes.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VAT and consumption taxes are the tax forms with the broadest tax base, making up almost half of all tax revenues. These revenues place a disproportionately high burden on lower-income and younger households, since the bulk of their income goes on consumer spending.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Income tax accounts for just under one-third of tax revenues. Income tax is based on a progressive taxation system to ensure it is oriented to the individual or family based on their income bracket. Lower-income households pay very little or no income tax.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Bundesministerium für Finanzen (BMF) (2022): Bund–Länder-Finanzbeziehungen auf der Grundlage der Finanzverfassung. </a:t>
            </a:r>
            <a:r>
              <a:rPr lang="en-GB" sz="1100" dirty="0">
                <a:latin typeface="Open Sans" panose="020B0606030504020204" pitchFamily="34" charset="0"/>
                <a:ea typeface="Open Sans" panose="020B0606030504020204" pitchFamily="34" charset="0"/>
                <a:cs typeface="Open Sans" panose="020B0606030504020204" pitchFamily="34" charset="0"/>
              </a:rPr>
              <a:t>Berlin; online: </a:t>
            </a:r>
            <a:r>
              <a:rPr lang="de-DE" dirty="0">
                <a:effectLst/>
                <a:latin typeface="Open Sans" pitchFamily="2" charset="0"/>
                <a:ea typeface="Calibri" panose="020F0502020204030204" pitchFamily="34" charset="0"/>
                <a:hlinkClick r:id="rId3"/>
              </a:rPr>
              <a:t>https://www.bundesfinanzministerium.de/Content/DE/Downloads/Broschueren_Bestellservice/bund-laender-finanzbeziehungen-2022.pdf?__blob=publicationFile&amp;v=3</a:t>
            </a:r>
            <a:r>
              <a:rPr lang="de-DE" dirty="0">
                <a:effectLst/>
                <a:latin typeface="Open Sans" pitchFamily="2" charset="0"/>
                <a:ea typeface="Calibri" panose="020F0502020204030204" pitchFamily="34" charset="0"/>
              </a:rPr>
              <a:t> (</a:t>
            </a:r>
            <a:r>
              <a:rPr lang="en-GB" sz="1100" dirty="0">
                <a:latin typeface="Open Sans" panose="020B0606030504020204" pitchFamily="34" charset="0"/>
                <a:ea typeface="Open Sans" panose="020B0606030504020204" pitchFamily="34" charset="0"/>
                <a:cs typeface="Open Sans" panose="020B0606030504020204" pitchFamily="34" charset="0"/>
              </a:rPr>
              <a:t>last accessed: 31 May 2023).</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Bundesrechnungshof (2023): Bericht nach § 88 Absatz 2 BHO an den Haushaltsausschuss des Deutschen Bundestages. Entwicklung der Finanzlagen von Bund und </a:t>
            </a:r>
            <a:r>
              <a:rPr lang="de-DE" sz="1100" dirty="0" err="1">
                <a:latin typeface="Open Sans" panose="020B0606030504020204" pitchFamily="34" charset="0"/>
                <a:ea typeface="Open Sans" panose="020B0606030504020204" pitchFamily="34" charset="0"/>
                <a:cs typeface="Open Sans" panose="020B0606030504020204" pitchFamily="34" charset="0"/>
              </a:rPr>
              <a:t>Ländern</a:t>
            </a:r>
            <a:r>
              <a:rPr lang="de-DE" sz="1100" dirty="0">
                <a:latin typeface="Open Sans" panose="020B0606030504020204" pitchFamily="34" charset="0"/>
                <a:ea typeface="Open Sans" panose="020B0606030504020204" pitchFamily="34" charset="0"/>
                <a:cs typeface="Open Sans" panose="020B0606030504020204" pitchFamily="34" charset="0"/>
              </a:rPr>
              <a:t>. Leistungen des Bundes an die Länder und Gemeinden für Länderaufgaben; online: </a:t>
            </a:r>
            <a:r>
              <a:rPr lang="de-DE" sz="1100" dirty="0">
                <a:latin typeface="Open Sans" panose="020B0606030504020204" pitchFamily="34" charset="0"/>
                <a:ea typeface="Open Sans" panose="020B0606030504020204" pitchFamily="34" charset="0"/>
                <a:cs typeface="Open Sans" panose="020B0606030504020204" pitchFamily="34" charset="0"/>
                <a:hlinkClick r:id="rId4"/>
              </a:rPr>
              <a:t>https://www.bundesrechnungshof.de/SharedDocs/Downloads/DE/Berichte/2023/finanzlage-bund-laender-volltext.pdf?__blob=publicationFile&amp;v=2</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2 June 2023).</a:t>
            </a:r>
          </a:p>
        </p:txBody>
      </p:sp>
      <p:sp>
        <p:nvSpPr>
          <p:cNvPr id="4" name="Foliennummernplatzhalter 3"/>
          <p:cNvSpPr>
            <a:spLocks noGrp="1"/>
          </p:cNvSpPr>
          <p:nvPr>
            <p:ph type="sldNum" sz="quarter" idx="10"/>
          </p:nvPr>
        </p:nvSpPr>
        <p:spPr/>
        <p:txBody>
          <a:bodyPr/>
          <a:lstStyle/>
          <a:p>
            <a:fld id="{178ACBB0-B8BD-7243-B5CA-EEE1A71994D0}" type="slidenum">
              <a:rPr lang="de-DE" smtClean="0"/>
              <a:t>29</a:t>
            </a:fld>
            <a:endParaRPr lang="de-DE"/>
          </a:p>
        </p:txBody>
      </p:sp>
    </p:spTree>
    <p:extLst>
      <p:ext uri="{BB962C8B-B14F-4D97-AF65-F5344CB8AC3E}">
        <p14:creationId xmlns:p14="http://schemas.microsoft.com/office/powerpoint/2010/main" val="387056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07715" y="4819303"/>
            <a:ext cx="5183409" cy="9217024"/>
          </a:xfrm>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Child and youth services in Germany encompasses various – at first glance very different – areas of work with children, adolescents, young adults and their parents: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fontAlgn="base">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Support for children in child day-care facilities and nurseries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fontAlgn="base">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Supporting children and adolescents as part of youth work/youth social work</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fontAlgn="base">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Promotion of care and upbringing in the family through support programmes for parents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fontAlgn="base">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Socio-educational support for parents; support for children, adolescents and young adults in difficult living circumstances, situations of conflict and emergencies; and participation services for young people with a (psychological) disability</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fontAlgn="base">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Sovereign tasks to protect children and adolescents.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first four areas of child and youth services are offered to parents and young people on a voluntary basis. As regards the fifth area (sovereign tasks), child and youth services steps in for instance in situations where children and adolescents require special protection – sometimes against the wishes of the parents and the children/adolescents themselves.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Child and youth services supports young people throughout their upbringing and education, offers socio-educational support (in difficult or risky circumstances), works to safeguard equal participation for young people with disabilities and provides protection for at-risk young people.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In Germany all such services and sovereign tasks are grouped under child and youth services and formalised in the Child and Youth Services Act (Book 8 of the Social Code [SGB VIII]). Given the many interdependencies between these different areas of responsibility, the goal is to coordinate their development and structure under the principle of </a:t>
            </a:r>
            <a:r>
              <a:rPr lang="en-GB" sz="1100" b="1" dirty="0">
                <a:latin typeface="Open Sans" panose="020B0606030504020204" pitchFamily="34" charset="0"/>
                <a:ea typeface="Open Sans" panose="020B0606030504020204" pitchFamily="34" charset="0"/>
                <a:cs typeface="Open Sans" panose="020B0606030504020204" pitchFamily="34" charset="0"/>
              </a:rPr>
              <a:t>one youth services</a:t>
            </a:r>
            <a:r>
              <a:rPr lang="en-GB" sz="1100" dirty="0">
                <a:latin typeface="Open Sans" panose="020B0606030504020204" pitchFamily="34" charset="0"/>
                <a:ea typeface="Open Sans" panose="020B0606030504020204" pitchFamily="34" charset="0"/>
                <a:cs typeface="Open Sans" panose="020B0606030504020204" pitchFamily="34" charset="0"/>
              </a:rPr>
              <a:t>. This principle articulates a broad mission that captures the essence of the child and youth services "brand":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Child and youth services, spanning numerous fields of work and methodologies, is understood as an attempt to respond to the many challenges parents and their children face by providing an infrastructure of support, guidance and protection. All of its activities are anchored in a broad mandate for political advocacy, social influence and infrastructure-building through public and non-statutory organisations (e.g., as part of pro-active youth services planning, Articles 79, 80 SGB VIII). The more complex the demands of society and the more unequal the distribution of opportunities for people to participate in modern society, the more child and youth services must diversify its programme structures in order to fulfil this mandate. Youth services carries extensive responsibility for shaping the conditions in which young people grow up.</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It falls to the statutory authorities (towns, cities, districts) to ensure that all suitable facilities and services required in this context are available promptly and to the extent necessary (Article 79 SGB VIII). By contrast, the services themselves (with the exception of sovereign tasks) are generally provided by non-statutory, non-profit organisations.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Böllert, Karin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(2018): Kompendium Kinder- und Jugendhilfe, Wiesbaden.</a:t>
            </a: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Hansbauer</a:t>
            </a:r>
            <a:r>
              <a:rPr lang="de-DE" sz="1100" dirty="0">
                <a:latin typeface="Open Sans" panose="020B0606030504020204" pitchFamily="34" charset="0"/>
                <a:ea typeface="Open Sans" panose="020B0606030504020204" pitchFamily="34" charset="0"/>
                <a:cs typeface="Open Sans" panose="020B0606030504020204" pitchFamily="34" charset="0"/>
              </a:rPr>
              <a:t>, Peter/</a:t>
            </a:r>
            <a:r>
              <a:rPr lang="de-DE" sz="1100" dirty="0" err="1">
                <a:latin typeface="Open Sans" panose="020B0606030504020204" pitchFamily="34" charset="0"/>
                <a:ea typeface="Open Sans" panose="020B0606030504020204" pitchFamily="34" charset="0"/>
                <a:cs typeface="Open Sans" panose="020B0606030504020204" pitchFamily="34" charset="0"/>
              </a:rPr>
              <a:t>Merchel</a:t>
            </a:r>
            <a:r>
              <a:rPr lang="de-DE" sz="1100" dirty="0">
                <a:latin typeface="Open Sans" panose="020B0606030504020204" pitchFamily="34" charset="0"/>
                <a:ea typeface="Open Sans" panose="020B0606030504020204" pitchFamily="34" charset="0"/>
                <a:cs typeface="Open Sans" panose="020B0606030504020204" pitchFamily="34" charset="0"/>
              </a:rPr>
              <a:t>, Joachim/Schone, Reinhold (2020): Kinder- und Jugendhilfe – Grundlagen, Handlungsfelder, professionelle Anforderungen. Stuttgart.</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Jordan, Erwin/</a:t>
            </a:r>
            <a:r>
              <a:rPr lang="de-DE" sz="1100" dirty="0" err="1">
                <a:latin typeface="Open Sans" panose="020B0606030504020204" pitchFamily="34" charset="0"/>
                <a:ea typeface="Open Sans" panose="020B0606030504020204" pitchFamily="34" charset="0"/>
                <a:cs typeface="Open Sans" panose="020B0606030504020204" pitchFamily="34" charset="0"/>
              </a:rPr>
              <a:t>Maykus</a:t>
            </a:r>
            <a:r>
              <a:rPr lang="de-DE" sz="1100" dirty="0">
                <a:latin typeface="Open Sans" panose="020B0606030504020204" pitchFamily="34" charset="0"/>
                <a:ea typeface="Open Sans" panose="020B0606030504020204" pitchFamily="34" charset="0"/>
                <a:cs typeface="Open Sans" panose="020B0606030504020204" pitchFamily="34" charset="0"/>
              </a:rPr>
              <a:t>, Stephan/Stuckstätte, Eva (2015): Kinder- und Jugendhilfe – Einführung in Geschichte und Handlungsfelder, Organisationsformen und gesellschaftliche Problemlagen. 4th </a:t>
            </a:r>
            <a:r>
              <a:rPr lang="de-DE" sz="1100" dirty="0" err="1">
                <a:latin typeface="Open Sans" panose="020B0606030504020204" pitchFamily="34" charset="0"/>
                <a:ea typeface="Open Sans" panose="020B0606030504020204" pitchFamily="34" charset="0"/>
                <a:cs typeface="Open Sans" panose="020B0606030504020204" pitchFamily="34" charset="0"/>
              </a:rPr>
              <a:t>revised</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edition</a:t>
            </a:r>
            <a:r>
              <a:rPr lang="de-DE" sz="1100" dirty="0">
                <a:latin typeface="Open Sans" panose="020B0606030504020204" pitchFamily="34" charset="0"/>
                <a:ea typeface="Open Sans" panose="020B0606030504020204" pitchFamily="34" charset="0"/>
                <a:cs typeface="Open Sans" panose="020B0606030504020204" pitchFamily="34" charset="0"/>
              </a:rPr>
              <a:t>, Weinheim </a:t>
            </a:r>
            <a:r>
              <a:rPr lang="de-DE" sz="1100" dirty="0" err="1">
                <a:latin typeface="Open Sans" panose="020B0606030504020204" pitchFamily="34" charset="0"/>
                <a:ea typeface="Open Sans" panose="020B0606030504020204" pitchFamily="34" charset="0"/>
                <a:cs typeface="Open Sans" panose="020B0606030504020204" pitchFamily="34" charset="0"/>
              </a:rPr>
              <a:t>and</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Munich</a:t>
            </a:r>
            <a:r>
              <a:rPr lang="de-DE" sz="1100" dirty="0">
                <a:latin typeface="Open Sans" panose="020B0606030504020204" pitchFamily="34" charset="0"/>
                <a:ea typeface="Open Sans" panose="020B0606030504020204" pitchFamily="34" charset="0"/>
                <a:cs typeface="Open Sans" panose="020B0606030504020204" pitchFamily="34" charset="0"/>
              </a:rPr>
              <a:t>.</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Schröer, Wolfgang/Struck, Norbert/Wolff, Mechthild (</a:t>
            </a:r>
            <a:r>
              <a:rPr lang="de-DE" sz="1100" dirty="0" err="1">
                <a:latin typeface="Open Sans" panose="020B0606030504020204" pitchFamily="34" charset="0"/>
                <a:ea typeface="Open Sans" panose="020B0606030504020204" pitchFamily="34" charset="0"/>
                <a:cs typeface="Open Sans" panose="020B0606030504020204" pitchFamily="34" charset="0"/>
              </a:rPr>
              <a:t>eds</a:t>
            </a:r>
            <a:r>
              <a:rPr lang="de-DE" sz="1100" dirty="0">
                <a:latin typeface="Open Sans" panose="020B0606030504020204" pitchFamily="34" charset="0"/>
                <a:ea typeface="Open Sans" panose="020B0606030504020204" pitchFamily="34" charset="0"/>
                <a:cs typeface="Open Sans" panose="020B0606030504020204" pitchFamily="34" charset="0"/>
              </a:rPr>
              <a:t>.) (2016): Handbuch Kinder- und Jugendhilfe. 2nd </a:t>
            </a:r>
            <a:r>
              <a:rPr lang="de-DE" sz="1100" dirty="0" err="1">
                <a:latin typeface="Open Sans" panose="020B0606030504020204" pitchFamily="34" charset="0"/>
                <a:ea typeface="Open Sans" panose="020B0606030504020204" pitchFamily="34" charset="0"/>
                <a:cs typeface="Open Sans" panose="020B0606030504020204" pitchFamily="34" charset="0"/>
              </a:rPr>
              <a:t>edition</a:t>
            </a:r>
            <a:r>
              <a:rPr lang="de-DE" sz="1100" dirty="0">
                <a:latin typeface="Open Sans" panose="020B0606030504020204" pitchFamily="34" charset="0"/>
                <a:ea typeface="Open Sans" panose="020B0606030504020204" pitchFamily="34" charset="0"/>
                <a:cs typeface="Open Sans" panose="020B0606030504020204" pitchFamily="34" charset="0"/>
              </a:rPr>
              <a:t>, Weinheim </a:t>
            </a:r>
            <a:r>
              <a:rPr lang="de-DE" sz="1100" dirty="0" err="1">
                <a:latin typeface="Open Sans" panose="020B0606030504020204" pitchFamily="34" charset="0"/>
                <a:ea typeface="Open Sans" panose="020B0606030504020204" pitchFamily="34" charset="0"/>
                <a:cs typeface="Open Sans" panose="020B0606030504020204" pitchFamily="34" charset="0"/>
              </a:rPr>
              <a:t>and</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Munich</a:t>
            </a:r>
            <a:r>
              <a:rPr lang="de-DE" sz="1100" dirty="0">
                <a:latin typeface="Open Sans" panose="020B0606030504020204" pitchFamily="34" charset="0"/>
                <a:ea typeface="Open Sans" panose="020B0606030504020204" pitchFamily="34" charset="0"/>
                <a:cs typeface="Open Sans" panose="020B0606030504020204" pitchFamily="34" charset="0"/>
              </a:rPr>
              <a:t>.</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3</a:t>
            </a:fld>
            <a:endParaRPr lang="de-DE"/>
          </a:p>
        </p:txBody>
      </p:sp>
    </p:spTree>
    <p:extLst>
      <p:ext uri="{BB962C8B-B14F-4D97-AF65-F5344CB8AC3E}">
        <p14:creationId xmlns:p14="http://schemas.microsoft.com/office/powerpoint/2010/main" val="2947145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European Union currently has 27 member states. The Federal Republic of Germany acceded to the EU in 1958. Almost 100 delegates to the European Parliament represent the people of Germany. In addition, national ministers of the member states form the Council of the European Union, a forum for the joint development of regulations and political projects. The Council of the European Union is not chaired by one single political representative or person, but has instead a rotating six-month Presidency allowing each EU member state to hold the position. Germany last held the Council Presidency in the second half of 2020.</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After 1945, the international youth offices (such as the Franco-German Youth Office), youth exchanges as part of town twinning schemes and civil society initiatives (e.g., Action Reconciliation Service for Peace, International Youth Community Services), which organised youth voluntary services and other exchanges, were key in integrating child and youth services at a European and national level.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Today, the EU Youth Strategy sets the youth policy framework for member states. Child and youth services in Germany is thus inextricably tied to European youth policy.</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Erasmus+ scheme helps young individuals as well as organisations with exchange programmes and international educational activities. Erasmus+ also serves as a tool for initiating educational policy programmes and reforms. The focus is on:</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school and university education, professional training and continuing professional development,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civil society youth exchanges,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establishing partnerships between youth groups and organisations, etc.</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dialogue with policymakers, experts and innovators in the field of child and youth policy and the education sector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In addition, the European Solidarity Corps EU funding initiative gives young people the opportunity to participate in social, civil society and non-profit projects EU-wide. European social and educational policy, services directives, the European Qualifications Framework and the Bologna process also continue to have a fundamental impact on child and youth services in Germany.</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dirty="0">
                <a:latin typeface="Open Sans" panose="020B0606030504020204" pitchFamily="34" charset="0"/>
                <a:ea typeface="Open Sans" panose="020B0606030504020204" pitchFamily="34" charset="0"/>
                <a:cs typeface="Open Sans" panose="020B0606030504020204" pitchFamily="34" charset="0"/>
              </a:rPr>
              <a:t> </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Positionspapier der Arbeitsgemeinschaft für Kinder- und Jugendhilfe – AGJ (4 </a:t>
            </a:r>
            <a:r>
              <a:rPr lang="de-DE" sz="1100" dirty="0" err="1">
                <a:latin typeface="Open Sans" panose="020B0606030504020204" pitchFamily="34" charset="0"/>
                <a:ea typeface="Open Sans" panose="020B0606030504020204" pitchFamily="34" charset="0"/>
                <a:cs typeface="Open Sans" panose="020B0606030504020204" pitchFamily="34" charset="0"/>
              </a:rPr>
              <a:t>October</a:t>
            </a:r>
            <a:r>
              <a:rPr lang="de-DE" sz="1100" dirty="0">
                <a:latin typeface="Open Sans" panose="020B0606030504020204" pitchFamily="34" charset="0"/>
                <a:ea typeface="Open Sans" panose="020B0606030504020204" pitchFamily="34" charset="0"/>
                <a:cs typeface="Open Sans" panose="020B0606030504020204" pitchFamily="34" charset="0"/>
              </a:rPr>
              <a:t> 2018): Europäische Jugendpolitik in einem sozialen Europa, online: </a:t>
            </a:r>
            <a:r>
              <a:rPr lang="de-DE" sz="1100" u="sng" dirty="0">
                <a:latin typeface="Open Sans" panose="020B0606030504020204" pitchFamily="34" charset="0"/>
                <a:ea typeface="Open Sans" panose="020B0606030504020204" pitchFamily="34" charset="0"/>
                <a:cs typeface="Open Sans" panose="020B0606030504020204" pitchFamily="34" charset="0"/>
                <a:hlinkClick r:id="rId3"/>
              </a:rPr>
              <a:t>https://www.agj.de/fileadmin/user_upload/Europaeische_Jugendpolitik_in_einem_sozialen_Europa.pdf</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31 </a:t>
            </a:r>
            <a:r>
              <a:rPr lang="de-DE" sz="1100" dirty="0" err="1">
                <a:latin typeface="Open Sans" panose="020B0606030504020204" pitchFamily="34" charset="0"/>
                <a:ea typeface="Open Sans" panose="020B0606030504020204" pitchFamily="34" charset="0"/>
                <a:cs typeface="Open Sans" panose="020B0606030504020204" pitchFamily="34" charset="0"/>
              </a:rPr>
              <a:t>July</a:t>
            </a:r>
            <a:r>
              <a:rPr lang="de-DE" sz="1100" dirty="0">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en-GB" sz="1100" dirty="0" err="1">
                <a:latin typeface="Open Sans" panose="020B0606030504020204" pitchFamily="34" charset="0"/>
                <a:ea typeface="Open Sans" panose="020B0606030504020204" pitchFamily="34" charset="0"/>
                <a:cs typeface="Open Sans" panose="020B0606030504020204" pitchFamily="34" charset="0"/>
              </a:rPr>
              <a:t>Positionspapier</a:t>
            </a:r>
            <a:r>
              <a:rPr lang="en-GB" sz="1100" dirty="0">
                <a:latin typeface="Open Sans" panose="020B0606030504020204" pitchFamily="34" charset="0"/>
                <a:ea typeface="Open Sans" panose="020B0606030504020204" pitchFamily="34" charset="0"/>
                <a:cs typeface="Open Sans" panose="020B0606030504020204" pitchFamily="34" charset="0"/>
              </a:rPr>
              <a:t> der </a:t>
            </a:r>
            <a:r>
              <a:rPr lang="en-GB" sz="1100" dirty="0" err="1">
                <a:latin typeface="Open Sans" panose="020B0606030504020204" pitchFamily="34" charset="0"/>
                <a:ea typeface="Open Sans" panose="020B0606030504020204" pitchFamily="34" charset="0"/>
                <a:cs typeface="Open Sans" panose="020B0606030504020204" pitchFamily="34" charset="0"/>
              </a:rPr>
              <a:t>Arbeitsgemeinschaft</a:t>
            </a:r>
            <a:r>
              <a:rPr lang="en-GB" sz="1100" dirty="0">
                <a:latin typeface="Open Sans" panose="020B0606030504020204" pitchFamily="34" charset="0"/>
                <a:ea typeface="Open Sans" panose="020B0606030504020204" pitchFamily="34" charset="0"/>
                <a:cs typeface="Open Sans" panose="020B0606030504020204" pitchFamily="34" charset="0"/>
              </a:rPr>
              <a:t> für Kinder- und </a:t>
            </a:r>
            <a:r>
              <a:rPr lang="en-GB" sz="1100" dirty="0" err="1">
                <a:latin typeface="Open Sans" panose="020B0606030504020204" pitchFamily="34" charset="0"/>
                <a:ea typeface="Open Sans" panose="020B0606030504020204" pitchFamily="34" charset="0"/>
                <a:cs typeface="Open Sans" panose="020B0606030504020204" pitchFamily="34" charset="0"/>
              </a:rPr>
              <a:t>Jugendhilfe</a:t>
            </a:r>
            <a:r>
              <a:rPr lang="en-GB" sz="1100" dirty="0">
                <a:latin typeface="Open Sans" panose="020B0606030504020204" pitchFamily="34" charset="0"/>
                <a:ea typeface="Open Sans" panose="020B0606030504020204" pitchFamily="34" charset="0"/>
                <a:cs typeface="Open Sans" panose="020B0606030504020204" pitchFamily="34" charset="0"/>
              </a:rPr>
              <a:t> – AGJ (5/6 March 2020): The European Youth Work Agenda for high-quality Youth Work – in Europe and in Germany, online: </a:t>
            </a:r>
            <a:r>
              <a:rPr lang="en-GB" sz="1100" u="sng" dirty="0">
                <a:latin typeface="Open Sans" panose="020B0606030504020204" pitchFamily="34" charset="0"/>
                <a:ea typeface="Open Sans" panose="020B0606030504020204" pitchFamily="34" charset="0"/>
                <a:cs typeface="Open Sans" panose="020B0606030504020204" pitchFamily="34" charset="0"/>
                <a:hlinkClick r:id="rId4"/>
              </a:rPr>
              <a:t>https://www.agj.de/fileadmin/files/positionen/2020/European_Youth_Work_Agenda_english.pdf</a:t>
            </a:r>
            <a:r>
              <a:rPr lang="en-GB" sz="1100" dirty="0">
                <a:latin typeface="Open Sans" panose="020B0606030504020204" pitchFamily="34" charset="0"/>
                <a:ea typeface="Open Sans" panose="020B0606030504020204" pitchFamily="34" charset="0"/>
                <a:cs typeface="Open Sans" panose="020B0606030504020204" pitchFamily="34" charset="0"/>
              </a:rPr>
              <a:t> (last accessed: 31 July 2023).</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Thimmel, Andreas (2018): Kinder- und Jugendhilfe in Europa. In: Böllert, Karin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Kompendium Kinder- und Jugendhilfe, Bd. 2. Wiesbaden, p. 1667−1692.</a:t>
            </a:r>
          </a:p>
        </p:txBody>
      </p:sp>
      <p:sp>
        <p:nvSpPr>
          <p:cNvPr id="4" name="Foliennummernplatzhalter 3"/>
          <p:cNvSpPr>
            <a:spLocks noGrp="1"/>
          </p:cNvSpPr>
          <p:nvPr>
            <p:ph type="sldNum" sz="quarter" idx="10"/>
          </p:nvPr>
        </p:nvSpPr>
        <p:spPr/>
        <p:txBody>
          <a:bodyPr/>
          <a:lstStyle/>
          <a:p>
            <a:fld id="{178ACBB0-B8BD-7243-B5CA-EEE1A71994D0}" type="slidenum">
              <a:rPr lang="de-DE" smtClean="0"/>
              <a:t>30</a:t>
            </a:fld>
            <a:endParaRPr lang="de-DE"/>
          </a:p>
        </p:txBody>
      </p:sp>
    </p:spTree>
    <p:extLst>
      <p:ext uri="{BB962C8B-B14F-4D97-AF65-F5344CB8AC3E}">
        <p14:creationId xmlns:p14="http://schemas.microsoft.com/office/powerpoint/2010/main" val="4287811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31</a:t>
            </a:fld>
            <a:endParaRPr lang="de-DE"/>
          </a:p>
        </p:txBody>
      </p:sp>
    </p:spTree>
    <p:extLst>
      <p:ext uri="{BB962C8B-B14F-4D97-AF65-F5344CB8AC3E}">
        <p14:creationId xmlns:p14="http://schemas.microsoft.com/office/powerpoint/2010/main" val="2549313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Basic rights for the people of Germany are contained in Articles 1–19 of Section 1 of the Basic Law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The Basic Law also refers to, "[...] inviolable and inalienable human rights as the basis of every community, of peace and of justice in the world" (Article 1 [2]).</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Children and adolescents are basic rights-holders. As early as 1968, the Federal Constitutional Court expressly included children as basic rights-holders who are entitled to the protection of the state.</a:t>
            </a:r>
            <a:r>
              <a:rPr lang="en-GB" sz="1100" baseline="300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The basic rights are: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Protection of human dignity (Article 1)</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Personal freedoms and the right to life and physical integrity (Article 2)</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Equality before the law, the equal rights of men and women and protection against discrimination (Article 3)</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Freedom of faith and conscience and the right to object to military service (Article 4)</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Freedom of expression, the press, arts and sciences, research and teaching (Article 5)</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Special protection of the state for marriage and the family (Article 6)</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Supervision of the state for the entire school system, determinations on religious instruction, the right to establish private schools (Article 7)</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Freedom of assembly, the right to assemble peacefully and unarmed without prior notification or permission, outdoor assemblies may be restricted by or pursuant to law (Article 8)</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Freedom of association, provided this does not contravene the criminal laws or is directed against the constitutional order or the concept of international understanding. This also implies freedom to organise and the right to industrial disputes (Article 9)</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Privacy of correspondence, posts and telecommunications (Article 10)</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right to move freely throughout the federal territory (Article 11)</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Occupational freedom (Article 12)</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right to conscientious objection but also various options with respect to compulsory service "where a state of defence is in effect" (Article 12a)</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Inviolability of the home and legitimate exceptions (Article 13)</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right to property and inheritance, the obligation to use property to serve the public good and the option of expropriation for the public good in return for compensation (Articles 14 and 15)</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Protection against loss of citizenship and extradition (Article 16)</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right to asylum for the politically persecuted provided certain conditions are met (Article 16a [2] to [4])</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Right of petition (Article 17)</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restriction of basic rights with respect to military and alternative service and on the basis of laws regarding defence (Article 17a)</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forfeiture of individual basic rights was abused in order to combat the free democratic basic order (Article 18)</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right to bring proceedings in court is laid down in Article 19 (4): "Should any person’s rights be violated by public authority, he may have recourse to the courts. If no other jurisdiction has been established, recourse shall be to the ordinary courts."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Article 19 (2) states: "In no case may the essence of a basic right be affected." Even where restrictions are permitted, this must be on the basis of a law, and even these laws may not affect the essence of the basic rights.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basic rights are binding on the state authority as directly applicable law (Article 1 [3]).</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In terms of the development of the European Union, Article 23 prescribes a "level of protection of basic rights essentially comparable to that afforded by this Basic Law" as a constitutional criterion.</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For child and youth services, a fundamental aspect on the one hand is that children are basic rights-holders.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On the other, so is Article 6 and the way it shapes the rights of parents:</a:t>
            </a:r>
            <a:br>
              <a:rPr lang="en-GB" sz="1100" dirty="0">
                <a:latin typeface="Open Sans" panose="020B0606030504020204" pitchFamily="34" charset="0"/>
                <a:ea typeface="Open Sans" panose="020B0606030504020204" pitchFamily="34" charset="0"/>
                <a:cs typeface="Open Sans" panose="020B0606030504020204" pitchFamily="34" charset="0"/>
              </a:rPr>
            </a:br>
            <a:r>
              <a:rPr lang="en-GB" sz="1100" dirty="0">
                <a:latin typeface="Open Sans" panose="020B0606030504020204" pitchFamily="34" charset="0"/>
                <a:ea typeface="Open Sans" panose="020B0606030504020204" pitchFamily="34" charset="0"/>
                <a:cs typeface="Open Sans" panose="020B0606030504020204" pitchFamily="34" charset="0"/>
              </a:rPr>
              <a:t>"(1) Marriage and the family shall enjoy the special protection of the state.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(2) The care and upbringing of children is the natural right of parents and a duty primarily incumbent upon them. The state shall watch over them in the performance of this duty.</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(3) Children may be separated from their families against the will of their parents or guardians only pursuant to a law and only if the parents or guardians fail in their duties or the children are otherwise in danger of serious neglect.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(4) Every mother shall be entitled to the protection and care of the community.</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(5) Children born outside of marriage shall be provided by legislation with the same opportunities for physical and mental development and for their position in society as are enjoyed by those born within marriage.“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Further 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err="1">
                <a:latin typeface="Open Sans" panose="020B0606030504020204" pitchFamily="34" charset="0"/>
                <a:ea typeface="Open Sans" panose="020B0606030504020204" pitchFamily="34" charset="0"/>
                <a:cs typeface="Open Sans" panose="020B0606030504020204" pitchFamily="34" charset="0"/>
              </a:rPr>
              <a:t>Bundeszentrale</a:t>
            </a:r>
            <a:r>
              <a:rPr lang="en-GB" sz="1100" dirty="0">
                <a:latin typeface="Open Sans" panose="020B0606030504020204" pitchFamily="34" charset="0"/>
                <a:ea typeface="Open Sans" panose="020B0606030504020204" pitchFamily="34" charset="0"/>
                <a:cs typeface="Open Sans" panose="020B0606030504020204" pitchFamily="34" charset="0"/>
              </a:rPr>
              <a:t> für </a:t>
            </a:r>
            <a:r>
              <a:rPr lang="en-GB" sz="1100" dirty="0" err="1">
                <a:latin typeface="Open Sans" panose="020B0606030504020204" pitchFamily="34" charset="0"/>
                <a:ea typeface="Open Sans" panose="020B0606030504020204" pitchFamily="34" charset="0"/>
                <a:cs typeface="Open Sans" panose="020B0606030504020204" pitchFamily="34" charset="0"/>
              </a:rPr>
              <a:t>politische</a:t>
            </a:r>
            <a:r>
              <a:rPr lang="en-GB" sz="1100" dirty="0">
                <a:latin typeface="Open Sans" panose="020B0606030504020204" pitchFamily="34" charset="0"/>
                <a:ea typeface="Open Sans" panose="020B0606030504020204" pitchFamily="34" charset="0"/>
                <a:cs typeface="Open Sans" panose="020B0606030504020204" pitchFamily="34" charset="0"/>
              </a:rPr>
              <a:t> </a:t>
            </a:r>
            <a:r>
              <a:rPr lang="en-GB" sz="1100" dirty="0" err="1">
                <a:latin typeface="Open Sans" panose="020B0606030504020204" pitchFamily="34" charset="0"/>
                <a:ea typeface="Open Sans" panose="020B0606030504020204" pitchFamily="34" charset="0"/>
                <a:cs typeface="Open Sans" panose="020B0606030504020204" pitchFamily="34" charset="0"/>
              </a:rPr>
              <a:t>Bildung</a:t>
            </a:r>
            <a:r>
              <a:rPr lang="en-GB" sz="1100" dirty="0">
                <a:latin typeface="Open Sans" panose="020B0606030504020204" pitchFamily="34" charset="0"/>
                <a:ea typeface="Open Sans" panose="020B0606030504020204" pitchFamily="34" charset="0"/>
                <a:cs typeface="Open Sans" panose="020B0606030504020204" pitchFamily="34" charset="0"/>
              </a:rPr>
              <a:t>: </a:t>
            </a:r>
            <a:r>
              <a:rPr lang="en-GB" sz="1100" u="sng" dirty="0">
                <a:latin typeface="Open Sans" panose="020B0606030504020204" pitchFamily="34" charset="0"/>
                <a:ea typeface="Open Sans" panose="020B0606030504020204" pitchFamily="34" charset="0"/>
                <a:cs typeface="Open Sans" panose="020B0606030504020204" pitchFamily="34" charset="0"/>
                <a:hlinkClick r:id="rId3"/>
              </a:rPr>
              <a:t>https://www.bpb.de/politik/grundfragen/politik-einfach-fuer-alle/236616/die-grundrechte</a:t>
            </a:r>
            <a:r>
              <a:rPr lang="en-GB" sz="1100" dirty="0">
                <a:latin typeface="Open Sans" panose="020B0606030504020204" pitchFamily="34" charset="0"/>
                <a:ea typeface="Open Sans" panose="020B0606030504020204" pitchFamily="34" charset="0"/>
                <a:cs typeface="Open Sans" panose="020B0606030504020204" pitchFamily="34" charset="0"/>
              </a:rPr>
              <a:t> (last accessed: 31 July 2023).</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Deutscher Bundestag: </a:t>
            </a:r>
            <a:r>
              <a:rPr lang="de-DE" sz="1100" u="sng" dirty="0">
                <a:latin typeface="Open Sans" panose="020B0606030504020204" pitchFamily="34" charset="0"/>
                <a:ea typeface="Open Sans" panose="020B0606030504020204" pitchFamily="34" charset="0"/>
                <a:cs typeface="Open Sans" panose="020B0606030504020204" pitchFamily="34" charset="0"/>
                <a:hlinkClick r:id="rId4"/>
              </a:rPr>
              <a:t>https://www.bundestag.de/parlament/aufgaben/rechtsgrundlagen/grundgesetz/gg_01-245122</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31 </a:t>
            </a:r>
            <a:r>
              <a:rPr lang="de-DE" sz="1100" dirty="0" err="1">
                <a:latin typeface="Open Sans" panose="020B0606030504020204" pitchFamily="34" charset="0"/>
                <a:ea typeface="Open Sans" panose="020B0606030504020204" pitchFamily="34" charset="0"/>
                <a:cs typeface="Open Sans" panose="020B0606030504020204" pitchFamily="34" charset="0"/>
              </a:rPr>
              <a:t>July</a:t>
            </a:r>
            <a:r>
              <a:rPr lang="de-DE" sz="1100" dirty="0">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Wapler</a:t>
            </a:r>
            <a:r>
              <a:rPr lang="de-DE" sz="1100" dirty="0">
                <a:latin typeface="Open Sans" panose="020B0606030504020204" pitchFamily="34" charset="0"/>
                <a:ea typeface="Open Sans" panose="020B0606030504020204" pitchFamily="34" charset="0"/>
                <a:cs typeface="Open Sans" panose="020B0606030504020204" pitchFamily="34" charset="0"/>
              </a:rPr>
              <a:t>, Friederike (2015): Kinderrechte und Kindeswohl. Tübingen.</a:t>
            </a:r>
          </a:p>
        </p:txBody>
      </p:sp>
      <p:sp>
        <p:nvSpPr>
          <p:cNvPr id="4" name="Foliennummernplatzhalter 3"/>
          <p:cNvSpPr>
            <a:spLocks noGrp="1"/>
          </p:cNvSpPr>
          <p:nvPr>
            <p:ph type="sldNum" sz="quarter" idx="10"/>
          </p:nvPr>
        </p:nvSpPr>
        <p:spPr/>
        <p:txBody>
          <a:bodyPr/>
          <a:lstStyle/>
          <a:p>
            <a:fld id="{178ACBB0-B8BD-7243-B5CA-EEE1A71994D0}" type="slidenum">
              <a:rPr lang="de-DE" smtClean="0"/>
              <a:t>32</a:t>
            </a:fld>
            <a:endParaRPr lang="de-DE"/>
          </a:p>
        </p:txBody>
      </p:sp>
    </p:spTree>
    <p:extLst>
      <p:ext uri="{BB962C8B-B14F-4D97-AF65-F5344CB8AC3E}">
        <p14:creationId xmlns:p14="http://schemas.microsoft.com/office/powerpoint/2010/main" val="2735505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b="1" dirty="0">
                <a:latin typeface="Open Sans" panose="020B0606030504020204" pitchFamily="34" charset="0"/>
                <a:ea typeface="Open Sans" panose="020B0606030504020204" pitchFamily="34" charset="0"/>
                <a:cs typeface="Open Sans" panose="020B0606030504020204" pitchFamily="34" charset="0"/>
              </a:rPr>
              <a:t>Relationship between children, parents and state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subsidiary relationship between state, parent and child is regulated in Article 6 of the Basic Law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the constitution. Children and adolescents are in need of protection and support whilst growing up in order to develop into socially competent individuals. Article 6 (2) places primary responsibility for this with the parents, who have a legal duty to provide the care and upbringing of children. Parents can generally fulfil this duty according to their personal convictions, provided their actions preserve the rights of the child. The right of the parent is thus an altruistic basic right that both serves and is secondary to the child's welfare. The state takes on the role of a vigilant guardian under what is known as the principle of subsidiarity: it accepts the legally enshrined autonomy of parents with respect to raising their children whilst watching over the performance of their duties. Article 8 of the European Convention on Human Rights states that everyone has the right to respect for their family life. The state is obliged to step in with supportive or controlling measures only if parents fail to raise their children to be independent and socially competent individuals in line with societal expectations, i.e., they do not (or are unable) to fulfil their rights and duties. The combination of Article 2 (1) GG in conjunction with Article 6 (2) GG guarantees children and adolescents the right to a state assurance of parental care and upbringing. Where the child's welfare is endangered, the state may legitimately intervene in the constitutionally protected parent-child relationship.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Child rights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On 20 November 1989 the UN General Assembly unanimously adopted the Declaration of the Rights of the Child. The UN Convention on the Rights of the Child entered into force on 2 September 1990. It comprises 54 articles: Articles 1–41 deal with the rights of the child, Articles42–45 regulate implementation, and Articles 46–54 cover the procedure for signing. To this day, it is considered a central international instrument for children's human rights. Ratified by 196 nations, the treaty has been binding in the Federal Republic of Germany since 5 April 1992. The Federation only withdrew its reservations – which related in particular to the rights of foreign children – towards the Convention in May 2010.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Child rights fall into three main categories: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Care and assistance rights</a:t>
            </a:r>
            <a:br>
              <a:rPr lang="de-DE" sz="1100" dirty="0">
                <a:latin typeface="Open Sans" panose="020B0606030504020204" pitchFamily="34" charset="0"/>
                <a:ea typeface="Open Sans" panose="020B0606030504020204" pitchFamily="34" charset="0"/>
                <a:cs typeface="Open Sans" panose="020B0606030504020204" pitchFamily="34" charset="0"/>
              </a:rPr>
            </a:br>
            <a:r>
              <a:rPr lang="en-GB" sz="1100" dirty="0">
                <a:latin typeface="Open Sans" panose="020B0606030504020204" pitchFamily="34" charset="0"/>
                <a:ea typeface="Open Sans" panose="020B0606030504020204" pitchFamily="34" charset="0"/>
                <a:cs typeface="Open Sans" panose="020B0606030504020204" pitchFamily="34" charset="0"/>
              </a:rPr>
              <a:t>For instance, the right to the highest attainable level of health, to education, to rest and leisure, to engage in play and to relaxation</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Protection rights</a:t>
            </a:r>
            <a:br>
              <a:rPr lang="de-DE" sz="1100" dirty="0">
                <a:latin typeface="Open Sans" panose="020B0606030504020204" pitchFamily="34" charset="0"/>
                <a:ea typeface="Open Sans" panose="020B0606030504020204" pitchFamily="34" charset="0"/>
                <a:cs typeface="Open Sans" panose="020B0606030504020204" pitchFamily="34" charset="0"/>
              </a:rPr>
            </a:br>
            <a:r>
              <a:rPr lang="en-GB" sz="1100" dirty="0">
                <a:latin typeface="Open Sans" panose="020B0606030504020204" pitchFamily="34" charset="0"/>
                <a:ea typeface="Open Sans" panose="020B0606030504020204" pitchFamily="34" charset="0"/>
                <a:cs typeface="Open Sans" panose="020B0606030504020204" pitchFamily="34" charset="0"/>
              </a:rPr>
              <a:t>For instance, protection against physical violence, psychological intimidation, neglect and sexual abuse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dirty="0">
                <a:latin typeface="Open Sans" panose="020B0606030504020204" pitchFamily="34" charset="0"/>
                <a:ea typeface="Open Sans" panose="020B0606030504020204" pitchFamily="34" charset="0"/>
                <a:cs typeface="Open Sans" panose="020B0606030504020204" pitchFamily="34" charset="0"/>
              </a:rPr>
              <a:t>Participation rights</a:t>
            </a:r>
            <a:br>
              <a:rPr lang="de-DE" sz="1100" dirty="0">
                <a:latin typeface="Open Sans" panose="020B0606030504020204" pitchFamily="34" charset="0"/>
                <a:ea typeface="Open Sans" panose="020B0606030504020204" pitchFamily="34" charset="0"/>
                <a:cs typeface="Open Sans" panose="020B0606030504020204" pitchFamily="34" charset="0"/>
              </a:rPr>
            </a:br>
            <a:r>
              <a:rPr lang="en-GB" sz="1100" dirty="0">
                <a:latin typeface="Open Sans" panose="020B0606030504020204" pitchFamily="34" charset="0"/>
                <a:ea typeface="Open Sans" panose="020B0606030504020204" pitchFamily="34" charset="0"/>
                <a:cs typeface="Open Sans" panose="020B0606030504020204" pitchFamily="34" charset="0"/>
              </a:rPr>
              <a:t>For instance, the right to participate, freedom of expression and information</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For the first time in 1968, the Federal Constitutional Court emphasised that children are also considered basic rights-holders and entitled to the protection of the state. However, for many years there has been extensive debate surrounding the rights of children and whether they should be expressly incorporated in the Basic Law. The main points of contention relate to which Article they should be added to and the wording. In 2021 the federal government submitted a draft revision incorporating child rights, but no decision had been made as of mid-year.</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Basic Law, the Civil Code (</a:t>
            </a:r>
            <a:r>
              <a:rPr lang="en-GB" sz="1100" dirty="0" err="1">
                <a:latin typeface="Open Sans" panose="020B0606030504020204" pitchFamily="34" charset="0"/>
                <a:ea typeface="Open Sans" panose="020B0606030504020204" pitchFamily="34" charset="0"/>
                <a:cs typeface="Open Sans" panose="020B0606030504020204" pitchFamily="34" charset="0"/>
              </a:rPr>
              <a:t>Bürgerliches</a:t>
            </a:r>
            <a:r>
              <a:rPr lang="en-GB" sz="1100" dirty="0">
                <a:latin typeface="Open Sans" panose="020B0606030504020204" pitchFamily="34" charset="0"/>
                <a:ea typeface="Open Sans" panose="020B0606030504020204" pitchFamily="34" charset="0"/>
                <a:cs typeface="Open Sans" panose="020B0606030504020204" pitchFamily="34" charset="0"/>
              </a:rPr>
              <a:t> </a:t>
            </a:r>
            <a:r>
              <a:rPr lang="en-GB" sz="1100" dirty="0" err="1">
                <a:latin typeface="Open Sans" panose="020B0606030504020204" pitchFamily="34" charset="0"/>
                <a:ea typeface="Open Sans" panose="020B0606030504020204" pitchFamily="34" charset="0"/>
                <a:cs typeface="Open Sans" panose="020B0606030504020204" pitchFamily="34" charset="0"/>
              </a:rPr>
              <a:t>Gesetzbuch</a:t>
            </a:r>
            <a:r>
              <a:rPr lang="en-GB" sz="1100" dirty="0">
                <a:latin typeface="Open Sans" panose="020B0606030504020204" pitchFamily="34" charset="0"/>
                <a:ea typeface="Open Sans" panose="020B0606030504020204" pitchFamily="34" charset="0"/>
                <a:cs typeface="Open Sans" panose="020B0606030504020204" pitchFamily="34" charset="0"/>
              </a:rPr>
              <a:t>/BGB) and Book 8 of the Social Code (SGB VIII) also contain a slew of rights designed to guarantee or support children growing up and safeguard the processes surrounding children and adolescents' upbringing, development and education. Selected examples include: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i="1" dirty="0">
                <a:latin typeface="Open Sans" panose="020B0606030504020204" pitchFamily="34" charset="0"/>
                <a:ea typeface="Open Sans" panose="020B0606030504020204" pitchFamily="34" charset="0"/>
                <a:cs typeface="Open Sans" panose="020B0606030504020204" pitchFamily="34" charset="0"/>
              </a:rPr>
              <a:t>Basic Law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Article 1 (1) Right to protection of human dignity</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Article 2 (1) Right to free development of personality</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Article 2 (2) Right to physical integrity</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i="1" dirty="0">
              <a:latin typeface="Open Sans" panose="020B0606030504020204" pitchFamily="34" charset="0"/>
              <a:ea typeface="Open Sans" panose="020B0606030504020204" pitchFamily="34" charset="0"/>
              <a:cs typeface="Open Sans" panose="020B0606030504020204" pitchFamily="34" charset="0"/>
            </a:endParaRPr>
          </a:p>
          <a:p>
            <a:r>
              <a:rPr lang="en-GB" sz="1100" i="1" dirty="0">
                <a:latin typeface="Open Sans" panose="020B0606030504020204" pitchFamily="34" charset="0"/>
                <a:ea typeface="Open Sans" panose="020B0606030504020204" pitchFamily="34" charset="0"/>
                <a:cs typeface="Open Sans" panose="020B0606030504020204" pitchFamily="34" charset="0"/>
              </a:rPr>
              <a:t>Civil Code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Article 1631 Right to non-violent upbringing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Article 1626 Right to age-appropriate participation in relevant decisions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i="1" dirty="0">
              <a:latin typeface="Open Sans" panose="020B0606030504020204" pitchFamily="34" charset="0"/>
              <a:ea typeface="Open Sans" panose="020B0606030504020204" pitchFamily="34" charset="0"/>
              <a:cs typeface="Open Sans" panose="020B0606030504020204" pitchFamily="34" charset="0"/>
            </a:endParaRPr>
          </a:p>
          <a:p>
            <a:r>
              <a:rPr lang="en-GB" sz="1100" i="1" dirty="0">
                <a:latin typeface="Open Sans" panose="020B0606030504020204" pitchFamily="34" charset="0"/>
                <a:ea typeface="Open Sans" panose="020B0606030504020204" pitchFamily="34" charset="0"/>
                <a:cs typeface="Open Sans" panose="020B0606030504020204" pitchFamily="34" charset="0"/>
              </a:rPr>
              <a:t>Book 8 Social Code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Article 5 Right to request and choose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Article 8 Participation of children and adolescents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Article 36 Aid planning </a:t>
            </a:r>
          </a:p>
          <a:p>
            <a:pPr lvl="0"/>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Further reading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Berghaus, Michaela (2020): Erleben und Bewältigen von Verfahren zur Abwendung einer Kindeswohlgefährdung aus Sicht betroffener Eltern. Weinheim.</a:t>
            </a: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Liebel</a:t>
            </a:r>
            <a:r>
              <a:rPr lang="de-DE" sz="1100" dirty="0">
                <a:latin typeface="Open Sans" panose="020B0606030504020204" pitchFamily="34" charset="0"/>
                <a:ea typeface="Open Sans" panose="020B0606030504020204" pitchFamily="34" charset="0"/>
                <a:cs typeface="Open Sans" panose="020B0606030504020204" pitchFamily="34" charset="0"/>
              </a:rPr>
              <a:t>, Manfred (2013): Kinder und Gerechtigkeit: über Kinderrechte neu nachdenken. </a:t>
            </a:r>
            <a:r>
              <a:rPr lang="en-GB" sz="1100" dirty="0">
                <a:latin typeface="Open Sans" panose="020B0606030504020204" pitchFamily="34" charset="0"/>
                <a:ea typeface="Open Sans" panose="020B0606030504020204" pitchFamily="34" charset="0"/>
                <a:cs typeface="Open Sans" panose="020B0606030504020204" pitchFamily="34" charset="0"/>
              </a:rPr>
              <a:t>Weinheim.</a:t>
            </a: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Scheiwe</a:t>
            </a:r>
            <a:r>
              <a:rPr lang="de-DE" sz="1100" dirty="0">
                <a:latin typeface="Open Sans" panose="020B0606030504020204" pitchFamily="34" charset="0"/>
                <a:ea typeface="Open Sans" panose="020B0606030504020204" pitchFamily="34" charset="0"/>
                <a:cs typeface="Open Sans" panose="020B0606030504020204" pitchFamily="34" charset="0"/>
              </a:rPr>
              <a:t>, Kirsten/Schröer, Wolfgang/</a:t>
            </a:r>
            <a:r>
              <a:rPr lang="de-DE" sz="1100" dirty="0" err="1">
                <a:latin typeface="Open Sans" panose="020B0606030504020204" pitchFamily="34" charset="0"/>
                <a:ea typeface="Open Sans" panose="020B0606030504020204" pitchFamily="34" charset="0"/>
                <a:cs typeface="Open Sans" panose="020B0606030504020204" pitchFamily="34" charset="0"/>
              </a:rPr>
              <a:t>Wapler</a:t>
            </a:r>
            <a:r>
              <a:rPr lang="de-DE" sz="1100" dirty="0">
                <a:latin typeface="Open Sans" panose="020B0606030504020204" pitchFamily="34" charset="0"/>
                <a:ea typeface="Open Sans" panose="020B0606030504020204" pitchFamily="34" charset="0"/>
                <a:cs typeface="Open Sans" panose="020B0606030504020204" pitchFamily="34" charset="0"/>
              </a:rPr>
              <a:t>, Friederike/</a:t>
            </a:r>
            <a:r>
              <a:rPr lang="de-DE" sz="1100" dirty="0" err="1">
                <a:latin typeface="Open Sans" panose="020B0606030504020204" pitchFamily="34" charset="0"/>
                <a:ea typeface="Open Sans" panose="020B0606030504020204" pitchFamily="34" charset="0"/>
                <a:cs typeface="Open Sans" panose="020B0606030504020204" pitchFamily="34" charset="0"/>
              </a:rPr>
              <a:t>Wrase</a:t>
            </a:r>
            <a:r>
              <a:rPr lang="de-DE" sz="1100" dirty="0">
                <a:latin typeface="Open Sans" panose="020B0606030504020204" pitchFamily="34" charset="0"/>
                <a:ea typeface="Open Sans" panose="020B0606030504020204" pitchFamily="34" charset="0"/>
                <a:cs typeface="Open Sans" panose="020B0606030504020204" pitchFamily="34" charset="0"/>
              </a:rPr>
              <a:t>, Michael (Hrsg.) (2021): Der Rechtsstatus junger Menschen im Kinder- und Jugendhilferecht. Baden-Baden.</a:t>
            </a:r>
            <a:endParaRPr lang="en-GB"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33</a:t>
            </a:fld>
            <a:endParaRPr lang="de-DE"/>
          </a:p>
        </p:txBody>
      </p:sp>
    </p:spTree>
    <p:extLst>
      <p:ext uri="{BB962C8B-B14F-4D97-AF65-F5344CB8AC3E}">
        <p14:creationId xmlns:p14="http://schemas.microsoft.com/office/powerpoint/2010/main" val="2320471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constitutional social state principle enshrined in the Basic Law (Article 20 [1] </a:t>
            </a:r>
            <a:r>
              <a:rPr lang="en-GB" sz="1100" dirty="0" err="1">
                <a:latin typeface="Open Sans" panose="020B0606030504020204" pitchFamily="34" charset="0"/>
                <a:ea typeface="Open Sans" panose="020B0606030504020204" pitchFamily="34" charset="0"/>
                <a:cs typeface="Open Sans" panose="020B0606030504020204" pitchFamily="34" charset="0"/>
              </a:rPr>
              <a:t>Grundgesetz</a:t>
            </a:r>
            <a:r>
              <a:rPr lang="en-GB" sz="1100" dirty="0">
                <a:latin typeface="Open Sans" panose="020B0606030504020204" pitchFamily="34" charset="0"/>
                <a:ea typeface="Open Sans" panose="020B0606030504020204" pitchFamily="34" charset="0"/>
                <a:cs typeface="Open Sans" panose="020B0606030504020204" pitchFamily="34" charset="0"/>
              </a:rPr>
              <a:t>/GG; see also 1.2.2) is fleshed out in the Social Code. Accordingly, Article 1 of Book 1 of the Social Code (SGB I), lays down general provisions that apply throughout all Books of the Social Code: </a:t>
            </a:r>
          </a:p>
          <a:p>
            <a:r>
              <a:rPr lang="en-GB" sz="1100" dirty="0">
                <a:latin typeface="Open Sans" panose="020B0606030504020204" pitchFamily="34" charset="0"/>
                <a:ea typeface="Open Sans" panose="020B0606030504020204" pitchFamily="34" charset="0"/>
                <a:cs typeface="Open Sans" panose="020B0606030504020204" pitchFamily="34" charset="0"/>
              </a:rPr>
              <a:t>“The law enshrined in the Social Code aims to realise social justice and social welfare by way of social benefits, including social and educational support services. Its goal is to help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safeguard human dignity,</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create equal conditions for the free development of personality, in particular for young people,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protect and support the family,</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enable people to earn a living via a job of their choice, and</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avert or compensate for special life burdens, including by helping people to help themselves.”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With a view to fulfilling these responsibilities, Articles 2 et seq. SGB I contain a selection of social rights which are tied to social benefit entitlements and upheld by the various providers of social benefits (e.g., the job centres, Federal Employment Agency, health insurance providers, youth welfare offices) in the form of services, benefits in kind, or cash benefits. </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social security benefits paid out to all beneficiaries in the event of certain risks or events materialising form a major pillar of this system and are financed from the contributions of employers and/or policyholders: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3 of the Social Code (SGB III) promotion of employment in the event of unemployment,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5 of the Social Code (SGB V) sickness,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11 of the Social Code (SGB XI) long-term care,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7 of the Social Code (SGB VII) accident, and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6 of the Social Code (SGB VI) retirement.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Other social benefits are largely financed from the public purse: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2 of the Social Code (SGB II) basic income support (responsible: job centre),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8 of the Social Code (SGB VIII) child and youth services (responsible: youth welfare office),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9 of the Social Code (SGB IX) rehabilitation and participation of people with disabilities (responsible: providers of integration support),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12 of the Social Code (SGB XII) social welfare (responsible: welfare office),</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Book 14 of the Social Code (SGB XIV) social compensation (responsibility determined by the federal states).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 number of further laws are considered special parts of the Social Code and also contain relevant social benefits (Article 68 SGB I). These include but are not limited to: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Federal Training Assistance Act (</a:t>
            </a:r>
            <a:r>
              <a:rPr lang="en-GB" sz="1100" dirty="0" err="1">
                <a:latin typeface="Open Sans" panose="020B0606030504020204" pitchFamily="34" charset="0"/>
                <a:ea typeface="Open Sans" panose="020B0606030504020204" pitchFamily="34" charset="0"/>
                <a:cs typeface="Open Sans" panose="020B0606030504020204" pitchFamily="34" charset="0"/>
              </a:rPr>
              <a:t>Bundesausbildungsförderungsgesetz</a:t>
            </a:r>
            <a:r>
              <a:rPr lang="en-GB" sz="1100" dirty="0">
                <a:latin typeface="Open Sans" panose="020B0606030504020204" pitchFamily="34" charset="0"/>
                <a:ea typeface="Open Sans" panose="020B0606030504020204" pitchFamily="34" charset="0"/>
                <a:cs typeface="Open Sans" panose="020B0606030504020204" pitchFamily="34" charset="0"/>
              </a:rPr>
              <a:t>/</a:t>
            </a:r>
            <a:r>
              <a:rPr lang="en-GB" sz="1100" dirty="0" err="1">
                <a:latin typeface="Open Sans" panose="020B0606030504020204" pitchFamily="34" charset="0"/>
                <a:ea typeface="Open Sans" panose="020B0606030504020204" pitchFamily="34" charset="0"/>
                <a:cs typeface="Open Sans" panose="020B0606030504020204" pitchFamily="34" charset="0"/>
              </a:rPr>
              <a:t>BAföG</a:t>
            </a:r>
            <a:r>
              <a:rPr lang="en-GB" sz="1100" dirty="0">
                <a:latin typeface="Open Sans" panose="020B0606030504020204" pitchFamily="34" charset="0"/>
                <a:ea typeface="Open Sans" panose="020B0606030504020204" pitchFamily="34" charset="0"/>
                <a:cs typeface="Open Sans" panose="020B0606030504020204" pitchFamily="34" charset="0"/>
              </a:rPr>
              <a: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Federal Child Benefit Act (</a:t>
            </a:r>
            <a:r>
              <a:rPr lang="en-GB" sz="1100" dirty="0" err="1">
                <a:latin typeface="Open Sans" panose="020B0606030504020204" pitchFamily="34" charset="0"/>
                <a:ea typeface="Open Sans" panose="020B0606030504020204" pitchFamily="34" charset="0"/>
                <a:cs typeface="Open Sans" panose="020B0606030504020204" pitchFamily="34" charset="0"/>
              </a:rPr>
              <a:t>Bundeskindergeldgesetz</a:t>
            </a:r>
            <a:r>
              <a:rPr lang="en-GB" sz="1100" dirty="0">
                <a:latin typeface="Open Sans" panose="020B0606030504020204" pitchFamily="34" charset="0"/>
                <a:ea typeface="Open Sans" panose="020B0606030504020204" pitchFamily="34" charset="0"/>
                <a:cs typeface="Open Sans" panose="020B0606030504020204" pitchFamily="34" charset="0"/>
              </a:rPr>
              <a:t>/BKGG),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Housing Benefits Act (</a:t>
            </a:r>
            <a:r>
              <a:rPr lang="en-GB" sz="1100" dirty="0" err="1">
                <a:latin typeface="Open Sans" panose="020B0606030504020204" pitchFamily="34" charset="0"/>
                <a:ea typeface="Open Sans" panose="020B0606030504020204" pitchFamily="34" charset="0"/>
                <a:cs typeface="Open Sans" panose="020B0606030504020204" pitchFamily="34" charset="0"/>
              </a:rPr>
              <a:t>Wohngeldgesetz</a:t>
            </a:r>
            <a:r>
              <a:rPr lang="en-GB" sz="1100" dirty="0">
                <a:latin typeface="Open Sans" panose="020B0606030504020204" pitchFamily="34" charset="0"/>
                <a:ea typeface="Open Sans" panose="020B0606030504020204" pitchFamily="34" charset="0"/>
                <a:cs typeface="Open Sans" panose="020B0606030504020204" pitchFamily="34" charset="0"/>
              </a:rPr>
              <a:t>/</a:t>
            </a:r>
            <a:r>
              <a:rPr lang="en-GB" sz="1100" dirty="0" err="1">
                <a:latin typeface="Open Sans" panose="020B0606030504020204" pitchFamily="34" charset="0"/>
                <a:ea typeface="Open Sans" panose="020B0606030504020204" pitchFamily="34" charset="0"/>
                <a:cs typeface="Open Sans" panose="020B0606030504020204" pitchFamily="34" charset="0"/>
              </a:rPr>
              <a:t>WoGG</a:t>
            </a:r>
            <a:r>
              <a:rPr lang="en-GB" sz="1100" dirty="0">
                <a:latin typeface="Open Sans" panose="020B0606030504020204" pitchFamily="34" charset="0"/>
                <a:ea typeface="Open Sans" panose="020B0606030504020204" pitchFamily="34" charset="0"/>
                <a:cs typeface="Open Sans" panose="020B0606030504020204" pitchFamily="34" charset="0"/>
              </a:rPr>
              <a: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the Adoption Placement Act (</a:t>
            </a:r>
            <a:r>
              <a:rPr lang="en-GB" sz="1100" dirty="0" err="1">
                <a:latin typeface="Open Sans" panose="020B0606030504020204" pitchFamily="34" charset="0"/>
                <a:ea typeface="Open Sans" panose="020B0606030504020204" pitchFamily="34" charset="0"/>
                <a:cs typeface="Open Sans" panose="020B0606030504020204" pitchFamily="34" charset="0"/>
              </a:rPr>
              <a:t>Adoptionsvermittlungsgesetz</a:t>
            </a:r>
            <a:r>
              <a:rPr lang="en-GB" sz="1100" dirty="0">
                <a:latin typeface="Open Sans" panose="020B0606030504020204" pitchFamily="34" charset="0"/>
                <a:ea typeface="Open Sans" panose="020B0606030504020204" pitchFamily="34" charset="0"/>
                <a:cs typeface="Open Sans" panose="020B0606030504020204" pitchFamily="34" charset="0"/>
              </a:rPr>
              <a:t>/</a:t>
            </a:r>
            <a:r>
              <a:rPr lang="en-GB" sz="1100" dirty="0" err="1">
                <a:latin typeface="Open Sans" panose="020B0606030504020204" pitchFamily="34" charset="0"/>
                <a:ea typeface="Open Sans" panose="020B0606030504020204" pitchFamily="34" charset="0"/>
                <a:cs typeface="Open Sans" panose="020B0606030504020204" pitchFamily="34" charset="0"/>
              </a:rPr>
              <a:t>AdVermiG</a:t>
            </a:r>
            <a:r>
              <a:rPr lang="en-GB" sz="1100" dirty="0">
                <a:latin typeface="Open Sans" panose="020B0606030504020204" pitchFamily="34" charset="0"/>
                <a:ea typeface="Open Sans" panose="020B0606030504020204" pitchFamily="34" charset="0"/>
                <a:cs typeface="Open Sans" panose="020B0606030504020204" pitchFamily="34" charset="0"/>
              </a:rPr>
              <a:t>),</a:t>
            </a:r>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dirty="0">
                <a:latin typeface="Open Sans" panose="020B0606030504020204" pitchFamily="34" charset="0"/>
                <a:ea typeface="Open Sans" panose="020B0606030504020204" pitchFamily="34" charset="0"/>
                <a:cs typeface="Open Sans" panose="020B0606030504020204" pitchFamily="34" charset="0"/>
              </a:rPr>
              <a:t>Sections 1, 2 and 3 of the Parental Allowances and Parental Leave Act (</a:t>
            </a:r>
            <a:r>
              <a:rPr lang="en-GB" sz="1100" dirty="0" err="1">
                <a:latin typeface="Open Sans" panose="020B0606030504020204" pitchFamily="34" charset="0"/>
                <a:ea typeface="Open Sans" panose="020B0606030504020204" pitchFamily="34" charset="0"/>
                <a:cs typeface="Open Sans" panose="020B0606030504020204" pitchFamily="34" charset="0"/>
              </a:rPr>
              <a:t>Bundeselterngeld</a:t>
            </a:r>
            <a:r>
              <a:rPr lang="en-GB" sz="1100" dirty="0">
                <a:latin typeface="Open Sans" panose="020B0606030504020204" pitchFamily="34" charset="0"/>
                <a:ea typeface="Open Sans" panose="020B0606030504020204" pitchFamily="34" charset="0"/>
                <a:cs typeface="Open Sans" panose="020B0606030504020204" pitchFamily="34" charset="0"/>
              </a:rPr>
              <a:t>- und </a:t>
            </a:r>
            <a:r>
              <a:rPr lang="en-GB" sz="1100" dirty="0" err="1">
                <a:latin typeface="Open Sans" panose="020B0606030504020204" pitchFamily="34" charset="0"/>
                <a:ea typeface="Open Sans" panose="020B0606030504020204" pitchFamily="34" charset="0"/>
                <a:cs typeface="Open Sans" panose="020B0606030504020204" pitchFamily="34" charset="0"/>
              </a:rPr>
              <a:t>Elternzeitgesetz</a:t>
            </a:r>
            <a:r>
              <a:rPr lang="en-GB" sz="1100" dirty="0">
                <a:latin typeface="Open Sans" panose="020B0606030504020204" pitchFamily="34" charset="0"/>
                <a:ea typeface="Open Sans" panose="020B0606030504020204" pitchFamily="34" charset="0"/>
                <a:cs typeface="Open Sans" panose="020B0606030504020204" pitchFamily="34" charset="0"/>
              </a:rPr>
              <a:t>/BEEG).</a:t>
            </a:r>
            <a:endParaRPr lang="de-DE" sz="1100" dirty="0">
              <a:latin typeface="Open Sans" panose="020B0606030504020204" pitchFamily="34" charset="0"/>
              <a:ea typeface="Open Sans" panose="020B0606030504020204" pitchFamily="34" charset="0"/>
              <a:cs typeface="Open Sans" panose="020B0606030504020204" pitchFamily="34" charset="0"/>
            </a:endParaRP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All providers of social benefits are bound by the superordinate procedural requirements of SGB I and SGB X in their responsibility for realising social rights by way of social services. These include, for example, a general duty to provide advice on benefit entitlements (Article 14 SGB I) and the obligation incumbent upon social benefit providers to ensure that social benefits are delivered comprehensively, promptly and without unnecessary effort on the part of the beneficiary (Article 17 SGB I). All parties have the right to attend negotiations or meetings accompanied by an advisor (Article 13 [4] SGB X). </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34</a:t>
            </a:fld>
            <a:endParaRPr lang="de-DE"/>
          </a:p>
        </p:txBody>
      </p:sp>
    </p:spTree>
    <p:extLst>
      <p:ext uri="{BB962C8B-B14F-4D97-AF65-F5344CB8AC3E}">
        <p14:creationId xmlns:p14="http://schemas.microsoft.com/office/powerpoint/2010/main" val="1547277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A legal definition of the term "social benefits" is found in Article 11 of Book 1 of the Social Code (SGB I). According to this definition, social benefits are services, benefits in kind and cash benefits provided on the basis of the provisions of the Social Code and the laws referenced in Article 68 SGB I. Article 11 SGB I also includes personal assistance and support with upbringing as relevant services.</a:t>
            </a:r>
          </a:p>
          <a:p>
            <a:endParaRPr lang="de-DE" dirty="0"/>
          </a:p>
          <a:p>
            <a:r>
              <a:rPr lang="en-GB" dirty="0"/>
              <a:t>Articles 18–29 SGB I list the different types of social benefits and the institutions responsible for their provision:</a:t>
            </a:r>
            <a:endParaRPr lang="de-DE" dirty="0"/>
          </a:p>
          <a:p>
            <a:pPr marL="171450" lvl="0" indent="-171450">
              <a:buFont typeface="Wingdings" panose="05000000000000000000" pitchFamily="2" charset="2"/>
              <a:buChar char="Ø"/>
            </a:pPr>
            <a:r>
              <a:rPr lang="en-GB" dirty="0"/>
              <a:t>Article 18 Training grants</a:t>
            </a:r>
            <a:endParaRPr lang="de-DE" dirty="0"/>
          </a:p>
          <a:p>
            <a:pPr marL="171450" lvl="0" indent="-171450">
              <a:buFont typeface="Wingdings" panose="05000000000000000000" pitchFamily="2" charset="2"/>
              <a:buChar char="Ø"/>
            </a:pPr>
            <a:r>
              <a:rPr lang="en-GB" dirty="0"/>
              <a:t>Article 19 Promotion of employment</a:t>
            </a:r>
            <a:endParaRPr lang="de-DE" dirty="0"/>
          </a:p>
          <a:p>
            <a:pPr marL="171450" lvl="0" indent="-171450">
              <a:buFont typeface="Wingdings" panose="05000000000000000000" pitchFamily="2" charset="2"/>
              <a:buChar char="Ø"/>
            </a:pPr>
            <a:r>
              <a:rPr lang="en-GB" dirty="0"/>
              <a:t>Article 19a Basic security for job-seekers</a:t>
            </a:r>
            <a:endParaRPr lang="de-DE" dirty="0"/>
          </a:p>
          <a:p>
            <a:pPr marL="171450" lvl="0" indent="-171450">
              <a:buFont typeface="Wingdings" panose="05000000000000000000" pitchFamily="2" charset="2"/>
              <a:buChar char="Ø"/>
            </a:pPr>
            <a:r>
              <a:rPr lang="en-GB" dirty="0"/>
              <a:t>Article 19b Services for employees transitioning to retirement</a:t>
            </a:r>
            <a:endParaRPr lang="de-DE" dirty="0"/>
          </a:p>
          <a:p>
            <a:pPr marL="171450" lvl="0" indent="-171450">
              <a:buFont typeface="Wingdings" panose="05000000000000000000" pitchFamily="2" charset="2"/>
              <a:buChar char="Ø"/>
            </a:pPr>
            <a:r>
              <a:rPr lang="en-GB" dirty="0"/>
              <a:t>Article 21 Statutory health insurance</a:t>
            </a:r>
            <a:endParaRPr lang="de-DE" dirty="0"/>
          </a:p>
          <a:p>
            <a:pPr marL="171450" lvl="0" indent="-171450">
              <a:buFont typeface="Wingdings" panose="05000000000000000000" pitchFamily="2" charset="2"/>
              <a:buChar char="Ø"/>
            </a:pPr>
            <a:r>
              <a:rPr lang="en-GB" dirty="0"/>
              <a:t>Article 21a Social care insurance</a:t>
            </a:r>
            <a:endParaRPr lang="de-DE" dirty="0"/>
          </a:p>
          <a:p>
            <a:pPr marL="171450" lvl="0" indent="-171450">
              <a:buFont typeface="Wingdings" panose="05000000000000000000" pitchFamily="2" charset="2"/>
              <a:buChar char="Ø"/>
            </a:pPr>
            <a:r>
              <a:rPr lang="en-GB" dirty="0"/>
              <a:t>Article 21b Termination of pregnancy</a:t>
            </a:r>
            <a:endParaRPr lang="de-DE" dirty="0"/>
          </a:p>
          <a:p>
            <a:pPr marL="171450" lvl="0" indent="-171450">
              <a:buFont typeface="Wingdings" panose="05000000000000000000" pitchFamily="2" charset="2"/>
              <a:buChar char="Ø"/>
            </a:pPr>
            <a:r>
              <a:rPr lang="en-GB" dirty="0"/>
              <a:t>Article 22 Statutory accident insurance</a:t>
            </a:r>
            <a:endParaRPr lang="de-DE" dirty="0"/>
          </a:p>
          <a:p>
            <a:pPr marL="171450" lvl="0" indent="-171450">
              <a:buFont typeface="Wingdings" panose="05000000000000000000" pitchFamily="2" charset="2"/>
              <a:buChar char="Ø"/>
            </a:pPr>
            <a:r>
              <a:rPr lang="en-GB" dirty="0"/>
              <a:t>Article 23 Statutory pension insurance including old-age insurance for farmers</a:t>
            </a:r>
            <a:endParaRPr lang="de-DE" dirty="0"/>
          </a:p>
          <a:p>
            <a:pPr marL="171450" lvl="0" indent="-171450">
              <a:buFont typeface="Wingdings" panose="05000000000000000000" pitchFamily="2" charset="2"/>
              <a:buChar char="Ø"/>
            </a:pPr>
            <a:r>
              <a:rPr lang="en-GB" dirty="0"/>
              <a:t>Article 24 Provision in case of loss of health</a:t>
            </a:r>
            <a:endParaRPr lang="de-DE" dirty="0"/>
          </a:p>
          <a:p>
            <a:pPr marL="171450" lvl="0" indent="-171450">
              <a:buFont typeface="Wingdings" panose="05000000000000000000" pitchFamily="2" charset="2"/>
              <a:buChar char="Ø"/>
            </a:pPr>
            <a:r>
              <a:rPr lang="en-GB" dirty="0"/>
              <a:t>Article 25 Child benefit, child benefit supplement, education and participation grants, parental benefit and child care subsidy</a:t>
            </a:r>
            <a:endParaRPr lang="de-DE" dirty="0"/>
          </a:p>
          <a:p>
            <a:pPr marL="171450" lvl="0" indent="-171450">
              <a:buFont typeface="Wingdings" panose="05000000000000000000" pitchFamily="2" charset="2"/>
              <a:buChar char="Ø"/>
            </a:pPr>
            <a:r>
              <a:rPr lang="en-GB" dirty="0"/>
              <a:t>Article 26 Housing benefit</a:t>
            </a:r>
            <a:endParaRPr lang="de-DE" dirty="0"/>
          </a:p>
          <a:p>
            <a:pPr marL="171450" lvl="0" indent="-171450">
              <a:buFont typeface="Wingdings" panose="05000000000000000000" pitchFamily="2" charset="2"/>
              <a:buChar char="Ø"/>
            </a:pPr>
            <a:r>
              <a:rPr lang="en-GB" dirty="0"/>
              <a:t>Article 27 Child and youth services</a:t>
            </a:r>
            <a:endParaRPr lang="de-DE" dirty="0"/>
          </a:p>
          <a:p>
            <a:pPr marL="171450" lvl="0" indent="-171450">
              <a:buFont typeface="Wingdings" panose="05000000000000000000" pitchFamily="2" charset="2"/>
              <a:buChar char="Ø"/>
            </a:pPr>
            <a:r>
              <a:rPr lang="en-GB" dirty="0"/>
              <a:t>Article 28 Social welfare</a:t>
            </a:r>
            <a:endParaRPr lang="de-DE" dirty="0"/>
          </a:p>
          <a:p>
            <a:pPr marL="171450" lvl="0" indent="-171450">
              <a:buFont typeface="Wingdings" panose="05000000000000000000" pitchFamily="2" charset="2"/>
              <a:buChar char="Ø"/>
            </a:pPr>
            <a:r>
              <a:rPr lang="en-GB" dirty="0"/>
              <a:t>Article 28a Integration support</a:t>
            </a:r>
            <a:endParaRPr lang="de-DE" dirty="0"/>
          </a:p>
          <a:p>
            <a:pPr marL="171450" lvl="0" indent="-171450">
              <a:buFont typeface="Wingdings" panose="05000000000000000000" pitchFamily="2" charset="2"/>
              <a:buChar char="Ø"/>
            </a:pPr>
            <a:r>
              <a:rPr lang="en-GB" dirty="0"/>
              <a:t>Article 29 Rehabilitation and participation for persons with disability</a:t>
            </a:r>
            <a:endParaRPr lang="de-DE" dirty="0"/>
          </a:p>
          <a:p>
            <a:endParaRPr lang="en-GB" dirty="0"/>
          </a:p>
          <a:p>
            <a:r>
              <a:rPr lang="en-GB" dirty="0"/>
              <a:t>The Asylum Seeker Benefits Act (</a:t>
            </a:r>
            <a:r>
              <a:rPr lang="en-GB" dirty="0" err="1"/>
              <a:t>Asylbewerberleistungsgesetz</a:t>
            </a:r>
            <a:r>
              <a:rPr lang="en-GB" dirty="0"/>
              <a:t>/</a:t>
            </a:r>
            <a:r>
              <a:rPr lang="en-GB" dirty="0" err="1"/>
              <a:t>AsylbLG</a:t>
            </a:r>
            <a:r>
              <a:rPr lang="en-GB" dirty="0"/>
              <a:t>) is not included in the SGB I catalogue and thus does not constitute a formal element of social law. However, the scope of services it covers means it forms part of substantive social law. </a:t>
            </a:r>
            <a:r>
              <a:rPr lang="en-GB" dirty="0" err="1"/>
              <a:t>AsylbLG</a:t>
            </a:r>
            <a:r>
              <a:rPr lang="en-GB" dirty="0"/>
              <a:t> is an independent law regulating the substantive services for service beneficiaries. Government spending on </a:t>
            </a:r>
            <a:r>
              <a:rPr lang="en-GB" dirty="0" err="1"/>
              <a:t>AsylbLG</a:t>
            </a:r>
            <a:r>
              <a:rPr lang="en-GB" dirty="0"/>
              <a:t> services was just under €4.9bn (gross) in 2018.</a:t>
            </a:r>
          </a:p>
          <a:p>
            <a:endParaRPr lang="de-DE" dirty="0"/>
          </a:p>
          <a:p>
            <a:r>
              <a:rPr lang="en-GB" dirty="0"/>
              <a:t>In 2021 social benefits accounted for 32.5% of GDP. Total social benefits in 2021 amounted to €1,161.5bn. </a:t>
            </a:r>
          </a:p>
          <a:p>
            <a:endParaRPr lang="de-DE" dirty="0"/>
          </a:p>
          <a:p>
            <a:r>
              <a:rPr lang="en-GB" b="1" dirty="0"/>
              <a:t>Example shares (€</a:t>
            </a:r>
            <a:r>
              <a:rPr lang="en-GB" b="1" dirty="0" err="1"/>
              <a:t>bn</a:t>
            </a:r>
            <a:r>
              <a:rPr lang="en-GB" b="1" dirty="0"/>
              <a:t>):</a:t>
            </a:r>
            <a:endParaRPr lang="de-DE" b="1" dirty="0"/>
          </a:p>
          <a:p>
            <a:r>
              <a:rPr lang="en-GB" b="1" dirty="0"/>
              <a:t>* Social security systems: 			total 706.5 </a:t>
            </a:r>
            <a:endParaRPr lang="de-DE" b="1" dirty="0"/>
          </a:p>
          <a:p>
            <a:endParaRPr lang="de-DE" dirty="0"/>
          </a:p>
          <a:p>
            <a:r>
              <a:rPr lang="en-GB" b="1" dirty="0"/>
              <a:t>* Assistance and welfare benefits:		total 214.9 </a:t>
            </a:r>
            <a:endParaRPr lang="de-DE" b="1" dirty="0"/>
          </a:p>
          <a:p>
            <a:r>
              <a:rPr lang="en-GB" dirty="0"/>
              <a:t>	- Basic security for job-seekers:	46.1</a:t>
            </a:r>
            <a:endParaRPr lang="de-DE" dirty="0"/>
          </a:p>
          <a:p>
            <a:r>
              <a:rPr lang="en-GB" dirty="0"/>
              <a:t>	- Social welfare: 		46.0</a:t>
            </a:r>
            <a:endParaRPr lang="de-DE" dirty="0"/>
          </a:p>
          <a:p>
            <a:r>
              <a:rPr lang="en-GB" dirty="0"/>
              <a:t>	</a:t>
            </a:r>
            <a:r>
              <a:rPr lang="en-GB" b="1" dirty="0"/>
              <a:t>- Child and youth services:		58.3</a:t>
            </a:r>
            <a:endParaRPr lang="de-DE" dirty="0"/>
          </a:p>
          <a:p>
            <a:r>
              <a:rPr lang="en-GB" dirty="0"/>
              <a:t>	- Parental benefit:		  8.3</a:t>
            </a:r>
            <a:endParaRPr lang="de-DE" dirty="0"/>
          </a:p>
          <a:p>
            <a:r>
              <a:rPr lang="en-GB" dirty="0"/>
              <a:t>	- Child benefit/family allowance:	53.4</a:t>
            </a:r>
            <a:endParaRPr lang="de-DE" dirty="0"/>
          </a:p>
          <a:p>
            <a:r>
              <a:rPr lang="en-GB" dirty="0"/>
              <a:t>	- Training/advancement assistance:	  2.8</a:t>
            </a:r>
            <a:endParaRPr lang="de-DE" dirty="0"/>
          </a:p>
          <a:p>
            <a:endParaRPr lang="en-GB" b="1" dirty="0"/>
          </a:p>
          <a:p>
            <a:r>
              <a:rPr lang="en-GB" b="1" dirty="0"/>
              <a:t>Further reading</a:t>
            </a:r>
            <a:endParaRPr lang="de-DE" dirty="0"/>
          </a:p>
          <a:p>
            <a:endParaRPr lang="de-DE" dirty="0"/>
          </a:p>
          <a:p>
            <a:pPr marL="171450" indent="-171450">
              <a:buFont typeface="Wingdings" panose="05000000000000000000" pitchFamily="2" charset="2"/>
              <a:buChar char="Ø"/>
            </a:pPr>
            <a:r>
              <a:rPr lang="de-DE" dirty="0"/>
              <a:t>Bundesministerium für Arbeit und Soziales (BMAS) (2022). </a:t>
            </a:r>
            <a:r>
              <a:rPr lang="en-GB" dirty="0" err="1"/>
              <a:t>Sozialbudget</a:t>
            </a:r>
            <a:r>
              <a:rPr lang="en-GB" dirty="0"/>
              <a:t> 2021; online: </a:t>
            </a:r>
            <a:r>
              <a:rPr lang="en-GB" dirty="0">
                <a:hlinkClick r:id="rId3"/>
              </a:rPr>
              <a:t>https://www.bmas.de/SharedDocs/Downloads/DE/Publikationen/a230-21-sozialbudget-2021.pdf?__blob=publicationFile&amp;v=3</a:t>
            </a:r>
            <a:r>
              <a:rPr lang="en-GB" dirty="0"/>
              <a:t> (last accessed: 31 May 2023).</a:t>
            </a:r>
            <a:endParaRPr lang="en-GB" noProof="0" dirty="0"/>
          </a:p>
        </p:txBody>
      </p:sp>
      <p:sp>
        <p:nvSpPr>
          <p:cNvPr id="4" name="Foliennummernplatzhalter 3"/>
          <p:cNvSpPr>
            <a:spLocks noGrp="1"/>
          </p:cNvSpPr>
          <p:nvPr>
            <p:ph type="sldNum" sz="quarter" idx="10"/>
          </p:nvPr>
        </p:nvSpPr>
        <p:spPr/>
        <p:txBody>
          <a:bodyPr/>
          <a:lstStyle/>
          <a:p>
            <a:fld id="{178ACBB0-B8BD-7243-B5CA-EEE1A71994D0}" type="slidenum">
              <a:rPr lang="de-DE" smtClean="0"/>
              <a:t>35</a:t>
            </a:fld>
            <a:endParaRPr lang="de-DE"/>
          </a:p>
        </p:txBody>
      </p:sp>
    </p:spTree>
    <p:extLst>
      <p:ext uri="{BB962C8B-B14F-4D97-AF65-F5344CB8AC3E}">
        <p14:creationId xmlns:p14="http://schemas.microsoft.com/office/powerpoint/2010/main" val="2118143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Children and Youth Welfare Act (SGB VIII) is an integral part of the Federal Republic of Germany's Social Code (SGB). Since its primary purpose is to regulate social benefits, it does not form part of regulatory law. Given this, the rules on the receipt of social benefits apply as laid down in particular in Books 1 and 10 of the Social Code (SGB I and SGB X).</a:t>
            </a:r>
          </a:p>
          <a:p>
            <a:endParaRPr lang="de-DE" dirty="0"/>
          </a:p>
          <a:p>
            <a:r>
              <a:rPr lang="en-GB" dirty="0"/>
              <a:t>The law on social and administrative procedures first and foremost serves to safeguard the payment of social benefits and help eligible recipients to more easily navigate the complex system comprising the various Books of the Social Code as well as to apply for and (more quickly) receive social benefits. Three key principles come to bear here:</a:t>
            </a:r>
            <a:endParaRPr lang="de-DE" dirty="0"/>
          </a:p>
          <a:p>
            <a:pPr marL="228600" lvl="0" indent="-228600">
              <a:buFont typeface="+mj-lt"/>
              <a:buAutoNum type="arabicPeriod"/>
            </a:pPr>
            <a:r>
              <a:rPr lang="en-GB" dirty="0"/>
              <a:t>Low entry barriers for access to the social benefits system</a:t>
            </a:r>
            <a:endParaRPr lang="de-DE" dirty="0"/>
          </a:p>
          <a:p>
            <a:pPr marL="228600" lvl="0" indent="-228600">
              <a:buFont typeface="+mj-lt"/>
              <a:buAutoNum type="arabicPeriod"/>
            </a:pPr>
            <a:r>
              <a:rPr lang="en-GB" dirty="0"/>
              <a:t>The procedural burden is on the providers of social benefits and not eligible recipients </a:t>
            </a:r>
            <a:endParaRPr lang="de-DE" dirty="0"/>
          </a:p>
          <a:p>
            <a:pPr marL="228600" lvl="0" indent="-228600">
              <a:buFont typeface="+mj-lt"/>
              <a:buAutoNum type="arabicPeriod"/>
            </a:pPr>
            <a:r>
              <a:rPr lang="en-GB" dirty="0"/>
              <a:t>The procedural rights of the beneficiaries</a:t>
            </a:r>
            <a:endParaRPr lang="de-DE" dirty="0"/>
          </a:p>
          <a:p>
            <a:endParaRPr lang="en-GB" dirty="0"/>
          </a:p>
          <a:p>
            <a:r>
              <a:rPr lang="en-GB" dirty="0"/>
              <a:t>From assessments of eligibility to decisions on payment, the law governing social and administrative procedures must be taken into consideration throughout the entire process. The procedural regulations form the professional standards with which administrative bodies must comply. The provisions of Book 1 of the Social Code (SGB I) – General Part, e.g., regarding filing an application, the secrecy of social data, or the cooperation of the service beneficiary, apply for all Books of the Social Code. Book 10 of the Social Code (SGB X) – Social and Administrative Procedures and Protection of Social Data also contains provisions which apply for all Books of the Social Code. Correspondingly, these regulations also apply to services within child and youth services. Pursuant to Article 1 (1) SGB X the provisions apply to the performance of public administration duties by public authorities in the Federal Republic of Germany. Article 12 SGB X places the responsibility for the process in the hands of the public authority. </a:t>
            </a:r>
          </a:p>
          <a:p>
            <a:endParaRPr lang="de-DE" dirty="0"/>
          </a:p>
          <a:p>
            <a:r>
              <a:rPr lang="en-GB" b="1" dirty="0"/>
              <a:t>Procedural principles</a:t>
            </a:r>
            <a:endParaRPr lang="de-DE" dirty="0"/>
          </a:p>
          <a:p>
            <a:r>
              <a:rPr lang="en-GB" dirty="0"/>
              <a:t>SGB X contains certain requirements that apply when putting administrative processes into practice: pursuant to Sentence 2 of Article 9 they must be implemented simply, expediently and swiftly. In accordance with Article 17 SGB I, the authority must ensure that the service beneficiaries swiftly receive the social benefits to which they are entitled.</a:t>
            </a:r>
          </a:p>
          <a:p>
            <a:endParaRPr lang="de-DE" dirty="0"/>
          </a:p>
          <a:p>
            <a:r>
              <a:rPr lang="en-GB" b="1" dirty="0"/>
              <a:t>Start</a:t>
            </a:r>
            <a:endParaRPr lang="de-DE" dirty="0"/>
          </a:p>
          <a:p>
            <a:r>
              <a:rPr lang="en-GB" dirty="0"/>
              <a:t>The process can be initiated either </a:t>
            </a:r>
            <a:r>
              <a:rPr lang="en-GB" i="1" dirty="0"/>
              <a:t>ex officio</a:t>
            </a:r>
            <a:r>
              <a:rPr lang="en-GB" dirty="0"/>
              <a:t> or on request, and can be made orally (i.e., without the red tape of filing an application) or in writing. Applications are filed at no cost and their submission marks the start of the procedure as well as the earliest possible date from which benefits are granted.</a:t>
            </a:r>
          </a:p>
          <a:p>
            <a:endParaRPr lang="de-DE" dirty="0"/>
          </a:p>
          <a:p>
            <a:r>
              <a:rPr lang="en-GB" b="1" dirty="0"/>
              <a:t>Determination of facts</a:t>
            </a:r>
            <a:endParaRPr lang="de-DE" dirty="0"/>
          </a:p>
          <a:p>
            <a:r>
              <a:rPr lang="en-GB" dirty="0"/>
              <a:t>The focus throughout the social and administrative procedures is on reviewing compliance with the eligibility criteria. This is done on the basis of the principle of official examination, i.e., it is the authority's responsibility to establish </a:t>
            </a:r>
            <a:r>
              <a:rPr lang="en-GB" i="1" dirty="0"/>
              <a:t>ex officio</a:t>
            </a:r>
            <a:r>
              <a:rPr lang="en-GB" dirty="0"/>
              <a:t> all of the facts necessary for the decision (Article 20 SGB X).</a:t>
            </a:r>
          </a:p>
          <a:p>
            <a:endParaRPr lang="de-DE" dirty="0"/>
          </a:p>
          <a:p>
            <a:r>
              <a:rPr lang="en-GB" b="1" dirty="0"/>
              <a:t>Protection of social data</a:t>
            </a:r>
            <a:endParaRPr lang="de-DE" dirty="0"/>
          </a:p>
          <a:p>
            <a:r>
              <a:rPr lang="en-GB" dirty="0"/>
              <a:t>Social data refers to particulars about the personal or factual affairs of the data subject (usually the applicant/service beneficiary). </a:t>
            </a:r>
          </a:p>
          <a:p>
            <a:endParaRPr lang="de-DE" dirty="0"/>
          </a:p>
          <a:p>
            <a:r>
              <a:rPr lang="en-GB" b="1" dirty="0"/>
              <a:t>Rights of parties</a:t>
            </a:r>
            <a:endParaRPr lang="de-DE" dirty="0"/>
          </a:p>
          <a:p>
            <a:r>
              <a:rPr lang="en-GB" dirty="0"/>
              <a:t>Various rights are granted to the parties involved in the administrative proceedings, e.g.:</a:t>
            </a:r>
            <a:endParaRPr lang="de-DE" dirty="0"/>
          </a:p>
          <a:p>
            <a:pPr lvl="0"/>
            <a:r>
              <a:rPr lang="en-GB" dirty="0"/>
              <a:t>right to representation by proxy or support from an advisor (Article 13 SGB X)</a:t>
            </a:r>
            <a:endParaRPr lang="de-DE" dirty="0"/>
          </a:p>
          <a:p>
            <a:pPr lvl="0"/>
            <a:r>
              <a:rPr lang="en-GB" dirty="0"/>
              <a:t>right of access to documents (Article 26 SGB X)</a:t>
            </a:r>
            <a:endParaRPr lang="de-DE" dirty="0"/>
          </a:p>
          <a:p>
            <a:pPr lvl="0"/>
            <a:r>
              <a:rPr lang="en-GB" dirty="0"/>
              <a:t>right to be heard (Article 24 SGB X)</a:t>
            </a:r>
            <a:endParaRPr lang="de-DE" dirty="0"/>
          </a:p>
          <a:p>
            <a:r>
              <a:rPr lang="en-GB" dirty="0"/>
              <a:t> </a:t>
            </a:r>
            <a:endParaRPr lang="de-DE" dirty="0"/>
          </a:p>
          <a:p>
            <a:r>
              <a:rPr lang="en-GB" b="1" dirty="0"/>
              <a:t>Conclusion</a:t>
            </a:r>
            <a:endParaRPr lang="de-DE" dirty="0"/>
          </a:p>
          <a:p>
            <a:r>
              <a:rPr lang="en-GB" dirty="0"/>
              <a:t>The administrative proceedings are generally concluded by way of an administrative act, i.e., a notice is issued or a public-sector contract finalised (Article 8 SGB X).</a:t>
            </a:r>
          </a:p>
          <a:p>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err="1"/>
              <a:t>Trenczek</a:t>
            </a:r>
            <a:r>
              <a:rPr lang="de-DE" dirty="0"/>
              <a:t>, Thomas (2022): Verfahren und Rechtsschutz. In: Münder/</a:t>
            </a:r>
            <a:r>
              <a:rPr lang="de-DE" dirty="0" err="1"/>
              <a:t>Meysen</a:t>
            </a:r>
            <a:r>
              <a:rPr lang="de-DE" dirty="0"/>
              <a:t>/</a:t>
            </a:r>
            <a:r>
              <a:rPr lang="de-DE" dirty="0" err="1"/>
              <a:t>Trenczek</a:t>
            </a:r>
            <a:r>
              <a:rPr lang="de-DE" dirty="0"/>
              <a:t> (</a:t>
            </a:r>
            <a:r>
              <a:rPr lang="de-DE" dirty="0" err="1"/>
              <a:t>eds</a:t>
            </a:r>
            <a:r>
              <a:rPr lang="de-DE" dirty="0"/>
              <a:t>.): Frankfurter Kommentar SGB VIII, Anhang I. 9th </a:t>
            </a:r>
            <a:r>
              <a:rPr lang="de-DE" dirty="0" err="1"/>
              <a:t>edition</a:t>
            </a:r>
            <a:r>
              <a:rPr lang="de-DE" dirty="0"/>
              <a:t>, Baden-Baden, p. 1268−1298. </a:t>
            </a:r>
          </a:p>
          <a:p>
            <a:pPr marL="171450" indent="-171450">
              <a:buFont typeface="Wingdings" panose="05000000000000000000" pitchFamily="2" charset="2"/>
              <a:buChar char="Ø"/>
            </a:pPr>
            <a:r>
              <a:rPr lang="de-DE" dirty="0" err="1"/>
              <a:t>Waschull</a:t>
            </a:r>
            <a:r>
              <a:rPr lang="de-DE" dirty="0"/>
              <a:t>, Dirk (2023): ASD-Arbeit und Verwaltungsverfahren. In: </a:t>
            </a:r>
            <a:r>
              <a:rPr lang="de-DE" dirty="0" err="1"/>
              <a:t>Merchel</a:t>
            </a:r>
            <a:r>
              <a:rPr lang="de-DE" dirty="0"/>
              <a:t>, Joachim (</a:t>
            </a:r>
            <a:r>
              <a:rPr lang="de-DE" dirty="0" err="1"/>
              <a:t>ed</a:t>
            </a:r>
            <a:r>
              <a:rPr lang="de-DE" dirty="0"/>
              <a:t>.): Handbuch Allgemeiner Sozialer Dienst (ASD). 4th </a:t>
            </a:r>
            <a:r>
              <a:rPr lang="de-DE" dirty="0" err="1"/>
              <a:t>edition</a:t>
            </a:r>
            <a:r>
              <a:rPr lang="de-DE" dirty="0"/>
              <a:t>, </a:t>
            </a:r>
            <a:r>
              <a:rPr lang="en-GB" dirty="0"/>
              <a:t>Munich, p. 78–87.</a:t>
            </a:r>
            <a:endParaRPr lang="de-DE" dirty="0"/>
          </a:p>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36</a:t>
            </a:fld>
            <a:endParaRPr lang="de-DE"/>
          </a:p>
        </p:txBody>
      </p:sp>
    </p:spTree>
    <p:extLst>
      <p:ext uri="{BB962C8B-B14F-4D97-AF65-F5344CB8AC3E}">
        <p14:creationId xmlns:p14="http://schemas.microsoft.com/office/powerpoint/2010/main" val="2564708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Beyond the federal government's international commitments to the regulatory framework of the European Union, Germany is also party to a slew of international agreements and treaties with varying binding characters. These range from global to European to bilateral in scope.</a:t>
            </a:r>
          </a:p>
          <a:p>
            <a:endParaRPr lang="de-DE" dirty="0"/>
          </a:p>
          <a:p>
            <a:r>
              <a:rPr lang="en-GB" dirty="0"/>
              <a:t>Under German law, international treaties requiring the consent/participation of the federal law-making institutions pursuant to sentence 1 of Article 59 (2) of the Basic Law (</a:t>
            </a:r>
            <a:r>
              <a:rPr lang="en-GB" dirty="0" err="1"/>
              <a:t>Grundgesetz</a:t>
            </a:r>
            <a:r>
              <a:rPr lang="en-GB" dirty="0"/>
              <a:t>/GG) have the status of statute not requiring assent.</a:t>
            </a:r>
          </a:p>
          <a:p>
            <a:endParaRPr lang="de-DE" dirty="0"/>
          </a:p>
          <a:p>
            <a:r>
              <a:rPr lang="en-GB" dirty="0"/>
              <a:t>Most laws enacted by international organisations cannot be applied directly within Germany. However, the member states of the respective international organisations are obliged to transpose any obligations arising from such legislation into national law.</a:t>
            </a:r>
          </a:p>
          <a:p>
            <a:endParaRPr lang="de-DE" dirty="0"/>
          </a:p>
          <a:p>
            <a:r>
              <a:rPr lang="en-GB" b="1" dirty="0"/>
              <a:t>United Nations</a:t>
            </a:r>
            <a:endParaRPr lang="de-DE" dirty="0"/>
          </a:p>
          <a:p>
            <a:r>
              <a:rPr lang="en-GB" dirty="0"/>
              <a:t>With the Universal Declaration of Human Rights along with 10 further human rights treaties, the United Nations has established a catalogue of human rights instruments that are binding on all UN member states as a matter of international law. Some of these treaties are supplemented by optional protocols, which are often used to introduce procedures for individual complaints. </a:t>
            </a:r>
            <a:endParaRPr lang="de-DE" dirty="0"/>
          </a:p>
          <a:p>
            <a:r>
              <a:rPr lang="en-GB" dirty="0"/>
              <a:t>Of particular relevance for children, adolescents and families are, e.g.:</a:t>
            </a:r>
            <a:endParaRPr lang="de-DE" dirty="0"/>
          </a:p>
          <a:p>
            <a:pPr marL="171450" lvl="0" indent="-171450">
              <a:buFont typeface="Wingdings" panose="05000000000000000000" pitchFamily="2" charset="2"/>
              <a:buChar char="Ø"/>
            </a:pPr>
            <a:r>
              <a:rPr lang="en-GB" dirty="0"/>
              <a:t>UN Convention on the Rights of the Child. A binding international agreement which entered into force on 2 September 1990 and was ratified by Germany on 6 March 1992.</a:t>
            </a:r>
            <a:endParaRPr lang="de-DE" dirty="0"/>
          </a:p>
          <a:p>
            <a:pPr marL="171450" lvl="0" indent="-171450">
              <a:buFont typeface="Wingdings" panose="05000000000000000000" pitchFamily="2" charset="2"/>
              <a:buChar char="Ø"/>
            </a:pPr>
            <a:r>
              <a:rPr lang="en-GB" dirty="0"/>
              <a:t>UN Convention on the Rights of Persons with Disabilities. A binding international agreement which entered into force on 3 May 2008 and was ratified by Germany on 24 February 2009.</a:t>
            </a:r>
            <a:endParaRPr lang="de-DE" dirty="0"/>
          </a:p>
          <a:p>
            <a:pPr marL="171450" lvl="0" indent="-171450">
              <a:buFont typeface="Wingdings" panose="05000000000000000000" pitchFamily="2" charset="2"/>
              <a:buChar char="Ø"/>
            </a:pPr>
            <a:r>
              <a:rPr lang="en-GB" dirty="0"/>
              <a:t>Convention on the Elimination of All Forms of Discrimination against Women, which was adopted on 18 December 1979, entered into force in 1981 and was ratified by Germany on 10 July 1985.</a:t>
            </a:r>
            <a:endParaRPr lang="de-DE" dirty="0"/>
          </a:p>
          <a:p>
            <a:pPr marL="171450" lvl="0" indent="-171450">
              <a:buFont typeface="Wingdings" panose="05000000000000000000" pitchFamily="2" charset="2"/>
              <a:buChar char="Ø"/>
            </a:pPr>
            <a:r>
              <a:rPr lang="en-GB" dirty="0"/>
              <a:t>International Convention on the Elimination of All Forms of Racial Discrimination, which entered into force on 4 January 1969 and was ratified without reservation by Germany on 16 May 1969.</a:t>
            </a:r>
          </a:p>
          <a:p>
            <a:pPr lvl="0"/>
            <a:endParaRPr lang="de-DE" dirty="0"/>
          </a:p>
          <a:p>
            <a:r>
              <a:rPr lang="en-GB" b="1" dirty="0"/>
              <a:t>Council of Europe</a:t>
            </a:r>
            <a:endParaRPr lang="de-DE" dirty="0"/>
          </a:p>
          <a:p>
            <a:r>
              <a:rPr lang="en-GB" dirty="0"/>
              <a:t>The Council of Europe is pioneering the creation of a binding pan-European regulatory framework for the protection of human rights, the rule of law and democracy. To date, it has issued over 200 conventions and protocols. These include fundamental legal instruments, such as the European Convention for the Protection of Human Rights and Fundamental Freedoms, the Convention against Torture, and the European Social Charter.</a:t>
            </a:r>
            <a:endParaRPr lang="de-DE" dirty="0"/>
          </a:p>
          <a:p>
            <a:r>
              <a:rPr lang="en-GB" dirty="0"/>
              <a:t>In addition to these, of particular relevance for children, adolescents and families are, e.g.:</a:t>
            </a:r>
            <a:endParaRPr lang="de-DE" dirty="0"/>
          </a:p>
          <a:p>
            <a:pPr marL="171450" lvl="0" indent="-171450">
              <a:buFont typeface="Wingdings" panose="05000000000000000000" pitchFamily="2" charset="2"/>
              <a:buChar char="Ø"/>
            </a:pPr>
            <a:r>
              <a:rPr lang="en-GB" dirty="0"/>
              <a:t>Council of Europe Convention on preventing and combating violence against women and domestic violence, which entered into force on 1 August 2014.</a:t>
            </a:r>
            <a:endParaRPr lang="de-DE" dirty="0"/>
          </a:p>
          <a:p>
            <a:pPr marL="171450" lvl="0" indent="-171450">
              <a:buFont typeface="Wingdings" panose="05000000000000000000" pitchFamily="2" charset="2"/>
              <a:buChar char="Ø"/>
            </a:pPr>
            <a:r>
              <a:rPr lang="en-GB" dirty="0"/>
              <a:t>Council of Europe Convention on Protection of Children against Sexual Exploitation and Sexual Abuse, which entered into force on 1 July 2010. </a:t>
            </a:r>
          </a:p>
          <a:p>
            <a:pPr lvl="0"/>
            <a:endParaRPr lang="de-DE" dirty="0"/>
          </a:p>
          <a:p>
            <a:r>
              <a:rPr lang="en-GB" b="1" dirty="0"/>
              <a:t>Hague Conference on Private International Law</a:t>
            </a:r>
            <a:endParaRPr lang="de-DE" dirty="0"/>
          </a:p>
          <a:p>
            <a:r>
              <a:rPr lang="en-GB" dirty="0"/>
              <a:t>The Hague Conference has had a strong hand in shaping international cooperation on child and family matters with a number of leading global conventions. Germany is party to the following:</a:t>
            </a:r>
            <a:endParaRPr lang="de-DE" dirty="0"/>
          </a:p>
          <a:p>
            <a:pPr marL="171450" lvl="0" indent="-171450">
              <a:buFont typeface="Wingdings" panose="05000000000000000000" pitchFamily="2" charset="2"/>
              <a:buChar char="Ø"/>
            </a:pPr>
            <a:r>
              <a:rPr lang="en-GB" dirty="0"/>
              <a:t>Convention of 19 October 1996 on Jurisdiction, Applicable Law, Recognition, Enforcement and Co-operation in Respect of Parental Responsibility and Measures for the Protection of Children</a:t>
            </a:r>
            <a:endParaRPr lang="de-DE" dirty="0"/>
          </a:p>
          <a:p>
            <a:pPr marL="171450" lvl="0" indent="-171450">
              <a:buFont typeface="Wingdings" panose="05000000000000000000" pitchFamily="2" charset="2"/>
              <a:buChar char="Ø"/>
            </a:pPr>
            <a:r>
              <a:rPr lang="en-GB" u="sng" dirty="0">
                <a:hlinkClick r:id="rId3"/>
              </a:rPr>
              <a:t>Convention of 5 October 1961 concerning the powers of authorities and the law applicable in respect of the protection of infants</a:t>
            </a:r>
            <a:endParaRPr lang="de-DE" dirty="0"/>
          </a:p>
          <a:p>
            <a:pPr marL="171450" lvl="0" indent="-171450">
              <a:buFont typeface="Wingdings" panose="05000000000000000000" pitchFamily="2" charset="2"/>
              <a:buChar char="Ø"/>
            </a:pPr>
            <a:r>
              <a:rPr lang="en-GB" u="sng" dirty="0">
                <a:hlinkClick r:id="rId4"/>
              </a:rPr>
              <a:t>Convention of 29 May 1993 on Protection of Children and Co-operation in Respect of Intercountry Adoption</a:t>
            </a:r>
            <a:endParaRPr lang="de-DE" dirty="0"/>
          </a:p>
          <a:p>
            <a:pPr marL="171450" lvl="0" indent="-171450">
              <a:buFont typeface="Wingdings" panose="05000000000000000000" pitchFamily="2" charset="2"/>
              <a:buChar char="Ø"/>
            </a:pPr>
            <a:r>
              <a:rPr lang="en-GB" u="sng" dirty="0">
                <a:hlinkClick r:id="rId5"/>
              </a:rPr>
              <a:t>Convention of 25 October 1980 on the Civil Aspects of International Child Abduction</a:t>
            </a:r>
            <a:endParaRPr lang="de-DE" dirty="0"/>
          </a:p>
          <a:p>
            <a:pPr marL="171450" lvl="0" indent="-171450">
              <a:buFont typeface="Wingdings" panose="05000000000000000000" pitchFamily="2" charset="2"/>
              <a:buChar char="Ø"/>
            </a:pPr>
            <a:r>
              <a:rPr lang="en-GB" u="sng" dirty="0">
                <a:hlinkClick r:id="rId6"/>
              </a:rPr>
              <a:t>Convention of 23 November 2007 on the International Recovery of Child Support and Other Forms of Family Maintenance</a:t>
            </a:r>
            <a:endParaRPr lang="en-GB" u="sng" dirty="0"/>
          </a:p>
          <a:p>
            <a:pPr lvl="0"/>
            <a:endParaRPr lang="de-DE" dirty="0"/>
          </a:p>
          <a:p>
            <a:r>
              <a:rPr lang="en-GB" b="1" dirty="0"/>
              <a:t>Bilateral agreements</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Agreements on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establishment</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maintenance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youth</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offices</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have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been</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concluded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with</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France,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Poland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Greece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With</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Czech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Republic</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Israel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Russia</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Germany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has</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concluded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corresponding</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declarations</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intent</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agreements</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for</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implementation</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bilateral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youth</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exchanges</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which</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organised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with</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support</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coordinating</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offices</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endParaRPr lang="en-US" dirty="0"/>
          </a:p>
          <a:p>
            <a:r>
              <a:rPr lang="de-DE" dirty="0"/>
              <a:t>In 2018, Germany </a:t>
            </a:r>
            <a:r>
              <a:rPr lang="de-DE" dirty="0" err="1"/>
              <a:t>and</a:t>
            </a:r>
            <a:r>
              <a:rPr lang="de-DE" dirty="0"/>
              <a:t> </a:t>
            </a:r>
            <a:r>
              <a:rPr lang="de-DE" dirty="0" err="1"/>
              <a:t>its</a:t>
            </a:r>
            <a:r>
              <a:rPr lang="de-DE" dirty="0"/>
              <a:t> Israeli </a:t>
            </a:r>
            <a:r>
              <a:rPr lang="de-DE" dirty="0" err="1"/>
              <a:t>partner</a:t>
            </a:r>
            <a:r>
              <a:rPr lang="de-DE" dirty="0"/>
              <a:t> </a:t>
            </a:r>
            <a:r>
              <a:rPr lang="de-DE" dirty="0" err="1"/>
              <a:t>agreed</a:t>
            </a:r>
            <a:r>
              <a:rPr lang="de-DE" dirty="0"/>
              <a:t> </a:t>
            </a:r>
            <a:r>
              <a:rPr lang="de-DE" dirty="0" err="1"/>
              <a:t>to</a:t>
            </a:r>
            <a:r>
              <a:rPr lang="de-DE" dirty="0"/>
              <a:t> </a:t>
            </a:r>
            <a:r>
              <a:rPr lang="de-DE" dirty="0" err="1"/>
              <a:t>establish</a:t>
            </a:r>
            <a:r>
              <a:rPr lang="de-DE" dirty="0"/>
              <a:t> a German-Israeli Youth Office, </a:t>
            </a:r>
            <a:r>
              <a:rPr lang="de-DE" dirty="0" err="1"/>
              <a:t>which</a:t>
            </a:r>
            <a:r>
              <a:rPr lang="de-DE" dirty="0"/>
              <a:t> </a:t>
            </a:r>
            <a:r>
              <a:rPr lang="de-DE" dirty="0" err="1"/>
              <a:t>is</a:t>
            </a:r>
            <a:r>
              <a:rPr lang="de-DE" dirty="0"/>
              <a:t> </a:t>
            </a:r>
            <a:r>
              <a:rPr lang="de-DE" dirty="0" err="1"/>
              <a:t>currently</a:t>
            </a:r>
            <a:r>
              <a:rPr lang="de-DE" dirty="0"/>
              <a:t> </a:t>
            </a:r>
            <a:r>
              <a:rPr lang="de-DE" dirty="0" err="1"/>
              <a:t>being</a:t>
            </a:r>
            <a:r>
              <a:rPr lang="de-DE" dirty="0"/>
              <a:t> </a:t>
            </a:r>
            <a:r>
              <a:rPr lang="de-DE" dirty="0" err="1"/>
              <a:t>planned</a:t>
            </a:r>
            <a:r>
              <a:rPr lang="de-DE" dirty="0"/>
              <a:t>.</a:t>
            </a:r>
            <a:endParaRPr lang="en-US" dirty="0"/>
          </a:p>
        </p:txBody>
      </p:sp>
      <p:sp>
        <p:nvSpPr>
          <p:cNvPr id="4" name="Foliennummernplatzhalter 3"/>
          <p:cNvSpPr>
            <a:spLocks noGrp="1"/>
          </p:cNvSpPr>
          <p:nvPr>
            <p:ph type="sldNum" sz="quarter" idx="10"/>
          </p:nvPr>
        </p:nvSpPr>
        <p:spPr/>
        <p:txBody>
          <a:bodyPr/>
          <a:lstStyle/>
          <a:p>
            <a:fld id="{178ACBB0-B8BD-7243-B5CA-EEE1A71994D0}" type="slidenum">
              <a:rPr lang="de-DE" smtClean="0"/>
              <a:t>37</a:t>
            </a:fld>
            <a:endParaRPr lang="de-DE"/>
          </a:p>
        </p:txBody>
      </p:sp>
    </p:spTree>
    <p:extLst>
      <p:ext uri="{BB962C8B-B14F-4D97-AF65-F5344CB8AC3E}">
        <p14:creationId xmlns:p14="http://schemas.microsoft.com/office/powerpoint/2010/main" val="3777099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38</a:t>
            </a:fld>
            <a:endParaRPr lang="de-DE"/>
          </a:p>
        </p:txBody>
      </p:sp>
    </p:spTree>
    <p:extLst>
      <p:ext uri="{BB962C8B-B14F-4D97-AF65-F5344CB8AC3E}">
        <p14:creationId xmlns:p14="http://schemas.microsoft.com/office/powerpoint/2010/main" val="2179288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Germany’s Child and Youth Services Act (Kinder- und </a:t>
            </a:r>
            <a:r>
              <a:rPr lang="en-GB" dirty="0" err="1"/>
              <a:t>Jugendhilfegesetz</a:t>
            </a:r>
            <a:r>
              <a:rPr lang="en-GB" dirty="0"/>
              <a:t>) corresponds to Book 8 of the Social Code (SGB VIII), one of 13 books in total. It represents the federal legal framework for child and youth services. The exact nature and extent of these services (e.g., services provided in child day-care facilities) are detailed in various pieces of federal state (</a:t>
            </a:r>
            <a:r>
              <a:rPr lang="en-GB" dirty="0" err="1"/>
              <a:t>Länder</a:t>
            </a:r>
            <a:r>
              <a:rPr lang="en-GB" dirty="0"/>
              <a:t>) legislation.</a:t>
            </a:r>
          </a:p>
          <a:p>
            <a:endParaRPr lang="de-DE" dirty="0"/>
          </a:p>
          <a:p>
            <a:r>
              <a:rPr lang="en-GB" dirty="0"/>
              <a:t>Book 8 of the Social Code came into force on 1 January 1991, superseding the 1961 Youth Welfare Act (</a:t>
            </a:r>
            <a:r>
              <a:rPr lang="en-GB" dirty="0" err="1"/>
              <a:t>Jugendwohlfahrtsgesetz</a:t>
            </a:r>
            <a:r>
              <a:rPr lang="en-GB" dirty="0"/>
              <a:t>). The intention was to replace the previous rather intervention-centred act with a more service-oriented piece of legislation covering young people and their parents – a transition that at the time was considered a paradigm shift in child and youth services. Over the last three decades, the Child and Youth Services Act has been amended several times, most recently in 2021 through the Act to Strengthen Children and Youth (Kinder- und </a:t>
            </a:r>
            <a:r>
              <a:rPr lang="en-GB" dirty="0" err="1"/>
              <a:t>Jugendstärkungsgesetz</a:t>
            </a:r>
            <a:r>
              <a:rPr lang="en-GB" dirty="0"/>
              <a:t>/KJSG), one of whose priorities is to strengthen the participation rights of young people and their parents and which incorporates a set of services from a single source for children with and without disabilities.</a:t>
            </a:r>
          </a:p>
          <a:p>
            <a:endParaRPr lang="de-DE" dirty="0"/>
          </a:p>
          <a:p>
            <a:r>
              <a:rPr lang="en-GB" dirty="0"/>
              <a:t>Article 1 of Book 8 lays out the fundamentals of the Act. Para. 1 spotlights the right of young people to receive assistance so they can become independent, responsible and socially competent individuals. This highlights the fact that child and youth services are designed first and foremost for young people, rather than serving the interests of the parents who raise them or those of the state.</a:t>
            </a:r>
          </a:p>
          <a:p>
            <a:endParaRPr lang="de-DE" dirty="0"/>
          </a:p>
          <a:p>
            <a:r>
              <a:rPr lang="en-GB" dirty="0"/>
              <a:t>Para. 2 states that “the care and upbringing of children is the natural right of parents and a duty primarily incumbent upon them. The state shall watch over them in the performance of this duty.” The wording is identical to that used in Article 6 (2) of Germany’s Basic Law, illustrating the constitutional limits pertaining to the responsibilities outlined in para. 1. The state as a supervisory body can only intervene in parents’ rights if this is required to protect the child from harm.</a:t>
            </a:r>
          </a:p>
          <a:p>
            <a:endParaRPr lang="de-DE" dirty="0"/>
          </a:p>
          <a:p>
            <a:r>
              <a:rPr lang="en-GB" dirty="0"/>
              <a:t>Para. 3 describes the objectives to be met by child and youth services: </a:t>
            </a:r>
            <a:endParaRPr lang="de-DE" dirty="0"/>
          </a:p>
          <a:p>
            <a:pPr marL="228600" lvl="0" indent="-228600">
              <a:buFont typeface="+mj-lt"/>
              <a:buAutoNum type="arabicPeriod"/>
            </a:pPr>
            <a:r>
              <a:rPr lang="en-GB" dirty="0"/>
              <a:t>to assist young people and eliminate disadvantages in a move to give all young people equal educational and development opportunities so as to redress any structural imbalances or personal deficits;</a:t>
            </a:r>
            <a:endParaRPr lang="de-DE" dirty="0"/>
          </a:p>
          <a:p>
            <a:pPr marL="228600" lvl="0" indent="-228600">
              <a:buFont typeface="+mj-lt"/>
              <a:buAutoNum type="arabicPeriod"/>
            </a:pPr>
            <a:r>
              <a:rPr lang="en-GB" dirty="0"/>
              <a:t>to support all young people as appropriate given their age and ability to make their own choices in all areas of life that pertain to them and in turn, to participate fully in society;</a:t>
            </a:r>
            <a:endParaRPr lang="de-DE" dirty="0"/>
          </a:p>
          <a:p>
            <a:pPr marL="228600" lvl="0" indent="-228600">
              <a:buFont typeface="+mj-lt"/>
              <a:buAutoNum type="arabicPeriod"/>
            </a:pPr>
            <a:r>
              <a:rPr lang="en-GB" dirty="0"/>
              <a:t>to promote parents’ ability to provide care so they are enabled to meet their responsibilities towards their children; </a:t>
            </a:r>
            <a:endParaRPr lang="de-DE" dirty="0"/>
          </a:p>
          <a:p>
            <a:pPr marL="228600" lvl="0" indent="-228600">
              <a:buFont typeface="+mj-lt"/>
              <a:buAutoNum type="arabicPeriod"/>
            </a:pPr>
            <a:r>
              <a:rPr lang="en-GB" dirty="0"/>
              <a:t>to provide protection to children and adolescents if their parents are unable to do so sufficiently; </a:t>
            </a:r>
            <a:endParaRPr lang="de-DE" dirty="0"/>
          </a:p>
          <a:p>
            <a:pPr marL="228600" lvl="0" indent="-228600">
              <a:buFont typeface="+mj-lt"/>
              <a:buAutoNum type="arabicPeriod"/>
            </a:pPr>
            <a:r>
              <a:rPr lang="en-GB" dirty="0"/>
              <a:t>to contribute actively towards creating and maintaining a positive and family-friendly environment as a cross-cutting task, and to advocate for the interests of children and adolescents in other areas as well.</a:t>
            </a:r>
            <a:endParaRPr lang="de-DE" dirty="0"/>
          </a:p>
          <a:p>
            <a:r>
              <a:rPr lang="en-GB" dirty="0"/>
              <a:t>The wording of Article 1 of Book 8 shows that the tasks of child and youth services are exceptionally broad. It is required to </a:t>
            </a:r>
            <a:endParaRPr lang="de-DE" dirty="0"/>
          </a:p>
          <a:p>
            <a:pPr marL="171450" lvl="0" indent="-171450">
              <a:buFont typeface="Wingdings" panose="05000000000000000000" pitchFamily="2" charset="2"/>
              <a:buChar char="Ø"/>
            </a:pPr>
            <a:r>
              <a:rPr lang="en-GB" dirty="0"/>
              <a:t>provide an infrastructure to support and educate young people that allows them to become independent, well-integrated members of society;</a:t>
            </a:r>
            <a:endParaRPr lang="de-DE" dirty="0"/>
          </a:p>
          <a:p>
            <a:pPr marL="171450" lvl="0" indent="-171450">
              <a:buFont typeface="Wingdings" panose="05000000000000000000" pitchFamily="2" charset="2"/>
              <a:buChar char="Ø"/>
            </a:pPr>
            <a:r>
              <a:rPr lang="en-GB" dirty="0"/>
              <a:t>provide children, adolescents and their parents with assistance and support to compensate for poor living conditions;</a:t>
            </a:r>
            <a:endParaRPr lang="de-DE" dirty="0"/>
          </a:p>
          <a:p>
            <a:pPr marL="171450" lvl="0" indent="-171450">
              <a:buFont typeface="Wingdings" panose="05000000000000000000" pitchFamily="2" charset="2"/>
              <a:buChar char="Ø"/>
            </a:pPr>
            <a:r>
              <a:rPr lang="en-GB" dirty="0"/>
              <a:t>exert supervision (control and where necessary, intervention) to protect children and adolescents against threats to their welfare;</a:t>
            </a:r>
            <a:endParaRPr lang="de-DE" dirty="0"/>
          </a:p>
          <a:p>
            <a:pPr marL="171450" lvl="0" indent="-171450">
              <a:buFont typeface="Wingdings" panose="05000000000000000000" pitchFamily="2" charset="2"/>
              <a:buChar char="Ø"/>
            </a:pPr>
            <a:r>
              <a:rPr lang="en-GB" dirty="0"/>
              <a:t>advocate for the interests of young people, ensure their participation, and prevent any segregation and marginalisation.</a:t>
            </a:r>
            <a:endParaRPr lang="de-DE" dirty="0"/>
          </a:p>
          <a:p>
            <a:endParaRPr lang="en-GB" dirty="0"/>
          </a:p>
          <a:p>
            <a:r>
              <a:rPr lang="en-GB" dirty="0"/>
              <a:t>These expectations are full of ambivalence; neither are the tasks entirely compatible. In other words, child and youth services must engage in a certain balancing act in order to reconcile its general mission to promote child-raising, participation and education with its responsibilities in terms of intervening in emergency situations and protecting young people’s welfare.</a:t>
            </a:r>
          </a:p>
          <a:p>
            <a:endParaRPr lang="en-GB" dirty="0"/>
          </a:p>
          <a:p>
            <a:r>
              <a:rPr lang="en-US" dirty="0"/>
              <a:t>Book 8 of the Social Code (SGB VIII) provides the legal basis for child and youth services. Since the adoption of Book 8 in 1990, it has undergone several updates and amendments, most recently in 2021 with the Act to Strengthen Children and Youth (Kinder und </a:t>
            </a:r>
            <a:r>
              <a:rPr lang="en-US" dirty="0" err="1"/>
              <a:t>Jugendstärkungsgesetz</a:t>
            </a:r>
            <a:r>
              <a:rPr lang="en-US" dirty="0"/>
              <a:t>/KJSG), one of whose priorities is to strengthen the inclusion and equal participation of all children and adolescents, and thus ensure the delivery of services from a single source for children with and without disabilities. (See in particular slides 2.4.1 to 2.4.3)</a:t>
            </a:r>
            <a:endParaRPr lang="de-DE" dirty="0"/>
          </a:p>
          <a:p>
            <a:r>
              <a:rPr lang="en-GB" dirty="0"/>
              <a:t> </a:t>
            </a:r>
            <a:endParaRPr lang="de-DE" dirty="0"/>
          </a:p>
          <a:p>
            <a:r>
              <a:rPr lang="en-GB" b="1" dirty="0"/>
              <a:t>Further reading</a:t>
            </a:r>
          </a:p>
          <a:p>
            <a:endParaRPr lang="de-DE" dirty="0"/>
          </a:p>
          <a:p>
            <a:r>
              <a:rPr lang="en-GB" b="1" dirty="0"/>
              <a:t>Introductory and advanced </a:t>
            </a:r>
            <a:endParaRPr lang="de-DE" dirty="0"/>
          </a:p>
          <a:p>
            <a:pPr marL="171450" indent="-171450">
              <a:buFont typeface="Wingdings" panose="05000000000000000000" pitchFamily="2" charset="2"/>
              <a:buChar char="Ø"/>
            </a:pPr>
            <a:r>
              <a:rPr lang="en-GB" dirty="0" err="1"/>
              <a:t>Böllert</a:t>
            </a:r>
            <a:r>
              <a:rPr lang="en-GB" dirty="0"/>
              <a:t>, Karin (ed.) (2018): </a:t>
            </a:r>
            <a:r>
              <a:rPr lang="en-GB" dirty="0" err="1"/>
              <a:t>Kompendium</a:t>
            </a:r>
            <a:r>
              <a:rPr lang="en-GB" dirty="0"/>
              <a:t> Kinder- und </a:t>
            </a:r>
            <a:r>
              <a:rPr lang="en-GB" dirty="0" err="1"/>
              <a:t>Jugendhilfe</a:t>
            </a:r>
            <a:r>
              <a:rPr lang="en-GB" dirty="0"/>
              <a:t>. Wiesbaden.</a:t>
            </a:r>
            <a:endParaRPr lang="de-DE" dirty="0"/>
          </a:p>
          <a:p>
            <a:pPr marL="171450" indent="-171450">
              <a:buFont typeface="Wingdings" panose="05000000000000000000" pitchFamily="2" charset="2"/>
              <a:buChar char="Ø"/>
            </a:pPr>
            <a:r>
              <a:rPr lang="de-DE" dirty="0" err="1"/>
              <a:t>Hansbauer</a:t>
            </a:r>
            <a:r>
              <a:rPr lang="de-DE" dirty="0"/>
              <a:t>, Peter/</a:t>
            </a:r>
            <a:r>
              <a:rPr lang="de-DE" dirty="0" err="1"/>
              <a:t>Merchel</a:t>
            </a:r>
            <a:r>
              <a:rPr lang="de-DE" dirty="0"/>
              <a:t>, Joachim/Schone, Reinhold (2020): Kinder- und Jugendhilfe – Grundlagen, Handlungsfelder, professionelle Anforderungen. Stuttgart.</a:t>
            </a:r>
          </a:p>
          <a:p>
            <a:pPr marL="171450" indent="-171450">
              <a:buFont typeface="Wingdings" panose="05000000000000000000" pitchFamily="2" charset="2"/>
              <a:buChar char="Ø"/>
            </a:pPr>
            <a:r>
              <a:rPr lang="de-DE" dirty="0"/>
              <a:t>Jordan, Erwin/</a:t>
            </a:r>
            <a:r>
              <a:rPr lang="de-DE" dirty="0" err="1"/>
              <a:t>Maykus</a:t>
            </a:r>
            <a:r>
              <a:rPr lang="de-DE" dirty="0"/>
              <a:t>, Stephan/Stuckstätte, Eva (2015): Kinder- und Jugendhilfe – Einführung in Geschichte und Handlungsfelder, Organisationsformen und gesellschaftliche Problemlagen. 4th </a:t>
            </a:r>
            <a:r>
              <a:rPr lang="de-DE" dirty="0" err="1"/>
              <a:t>revised</a:t>
            </a:r>
            <a:r>
              <a:rPr lang="de-DE" dirty="0"/>
              <a:t> </a:t>
            </a:r>
            <a:r>
              <a:rPr lang="de-DE" dirty="0" err="1"/>
              <a:t>edition</a:t>
            </a:r>
            <a:r>
              <a:rPr lang="de-DE" dirty="0"/>
              <a:t>, Weinheim </a:t>
            </a:r>
            <a:r>
              <a:rPr lang="de-DE" dirty="0" err="1"/>
              <a:t>and</a:t>
            </a:r>
            <a:r>
              <a:rPr lang="de-DE" dirty="0"/>
              <a:t> </a:t>
            </a:r>
            <a:r>
              <a:rPr lang="de-DE" dirty="0" err="1"/>
              <a:t>Munich</a:t>
            </a:r>
            <a:r>
              <a:rPr lang="de-DE" dirty="0"/>
              <a:t>.</a:t>
            </a:r>
          </a:p>
          <a:p>
            <a:pPr marL="171450" indent="-171450">
              <a:buFont typeface="Wingdings" panose="05000000000000000000" pitchFamily="2" charset="2"/>
              <a:buChar char="Ø"/>
            </a:pPr>
            <a:r>
              <a:rPr lang="de-DE" dirty="0"/>
              <a:t>Schröer, Wolfgang/Struck, Norbert/Wolff, Mechthild (</a:t>
            </a:r>
            <a:r>
              <a:rPr lang="de-DE" dirty="0" err="1"/>
              <a:t>eds</a:t>
            </a:r>
            <a:r>
              <a:rPr lang="de-DE" dirty="0"/>
              <a:t>.) (2016): Handbuch Kinder- und Jugendhilfe. 2nd </a:t>
            </a:r>
            <a:r>
              <a:rPr lang="de-DE" dirty="0" err="1"/>
              <a:t>edition</a:t>
            </a:r>
            <a:r>
              <a:rPr lang="de-DE" dirty="0"/>
              <a:t>, Weinheim </a:t>
            </a:r>
            <a:r>
              <a:rPr lang="de-DE" dirty="0" err="1"/>
              <a:t>and</a:t>
            </a:r>
            <a:r>
              <a:rPr lang="de-DE" dirty="0"/>
              <a:t> </a:t>
            </a:r>
            <a:r>
              <a:rPr lang="de-DE" dirty="0" err="1"/>
              <a:t>Munich</a:t>
            </a:r>
            <a:r>
              <a:rPr lang="de-DE" dirty="0"/>
              <a:t>.</a:t>
            </a:r>
          </a:p>
          <a:p>
            <a:r>
              <a:rPr lang="de-DE" dirty="0"/>
              <a:t> </a:t>
            </a:r>
          </a:p>
          <a:p>
            <a:r>
              <a:rPr lang="en-GB" b="1" dirty="0"/>
              <a:t>Legal commentaries on Book 8 of the Social Code</a:t>
            </a:r>
            <a:endParaRPr lang="de-DE" dirty="0"/>
          </a:p>
          <a:p>
            <a:pPr marL="171450" indent="-171450">
              <a:buFont typeface="Wingdings" panose="05000000000000000000" pitchFamily="2" charset="2"/>
              <a:buChar char="Ø"/>
            </a:pPr>
            <a:r>
              <a:rPr lang="en-GB" dirty="0" err="1"/>
              <a:t>Münder</a:t>
            </a:r>
            <a:r>
              <a:rPr lang="en-GB" dirty="0"/>
              <a:t>, Johannes/</a:t>
            </a:r>
            <a:r>
              <a:rPr lang="en-GB" dirty="0" err="1"/>
              <a:t>Meysen</a:t>
            </a:r>
            <a:r>
              <a:rPr lang="en-GB" dirty="0"/>
              <a:t>, Thomas/</a:t>
            </a:r>
            <a:r>
              <a:rPr lang="en-GB" dirty="0" err="1"/>
              <a:t>Trenczek</a:t>
            </a:r>
            <a:r>
              <a:rPr lang="en-GB" dirty="0"/>
              <a:t>, Thomas (eds.) </a:t>
            </a:r>
            <a:r>
              <a:rPr lang="de-DE" dirty="0"/>
              <a:t>(2022): Frankfurter Kommentar SGB VIII Kinder und Jugendhilfe. 9th </a:t>
            </a:r>
            <a:r>
              <a:rPr lang="de-DE" dirty="0" err="1"/>
              <a:t>edition</a:t>
            </a:r>
            <a:r>
              <a:rPr lang="de-DE" dirty="0"/>
              <a:t>, Baden-Baden.</a:t>
            </a:r>
          </a:p>
          <a:p>
            <a:pPr marL="171450" indent="-171450">
              <a:buFont typeface="Wingdings" panose="05000000000000000000" pitchFamily="2" charset="2"/>
              <a:buChar char="Ø"/>
            </a:pPr>
            <a:r>
              <a:rPr lang="de-DE" dirty="0"/>
              <a:t>Wiesner, Reinhard/</a:t>
            </a:r>
            <a:r>
              <a:rPr lang="de-DE" dirty="0" err="1"/>
              <a:t>Wapler</a:t>
            </a:r>
            <a:r>
              <a:rPr lang="de-DE" dirty="0"/>
              <a:t>, Friederike (2022): SGB VIII – Kinder- und Jugendhilfe, Kommentar. 6th </a:t>
            </a:r>
            <a:r>
              <a:rPr lang="de-DE" dirty="0" err="1"/>
              <a:t>edition</a:t>
            </a:r>
            <a:r>
              <a:rPr lang="de-DE" dirty="0"/>
              <a:t>, </a:t>
            </a:r>
            <a:r>
              <a:rPr lang="de-DE" dirty="0" err="1"/>
              <a:t>Munich</a:t>
            </a:r>
            <a:r>
              <a:rPr lang="de-DE" dirty="0"/>
              <a:t>.</a:t>
            </a:r>
          </a:p>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39</a:t>
            </a:fld>
            <a:endParaRPr lang="de-DE"/>
          </a:p>
        </p:txBody>
      </p:sp>
    </p:spTree>
    <p:extLst>
      <p:ext uri="{BB962C8B-B14F-4D97-AF65-F5344CB8AC3E}">
        <p14:creationId xmlns:p14="http://schemas.microsoft.com/office/powerpoint/2010/main" val="60127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4</a:t>
            </a:fld>
            <a:endParaRPr lang="de-DE"/>
          </a:p>
        </p:txBody>
      </p:sp>
    </p:spTree>
    <p:extLst>
      <p:ext uri="{BB962C8B-B14F-4D97-AF65-F5344CB8AC3E}">
        <p14:creationId xmlns:p14="http://schemas.microsoft.com/office/powerpoint/2010/main" val="3734940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Child and youth services is an integrated field, with many different tasks under the same umbrella. These are summarised in Article 2 of Book 8 of the Social Code (SGB VIII), shown separately under services (</a:t>
            </a:r>
            <a:r>
              <a:rPr lang="en-GB" dirty="0" err="1"/>
              <a:t>Leistungen</a:t>
            </a:r>
            <a:r>
              <a:rPr lang="en-GB" dirty="0"/>
              <a:t>) and other tasks (</a:t>
            </a:r>
            <a:r>
              <a:rPr lang="en-GB" dirty="0" err="1"/>
              <a:t>Andere</a:t>
            </a:r>
            <a:r>
              <a:rPr lang="en-GB" dirty="0"/>
              <a:t> </a:t>
            </a:r>
            <a:r>
              <a:rPr lang="en-GB" dirty="0" err="1"/>
              <a:t>Aufgaben</a:t>
            </a:r>
            <a:r>
              <a:rPr lang="en-GB" dirty="0"/>
              <a:t>). Services may be offered by public-sector providers or the non-statutory sector; the other (sovereign) tasks are executed by public-sector providers on principle.</a:t>
            </a:r>
          </a:p>
          <a:p>
            <a:endParaRPr lang="de-DE" dirty="0"/>
          </a:p>
          <a:p>
            <a:r>
              <a:rPr lang="en-GB" b="1" dirty="0"/>
              <a:t>Services</a:t>
            </a:r>
            <a:endParaRPr lang="de-DE" dirty="0"/>
          </a:p>
          <a:p>
            <a:r>
              <a:rPr lang="en-GB" dirty="0"/>
              <a:t>The “services” part of child and youth services encompasses youth work, youth and school social work, family services, child day-care centres and nurseries, socio-educational support, integration assistance for children and adolescents with psychological disabilities, and support for young adults. The legal claim to these services is regulated in two ways. On the one hand, Social Code Book 8 affords individual parents and children/adolescents a legal claim to specific services such as kindergarten places or socio-educational support. On the other, it requires child and youth services providers to offer specific infrastructural services for parents, children and adolescents that are more general in nature (e.g., family education, youth work). There is no subjective legal claim to these services. While subjective legal claims must be substantiated by individuals, with any disputes over them resolved in court, objective legal obligations are requirements that must be met by public-sector providers; they are not legally enforceable by individual recipients.</a:t>
            </a:r>
          </a:p>
          <a:p>
            <a:endParaRPr lang="de-DE" dirty="0"/>
          </a:p>
          <a:p>
            <a:r>
              <a:rPr lang="en-GB" b="1" dirty="0"/>
              <a:t>Other tasks </a:t>
            </a:r>
            <a:endParaRPr lang="de-DE" dirty="0"/>
          </a:p>
          <a:p>
            <a:r>
              <a:rPr lang="en-GB" dirty="0"/>
              <a:t>“Other tasks” are tasks that are not directly relatable to services provided to clients; instead, they give public-sector providers advisory duties and authority to ensure the protection of children and adolescents (e.g., taking into custody of children, involvement in family or juvenile court proceedings, as well </a:t>
            </a:r>
            <a:r>
              <a:rPr lang="en-US" dirty="0"/>
              <a:t>as the protection of children and adolescents in family care and in facilities). These tasks enable</a:t>
            </a:r>
            <a:r>
              <a:rPr lang="en-GB" dirty="0"/>
              <a:t> the youth welfare office - in fact can even oblige it - to take action without the approval or against the wishes of the individuals in question. </a:t>
            </a:r>
            <a:r>
              <a:rPr lang="en-US" dirty="0"/>
              <a:t>Officially appointed legal advisers, custodianships and guardianships are also covered in this section.</a:t>
            </a:r>
            <a:endParaRPr lang="en-GB" dirty="0"/>
          </a:p>
          <a:p>
            <a:endParaRPr lang="en-GB" dirty="0"/>
          </a:p>
          <a:p>
            <a:r>
              <a:rPr lang="en-GB" dirty="0"/>
              <a:t>Provided certain conditions are met (Article 76), public-sector child and youth services providers may delegate “other tasks” to recognised non-statutory providers.</a:t>
            </a:r>
          </a:p>
          <a:p>
            <a:endParaRPr lang="de-DE" dirty="0"/>
          </a:p>
          <a:p>
            <a:r>
              <a:rPr lang="en-GB" b="1" dirty="0"/>
              <a:t>Further reading</a:t>
            </a:r>
            <a:endParaRPr lang="de-DE" dirty="0"/>
          </a:p>
          <a:p>
            <a:r>
              <a:rPr lang="en-GB" b="1" dirty="0"/>
              <a:t> </a:t>
            </a:r>
            <a:endParaRPr lang="de-DE" dirty="0"/>
          </a:p>
          <a:p>
            <a:pPr marL="171450" indent="-171450">
              <a:buFont typeface="Wingdings" panose="05000000000000000000" pitchFamily="2" charset="2"/>
              <a:buChar char="Ø"/>
            </a:pPr>
            <a:r>
              <a:rPr lang="en-GB" dirty="0" err="1"/>
              <a:t>Münder</a:t>
            </a:r>
            <a:r>
              <a:rPr lang="en-GB" dirty="0"/>
              <a:t>, Johannes/</a:t>
            </a:r>
            <a:r>
              <a:rPr lang="en-GB" dirty="0" err="1"/>
              <a:t>Meysen</a:t>
            </a:r>
            <a:r>
              <a:rPr lang="en-GB" dirty="0"/>
              <a:t>, Thomas/</a:t>
            </a:r>
            <a:r>
              <a:rPr lang="en-GB" dirty="0" err="1"/>
              <a:t>Trenczek</a:t>
            </a:r>
            <a:r>
              <a:rPr lang="en-GB" dirty="0"/>
              <a:t>, Thomas (eds.) </a:t>
            </a:r>
            <a:r>
              <a:rPr lang="de-DE" dirty="0"/>
              <a:t>(2022): Frankfurter Kommentar SGB VIII Kinder und Jugendhilfe. 9th </a:t>
            </a:r>
            <a:r>
              <a:rPr lang="de-DE" dirty="0" err="1"/>
              <a:t>edition</a:t>
            </a:r>
            <a:r>
              <a:rPr lang="de-DE" dirty="0"/>
              <a:t>, Baden-Baden.</a:t>
            </a:r>
          </a:p>
          <a:p>
            <a:pPr marL="171450" indent="-171450">
              <a:buFont typeface="Wingdings" panose="05000000000000000000" pitchFamily="2" charset="2"/>
              <a:buChar char="Ø"/>
            </a:pPr>
            <a:r>
              <a:rPr lang="de-DE" dirty="0"/>
              <a:t>Wiesner, Reinhard/</a:t>
            </a:r>
            <a:r>
              <a:rPr lang="de-DE" dirty="0" err="1"/>
              <a:t>Wapler</a:t>
            </a:r>
            <a:r>
              <a:rPr lang="de-DE" dirty="0"/>
              <a:t>, Friederike (2022): SGB VIII – Kinder- und Jugendhilfe, Kommentar. 6th </a:t>
            </a:r>
            <a:r>
              <a:rPr lang="de-DE" dirty="0" err="1"/>
              <a:t>edition</a:t>
            </a:r>
            <a:r>
              <a:rPr lang="de-DE" dirty="0"/>
              <a:t>, Munich.</a:t>
            </a:r>
          </a:p>
        </p:txBody>
      </p:sp>
      <p:sp>
        <p:nvSpPr>
          <p:cNvPr id="4" name="Foliennummernplatzhalter 3"/>
          <p:cNvSpPr>
            <a:spLocks noGrp="1"/>
          </p:cNvSpPr>
          <p:nvPr>
            <p:ph type="sldNum" sz="quarter" idx="10"/>
          </p:nvPr>
        </p:nvSpPr>
        <p:spPr/>
        <p:txBody>
          <a:bodyPr/>
          <a:lstStyle/>
          <a:p>
            <a:fld id="{178ACBB0-B8BD-7243-B5CA-EEE1A71994D0}" type="slidenum">
              <a:rPr lang="de-DE" smtClean="0"/>
              <a:t>40</a:t>
            </a:fld>
            <a:endParaRPr lang="de-DE"/>
          </a:p>
        </p:txBody>
      </p:sp>
    </p:spTree>
    <p:extLst>
      <p:ext uri="{BB962C8B-B14F-4D97-AF65-F5344CB8AC3E}">
        <p14:creationId xmlns:p14="http://schemas.microsoft.com/office/powerpoint/2010/main" val="467530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Child and Youth Services Act (Kinder- und </a:t>
            </a:r>
            <a:r>
              <a:rPr lang="en-GB" dirty="0" err="1"/>
              <a:t>Jugendhilfegesetz</a:t>
            </a:r>
            <a:r>
              <a:rPr lang="en-GB" dirty="0"/>
              <a:t>), corresponding to Book 8 of the Social Code (SGB VIII), sets out a broad range of tasks and activities that are (designed to be) coordinated to reflect the integrated nature of child and youth services.</a:t>
            </a:r>
          </a:p>
          <a:p>
            <a:endParaRPr lang="de-DE" dirty="0"/>
          </a:p>
          <a:p>
            <a:r>
              <a:rPr lang="en-GB" dirty="0"/>
              <a:t>While Book 8 represents a set of socio-educational services that are provided on a case-by-case basis, it also lays out sovereign tasks to be performed in order to protect children and adolescents; specifically, it authorises and requires various forms of intervention (cf. slide 2.1.2).</a:t>
            </a:r>
          </a:p>
          <a:p>
            <a:endParaRPr lang="de-DE" dirty="0"/>
          </a:p>
          <a:p>
            <a:r>
              <a:rPr lang="en-GB" dirty="0"/>
              <a:t>The range of measures and activities reflects the tasks to be fulfilled by child and youth services at several levels.</a:t>
            </a:r>
            <a:endParaRPr lang="de-DE" dirty="0"/>
          </a:p>
          <a:p>
            <a:pPr marL="228600" lvl="0" indent="-228600">
              <a:buFont typeface="+mj-lt"/>
              <a:buAutoNum type="arabicPeriod"/>
            </a:pPr>
            <a:r>
              <a:rPr lang="en-GB" dirty="0"/>
              <a:t>First, child and youth services is required to provide young people with general assistance in growing up and acquiring an education. As a rule, the services delivered in this area are targeted at all children, adolescents and young adults and to some extent also to their parents. Examples of these services, which are mostly taken for granted and widely taken up, include child day-care centres and nurseries, youth work, youth education work, and services for parents and families. These are core components of the general child and youth services infrastructure. </a:t>
            </a:r>
            <a:endParaRPr lang="de-DE" dirty="0"/>
          </a:p>
          <a:p>
            <a:pPr marL="228600" lvl="0" indent="-228600">
              <a:buFont typeface="+mj-lt"/>
              <a:buAutoNum type="arabicPeriod"/>
            </a:pPr>
            <a:r>
              <a:rPr lang="en-GB" dirty="0"/>
              <a:t>Second, child and youth services provides specific support to individuals in difficult situations. Assistance is provided to parents who wish to separate or divorce, to single parents, and to socially or personally disadvantaged young people who struggle to transition from school to working life, in an attempt to resolve potential problems as soon as they arise. Early intervention (</a:t>
            </a:r>
            <a:r>
              <a:rPr lang="en-GB" dirty="0" err="1"/>
              <a:t>Frühe</a:t>
            </a:r>
            <a:r>
              <a:rPr lang="en-GB" dirty="0"/>
              <a:t> </a:t>
            </a:r>
            <a:r>
              <a:rPr lang="en-GB" dirty="0" err="1"/>
              <a:t>Hilfen</a:t>
            </a:r>
            <a:r>
              <a:rPr lang="en-GB" dirty="0"/>
              <a:t>), an interdisciplinary form of assistance offered jointly by child and youth services and the health sector that emerged over the last decade, is part of this field.</a:t>
            </a:r>
            <a:endParaRPr lang="de-DE" dirty="0"/>
          </a:p>
          <a:p>
            <a:pPr marL="228600" lvl="0" indent="-228600">
              <a:buFont typeface="+mj-lt"/>
              <a:buAutoNum type="arabicPeriod"/>
            </a:pPr>
            <a:r>
              <a:rPr lang="en-GB" dirty="0"/>
              <a:t>Third, Book 8 of the Social Code stipulates specific support services for children, adolescents and young adults who require them due to </a:t>
            </a:r>
            <a:endParaRPr lang="de-DE" dirty="0"/>
          </a:p>
          <a:p>
            <a:pPr marL="685800" lvl="1" indent="-228600">
              <a:buFont typeface="Wingdings" panose="05000000000000000000" pitchFamily="2" charset="2"/>
              <a:buChar char="Ø"/>
            </a:pPr>
            <a:r>
              <a:rPr lang="en-GB" dirty="0"/>
              <a:t>parents’ lack of ability to raise them, </a:t>
            </a:r>
            <a:endParaRPr lang="de-DE" dirty="0"/>
          </a:p>
          <a:p>
            <a:pPr marL="685800" lvl="1" indent="-228600">
              <a:buFont typeface="Wingdings" panose="05000000000000000000" pitchFamily="2" charset="2"/>
              <a:buChar char="Ø"/>
            </a:pPr>
            <a:r>
              <a:rPr lang="en-GB" dirty="0"/>
              <a:t>personal crisis, </a:t>
            </a:r>
            <a:endParaRPr lang="de-DE" dirty="0"/>
          </a:p>
          <a:p>
            <a:pPr marL="685800" lvl="1" indent="-228600">
              <a:buFont typeface="Wingdings" panose="05000000000000000000" pitchFamily="2" charset="2"/>
              <a:buChar char="Ø"/>
            </a:pPr>
            <a:r>
              <a:rPr lang="en-GB" dirty="0"/>
              <a:t>an inability to participate because of a disability or impairment, or </a:t>
            </a:r>
            <a:endParaRPr lang="de-DE" dirty="0"/>
          </a:p>
          <a:p>
            <a:pPr marL="685800" lvl="1" indent="-228600">
              <a:buFont typeface="Wingdings" panose="05000000000000000000" pitchFamily="2" charset="2"/>
              <a:buChar char="Ø"/>
            </a:pPr>
            <a:r>
              <a:rPr lang="en-GB" dirty="0"/>
              <a:t>lack of maturity (in the case of young adults). </a:t>
            </a:r>
          </a:p>
          <a:p>
            <a:pPr marL="457200" lvl="1" indent="0">
              <a:buFont typeface="Wingdings" panose="05000000000000000000" pitchFamily="2" charset="2"/>
              <a:buNone/>
            </a:pPr>
            <a:r>
              <a:rPr lang="en-GB" dirty="0"/>
              <a:t>These target groups have a legal claim to these services, the extent of which is beyond the remit of the general support infrastructure, and which require case-by-case planning and intervention. Examples of such services include </a:t>
            </a:r>
            <a:endParaRPr lang="de-DE" dirty="0"/>
          </a:p>
          <a:p>
            <a:pPr marL="685800" lvl="1" indent="-228600">
              <a:buFont typeface="Wingdings" panose="05000000000000000000" pitchFamily="2" charset="2"/>
              <a:buChar char="Ø"/>
            </a:pPr>
            <a:r>
              <a:rPr lang="en-GB" dirty="0"/>
              <a:t>socio-educational support, </a:t>
            </a:r>
            <a:endParaRPr lang="de-DE" dirty="0"/>
          </a:p>
          <a:p>
            <a:pPr marL="685800" lvl="1" indent="-228600">
              <a:buFont typeface="Wingdings" panose="05000000000000000000" pitchFamily="2" charset="2"/>
              <a:buChar char="Ø"/>
            </a:pPr>
            <a:r>
              <a:rPr lang="en-GB" dirty="0"/>
              <a:t>assistance for children and adolescents with a psychological disability, and </a:t>
            </a:r>
            <a:endParaRPr lang="de-DE" dirty="0"/>
          </a:p>
          <a:p>
            <a:pPr marL="685800" lvl="1" indent="-228600">
              <a:buFont typeface="Wingdings" panose="05000000000000000000" pitchFamily="2" charset="2"/>
              <a:buChar char="Ø"/>
            </a:pPr>
            <a:r>
              <a:rPr lang="en-GB" dirty="0"/>
              <a:t>support for young adults. </a:t>
            </a:r>
            <a:endParaRPr lang="de-DE" dirty="0"/>
          </a:p>
          <a:p>
            <a:pPr lvl="1"/>
            <a:r>
              <a:rPr lang="en-GB" dirty="0"/>
              <a:t>They can range from non-residential services of differing intensity all the way to the offer of alternative living arrangements for children and adolescents in homes or foster families.</a:t>
            </a:r>
            <a:endParaRPr lang="de-DE" dirty="0"/>
          </a:p>
          <a:p>
            <a:pPr marL="228600" lvl="0" indent="-228600">
              <a:buFont typeface="+mj-lt"/>
              <a:buAutoNum type="arabicPeriod"/>
            </a:pPr>
            <a:r>
              <a:rPr lang="en-GB" dirty="0"/>
              <a:t>Finally, child and youth services becomes active </a:t>
            </a:r>
            <a:r>
              <a:rPr lang="en-GB" i="1" dirty="0"/>
              <a:t>ex officio</a:t>
            </a:r>
            <a:r>
              <a:rPr lang="en-GB" dirty="0"/>
              <a:t> when, owing to parents’ inability to do so themselves, it becomes necessary to protect children and adolescents from harm. This is one of the sovereign tasks that are performed by the youth welfare office independently of the wishes of the individuals in question, but not without their involvement. While this can mean action to avert imminent danger (e.g., taking a child into custody), it can also involve participation in contentious family court proceedings or juvenile criminal cases. This reflects the authority of public youth welfare services to execute “state custodianship” (</a:t>
            </a:r>
            <a:r>
              <a:rPr lang="en-GB" dirty="0" err="1"/>
              <a:t>staatliches</a:t>
            </a:r>
            <a:r>
              <a:rPr lang="en-GB" dirty="0"/>
              <a:t> </a:t>
            </a:r>
            <a:r>
              <a:rPr lang="en-GB" dirty="0" err="1"/>
              <a:t>Wächteramt</a:t>
            </a:r>
            <a:r>
              <a:rPr lang="en-GB" dirty="0"/>
              <a:t>). These sovereign tasks are designed to help the state fulfil its responsibility for ensuring the care and welfare of children and adolescents.</a:t>
            </a:r>
          </a:p>
          <a:p>
            <a:pPr lvl="0"/>
            <a:endParaRPr lang="de-DE" dirty="0"/>
          </a:p>
          <a:p>
            <a:r>
              <a:rPr lang="en-GB" dirty="0"/>
              <a:t>Given that child and youth services is an integrated entity, experts working in this field must remain mindful of all responsibilities to be met by it as well as of the variety of all tasks and services in its remit. It is not sufficient to limit the focus to their own area of responsibility. Such a blinkered view would run counter to the intention and philosophy behind child and youth services. Regardless of the specifics of their own areas of activity, experts must maintain an awareness of the place they occupy in the system, and cooperate with and make productive use of overlaps with other parts of the child and youth services system. It follows that all tasks in this area (education, child-raising, counselling, support, assistance and protection) come to bear in all possible contexts, with some given greater weight than others depending on the situation at hand.</a:t>
            </a:r>
          </a:p>
          <a:p>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Böllert, Karin (</a:t>
            </a:r>
            <a:r>
              <a:rPr lang="de-DE" dirty="0" err="1"/>
              <a:t>ed</a:t>
            </a:r>
            <a:r>
              <a:rPr lang="de-DE" dirty="0"/>
              <a:t>.) (2018): Kompendium Kinder- und Jugendhilfe. Wiesbaden.</a:t>
            </a:r>
          </a:p>
          <a:p>
            <a:pPr marL="171450" indent="-171450">
              <a:buFont typeface="Wingdings" panose="05000000000000000000" pitchFamily="2" charset="2"/>
              <a:buChar char="Ø"/>
            </a:pPr>
            <a:r>
              <a:rPr lang="de-DE" dirty="0" err="1"/>
              <a:t>Hansbauer</a:t>
            </a:r>
            <a:r>
              <a:rPr lang="de-DE" dirty="0"/>
              <a:t>, Peter/</a:t>
            </a:r>
            <a:r>
              <a:rPr lang="de-DE" dirty="0" err="1"/>
              <a:t>Merchel</a:t>
            </a:r>
            <a:r>
              <a:rPr lang="de-DE" dirty="0"/>
              <a:t>, Joachim/Schone, Reinhold (2020): Kinder- und Jugendhilfe – Grundlagen, Handlungsfelder, professionelle Anforderungen. Stuttgart.</a:t>
            </a:r>
          </a:p>
          <a:p>
            <a:pPr marL="171450" indent="-171450">
              <a:buFont typeface="Wingdings" panose="05000000000000000000" pitchFamily="2" charset="2"/>
              <a:buChar char="Ø"/>
            </a:pPr>
            <a:r>
              <a:rPr lang="de-DE" dirty="0"/>
              <a:t>Jordan, Erwin/</a:t>
            </a:r>
            <a:r>
              <a:rPr lang="de-DE" dirty="0" err="1"/>
              <a:t>Maykus</a:t>
            </a:r>
            <a:r>
              <a:rPr lang="de-DE" dirty="0"/>
              <a:t>, Stephan/Stuckstätte, Eva (2015): Kinder- und Jugendhilfe – Einführung in Geschichte und Handlungsfelder, Organisationsformen und gesellschaftliche Problemlagen. 4th </a:t>
            </a:r>
            <a:r>
              <a:rPr lang="de-DE" dirty="0" err="1"/>
              <a:t>revised</a:t>
            </a:r>
            <a:r>
              <a:rPr lang="de-DE" dirty="0"/>
              <a:t> </a:t>
            </a:r>
            <a:r>
              <a:rPr lang="de-DE" dirty="0" err="1"/>
              <a:t>edition</a:t>
            </a:r>
            <a:r>
              <a:rPr lang="de-DE" dirty="0"/>
              <a:t>, Weinheim </a:t>
            </a:r>
            <a:r>
              <a:rPr lang="de-DE" dirty="0" err="1"/>
              <a:t>and</a:t>
            </a:r>
            <a:r>
              <a:rPr lang="de-DE" dirty="0"/>
              <a:t> </a:t>
            </a:r>
            <a:r>
              <a:rPr lang="de-DE" dirty="0" err="1"/>
              <a:t>Munich</a:t>
            </a:r>
            <a:r>
              <a:rPr lang="de-DE" dirty="0"/>
              <a:t>.</a:t>
            </a:r>
          </a:p>
          <a:p>
            <a:pPr marL="171450" indent="-171450">
              <a:buFont typeface="Wingdings" panose="05000000000000000000" pitchFamily="2" charset="2"/>
              <a:buChar char="Ø"/>
            </a:pPr>
            <a:r>
              <a:rPr lang="en-GB" dirty="0" err="1"/>
              <a:t>Münder</a:t>
            </a:r>
            <a:r>
              <a:rPr lang="en-GB" dirty="0"/>
              <a:t>, Johannes/</a:t>
            </a:r>
            <a:r>
              <a:rPr lang="en-GB" dirty="0" err="1"/>
              <a:t>Meysen</a:t>
            </a:r>
            <a:r>
              <a:rPr lang="en-GB" dirty="0"/>
              <a:t>, Thomas/</a:t>
            </a:r>
            <a:r>
              <a:rPr lang="en-GB" dirty="0" err="1"/>
              <a:t>Trenczek</a:t>
            </a:r>
            <a:r>
              <a:rPr lang="en-GB" dirty="0"/>
              <a:t>, Thomas (eds.) (2022): Frankfurter </a:t>
            </a:r>
            <a:r>
              <a:rPr lang="en-GB" dirty="0" err="1"/>
              <a:t>Kommentar</a:t>
            </a:r>
            <a:r>
              <a:rPr lang="en-GB" dirty="0"/>
              <a:t> SGB VIII Kinder und </a:t>
            </a:r>
            <a:r>
              <a:rPr lang="en-GB" dirty="0" err="1"/>
              <a:t>Jugendhilfe</a:t>
            </a:r>
            <a:r>
              <a:rPr lang="en-GB" dirty="0"/>
              <a:t>. 9th edition, Baden-Baden</a:t>
            </a:r>
            <a:r>
              <a:rPr lang="de-DE" dirty="0"/>
              <a:t>.</a:t>
            </a:r>
          </a:p>
          <a:p>
            <a:pPr marL="171450" indent="-171450">
              <a:buFont typeface="Wingdings" panose="05000000000000000000" pitchFamily="2" charset="2"/>
              <a:buChar char="Ø"/>
            </a:pPr>
            <a:r>
              <a:rPr lang="de-DE" dirty="0"/>
              <a:t>Schröer, Wolfgang/ Struck, Norbert/ Wolff, Mechthild (</a:t>
            </a:r>
            <a:r>
              <a:rPr lang="de-DE" dirty="0" err="1"/>
              <a:t>eds</a:t>
            </a:r>
            <a:r>
              <a:rPr lang="de-DE" dirty="0"/>
              <a:t>.) (2016): Handbuch Kinder- und Jugendhilfe. 2nd </a:t>
            </a:r>
            <a:r>
              <a:rPr lang="de-DE" dirty="0" err="1"/>
              <a:t>edition</a:t>
            </a:r>
            <a:r>
              <a:rPr lang="de-DE" dirty="0"/>
              <a:t>, Weinheim </a:t>
            </a:r>
            <a:r>
              <a:rPr lang="de-DE" dirty="0" err="1"/>
              <a:t>and</a:t>
            </a:r>
            <a:r>
              <a:rPr lang="de-DE" dirty="0"/>
              <a:t> </a:t>
            </a:r>
            <a:r>
              <a:rPr lang="de-DE" dirty="0" err="1"/>
              <a:t>Munich</a:t>
            </a:r>
            <a:r>
              <a:rPr lang="de-DE" dirty="0"/>
              <a:t>.</a:t>
            </a:r>
          </a:p>
          <a:p>
            <a:pPr marL="171450" indent="-171450">
              <a:buFont typeface="Wingdings" panose="05000000000000000000" pitchFamily="2" charset="2"/>
              <a:buChar char="Ø"/>
            </a:pPr>
            <a:r>
              <a:rPr lang="de-DE" dirty="0"/>
              <a:t>Wiesner, Reinhard/</a:t>
            </a:r>
            <a:r>
              <a:rPr lang="de-DE" dirty="0" err="1"/>
              <a:t>Wapler</a:t>
            </a:r>
            <a:r>
              <a:rPr lang="de-DE" dirty="0"/>
              <a:t>, Friederike (2022): SGB VIII – Kinder- und Jugendhilfe, Kommentar. 6th </a:t>
            </a:r>
            <a:r>
              <a:rPr lang="de-DE" dirty="0" err="1"/>
              <a:t>edition</a:t>
            </a:r>
            <a:r>
              <a:rPr lang="de-DE" dirty="0"/>
              <a:t>, Munich.</a:t>
            </a:r>
          </a:p>
        </p:txBody>
      </p:sp>
      <p:sp>
        <p:nvSpPr>
          <p:cNvPr id="4" name="Foliennummernplatzhalter 3"/>
          <p:cNvSpPr>
            <a:spLocks noGrp="1"/>
          </p:cNvSpPr>
          <p:nvPr>
            <p:ph type="sldNum" sz="quarter" idx="10"/>
          </p:nvPr>
        </p:nvSpPr>
        <p:spPr/>
        <p:txBody>
          <a:bodyPr/>
          <a:lstStyle/>
          <a:p>
            <a:fld id="{178ACBB0-B8BD-7243-B5CA-EEE1A71994D0}" type="slidenum">
              <a:rPr lang="de-DE" smtClean="0"/>
              <a:t>41</a:t>
            </a:fld>
            <a:endParaRPr lang="de-DE"/>
          </a:p>
        </p:txBody>
      </p:sp>
    </p:spTree>
    <p:extLst>
      <p:ext uri="{BB962C8B-B14F-4D97-AF65-F5344CB8AC3E}">
        <p14:creationId xmlns:p14="http://schemas.microsoft.com/office/powerpoint/2010/main" val="243998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Article 1 of Germany’s Basic Law, the constitution, states: “(1) Human dignity shall be inviolable. To respect and protect it shall be the duty of all state authority. (2) The German people therefore acknowledge inviolable and inalienable human rights as the basis of every community, of peace and of justice in the world.“</a:t>
            </a:r>
          </a:p>
          <a:p>
            <a:endParaRPr lang="de-DE" dirty="0"/>
          </a:p>
          <a:p>
            <a:r>
              <a:rPr lang="en-GB" dirty="0"/>
              <a:t>Article 1 of the Universal Declaration of Human Rights reads: “All human beings are born free and equal in dignity and rights. They are endowed with reason and conscience and should act towards one another in a spirit of brotherhood.”</a:t>
            </a:r>
          </a:p>
          <a:p>
            <a:endParaRPr lang="de-DE" dirty="0"/>
          </a:p>
          <a:p>
            <a:r>
              <a:rPr lang="en-GB" dirty="0"/>
              <a:t>Germany’s case law follows Kant in its definition of autonomy as the foundation of dignity. Germany’s Basic Law considers that “it is part of the nature of human beings to exercise self-determination in freedom” (Federal Constitutional Court judgment dated 15 February 2006, reference 1 </a:t>
            </a:r>
            <a:r>
              <a:rPr lang="en-GB" dirty="0" err="1"/>
              <a:t>BvR</a:t>
            </a:r>
            <a:r>
              <a:rPr lang="en-GB" dirty="0"/>
              <a:t> 357/05). It follows that human beings may not be objectified through government action.</a:t>
            </a:r>
          </a:p>
          <a:p>
            <a:endParaRPr lang="de-DE" dirty="0"/>
          </a:p>
          <a:p>
            <a:r>
              <a:rPr lang="en-GB" dirty="0"/>
              <a:t>That said, autonomy must always be understood in the context of the social and societal environment. The freedom to exercise autonomy must be reconciled with the freedoms of one’s fellow members of society in a process of negotiation. Achieving autonomy in a given society is hence an act of participation. </a:t>
            </a:r>
          </a:p>
          <a:p>
            <a:endParaRPr lang="de-DE" dirty="0"/>
          </a:p>
          <a:p>
            <a:r>
              <a:rPr lang="en-GB" dirty="0"/>
              <a:t>The Basic Law hence also lays out the democratic rights of citizens to participation.</a:t>
            </a:r>
          </a:p>
          <a:p>
            <a:endParaRPr lang="de-DE" dirty="0"/>
          </a:p>
          <a:p>
            <a:r>
              <a:rPr lang="en-GB" dirty="0"/>
              <a:t>The rights afforded under the Basic Law are also available to children and adolescents, although some are limited by parental rights or other restrictions (Federal Constitutional Court decision dated 29 July 1968, 1 </a:t>
            </a:r>
            <a:r>
              <a:rPr lang="en-GB" dirty="0" err="1"/>
              <a:t>BvL</a:t>
            </a:r>
            <a:r>
              <a:rPr lang="en-GB" dirty="0"/>
              <a:t> 20/63, 31/66 and 5/67, </a:t>
            </a:r>
            <a:r>
              <a:rPr lang="en-GB" dirty="0" err="1"/>
              <a:t>BVerfGE</a:t>
            </a:r>
            <a:r>
              <a:rPr lang="en-GB" dirty="0"/>
              <a:t> 24, 119 et seq.).</a:t>
            </a:r>
          </a:p>
          <a:p>
            <a:endParaRPr lang="de-DE" dirty="0"/>
          </a:p>
          <a:p>
            <a:r>
              <a:rPr lang="en-GB" dirty="0"/>
              <a:t>The fundamental principle underlying child and youth services is hence to respect the rights of children and adolescents to autonomy and democratic participation and to enable them to exercise these rights.</a:t>
            </a:r>
          </a:p>
          <a:p>
            <a:endParaRPr lang="de-DE" dirty="0"/>
          </a:p>
          <a:p>
            <a:r>
              <a:rPr lang="en-GB" dirty="0"/>
              <a:t>The services to be offered by child and youth services - promoting optimal health, social security, development, education and recreation (which the UN Convention on the Rights of the Child refers to as “provision“) - and its responsibility to protect against violence, abuse, neglect and generally any threat to children’s welfare (“protection”) - must always be realised while respecting the rights of children and adolescents to autonomy and co-determination (“participation”). </a:t>
            </a:r>
            <a:endParaRPr lang="de-DE" dirty="0"/>
          </a:p>
          <a:p>
            <a:r>
              <a:rPr lang="en-GB" dirty="0"/>
              <a:t> </a:t>
            </a:r>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Pluto, Liane (2018): Partizipation und Beteiligungsrechte. In: Böllert, Karin (</a:t>
            </a:r>
            <a:r>
              <a:rPr lang="de-DE" dirty="0" err="1"/>
              <a:t>ed</a:t>
            </a:r>
            <a:r>
              <a:rPr lang="de-DE" dirty="0"/>
              <a:t>.): Kompendium Kinder- und Jugendhilfe. Wiesbaden, p. 945−966.</a:t>
            </a:r>
          </a:p>
          <a:p>
            <a:pPr marL="171450" indent="-171450">
              <a:buFont typeface="Wingdings" panose="05000000000000000000" pitchFamily="2" charset="2"/>
              <a:buChar char="Ø"/>
            </a:pPr>
            <a:r>
              <a:rPr lang="de-DE" dirty="0" err="1"/>
              <a:t>Wapler</a:t>
            </a:r>
            <a:r>
              <a:rPr lang="de-DE" dirty="0"/>
              <a:t>, Friederike (2015): Kinderrechte und Kindeswohl. Tübingen.</a:t>
            </a:r>
          </a:p>
          <a:p>
            <a:pPr marL="171450" indent="-171450">
              <a:buFont typeface="Wingdings" panose="05000000000000000000" pitchFamily="2" charset="2"/>
              <a:buChar char="Ø"/>
            </a:pPr>
            <a:r>
              <a:rPr lang="en-GB" dirty="0"/>
              <a:t>Federal Constitutional Court, judgment dated 15 February 2006 – 1 </a:t>
            </a:r>
            <a:r>
              <a:rPr lang="en-GB" dirty="0" err="1"/>
              <a:t>BvR</a:t>
            </a:r>
            <a:r>
              <a:rPr lang="en-GB" dirty="0"/>
              <a:t> 357/05) – </a:t>
            </a:r>
            <a:r>
              <a:rPr lang="en-GB" u="sng" dirty="0">
                <a:hlinkClick r:id="rId3"/>
              </a:rPr>
              <a:t>https://www.bundesverfassungsgericht.de/SharedDocs/Entscheidungen/DE/2006/02/rs20060215_1bvr035705.html</a:t>
            </a:r>
            <a:r>
              <a:rPr lang="en-GB" dirty="0"/>
              <a:t> (last accessed: 31 July 2023).</a:t>
            </a:r>
            <a:endParaRPr lang="de-DE" dirty="0"/>
          </a:p>
          <a:p>
            <a:pPr marL="171450" indent="-171450">
              <a:buFont typeface="Wingdings" panose="05000000000000000000" pitchFamily="2" charset="2"/>
              <a:buChar char="Ø"/>
            </a:pPr>
            <a:r>
              <a:rPr lang="en-GB" dirty="0"/>
              <a:t>Decision dated 29 July 1968, 1 </a:t>
            </a:r>
            <a:r>
              <a:rPr lang="en-GB" dirty="0" err="1"/>
              <a:t>BvL</a:t>
            </a:r>
            <a:r>
              <a:rPr lang="en-GB" dirty="0"/>
              <a:t> 20/63, 31/66 and 5/67, </a:t>
            </a:r>
            <a:r>
              <a:rPr lang="en-GB" dirty="0" err="1"/>
              <a:t>BVerfGE</a:t>
            </a:r>
            <a:r>
              <a:rPr lang="en-GB" dirty="0"/>
              <a:t> 24, 119 et seq. – </a:t>
            </a:r>
            <a:r>
              <a:rPr lang="en-GB" u="sng" dirty="0">
                <a:hlinkClick r:id="rId4"/>
              </a:rPr>
              <a:t>https://www.servat.unibe.ch/dfr/bv024119.html</a:t>
            </a:r>
            <a:r>
              <a:rPr lang="en-GB" dirty="0"/>
              <a:t> (last accessed: 31 July 2023).</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42</a:t>
            </a:fld>
            <a:endParaRPr lang="de-DE"/>
          </a:p>
        </p:txBody>
      </p:sp>
    </p:spTree>
    <p:extLst>
      <p:ext uri="{BB962C8B-B14F-4D97-AF65-F5344CB8AC3E}">
        <p14:creationId xmlns:p14="http://schemas.microsoft.com/office/powerpoint/2010/main" val="569128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43</a:t>
            </a:fld>
            <a:endParaRPr lang="de-DE"/>
          </a:p>
        </p:txBody>
      </p:sp>
    </p:spTree>
    <p:extLst>
      <p:ext uri="{BB962C8B-B14F-4D97-AF65-F5344CB8AC3E}">
        <p14:creationId xmlns:p14="http://schemas.microsoft.com/office/powerpoint/2010/main" val="2621330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777195"/>
            <a:ext cx="5438140" cy="5226684"/>
          </a:xfrm>
        </p:spPr>
        <p:txBody>
          <a:bodyPr/>
          <a:lstStyle/>
          <a:p>
            <a:r>
              <a:rPr lang="en-GB" dirty="0"/>
              <a:t>Article 11 of Book 8 of the Social Code (SGB VIII) stipulates that young people must be offered youth work activities that are necessary to promote their development. These activities should respond to the interests of young people, be chosen and designed with their involvement, enable them to achieve autonomy, and encourage them to exercise social responsibility and citizenship. Youth work activities are to be made accessible to young people with a disability.</a:t>
            </a:r>
          </a:p>
          <a:p>
            <a:endParaRPr lang="de-DE" dirty="0"/>
          </a:p>
          <a:p>
            <a:r>
              <a:rPr lang="en-GB" dirty="0"/>
              <a:t>The following overview shows the intended impacts and objectives of child and youth work in line with Article 11 and the respective underlying concepts.</a:t>
            </a: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en-GB" dirty="0"/>
              <a:t>The expectation that child and youth work should “offer activities” to its target groups reflects the voluntary nature of this field of work. Child and youth work is not about implementing preventive, controlling or instructional measures. The educational philosophy behind it reflects the conviction that the subject in question undergoes a developmental process; the fundamental idea behind it is that of self-education. Youth work is seen as empowering children and young people to find their own path in life and place in the world.</a:t>
            </a:r>
          </a:p>
          <a:p>
            <a:endParaRPr lang="de-DE" dirty="0"/>
          </a:p>
          <a:p>
            <a:r>
              <a:rPr lang="en-GB" dirty="0"/>
              <a:t>In a social context, autonomy is interpreted as democratic participation: young people work together to select and design activities in line with their interests; over and beyond this, they exercise social responsibility and play an active role as citizens in a democratic society. They hence become “subjects” while learning what it means to live in a democracy. </a:t>
            </a:r>
          </a:p>
          <a:p>
            <a:endParaRPr lang="de-DE" dirty="0"/>
          </a:p>
          <a:p>
            <a:r>
              <a:rPr lang="en-GB" dirty="0"/>
              <a:t>Besides the general structure of open child and youth work and youth association work, Article 11 of Book 8 of the Social Code references several other priority areas:</a:t>
            </a:r>
            <a:endParaRPr lang="de-DE" dirty="0"/>
          </a:p>
          <a:p>
            <a:pPr marL="228600" indent="-228600">
              <a:buFont typeface="+mj-lt"/>
              <a:buAutoNum type="arabicPeriod"/>
            </a:pPr>
            <a:r>
              <a:rPr lang="en-GB" dirty="0"/>
              <a:t>Extracurricular youth education of a general kind as well as in the fields of politics, society, culture, natural sciences and technology,</a:t>
            </a:r>
            <a:endParaRPr lang="de-DE" dirty="0"/>
          </a:p>
          <a:p>
            <a:pPr marL="228600" indent="-228600">
              <a:buFont typeface="+mj-lt"/>
              <a:buAutoNum type="arabicPeriod"/>
            </a:pPr>
            <a:r>
              <a:rPr lang="en-GB" dirty="0"/>
              <a:t>Youth work in the form of sports and games and in social settings,</a:t>
            </a:r>
            <a:endParaRPr lang="de-DE" dirty="0"/>
          </a:p>
          <a:p>
            <a:pPr marL="228600" indent="-228600">
              <a:buFont typeface="+mj-lt"/>
              <a:buAutoNum type="arabicPeriod"/>
            </a:pPr>
            <a:r>
              <a:rPr lang="en-GB" dirty="0"/>
              <a:t>Youth work in professional, school and family contexts,</a:t>
            </a:r>
            <a:endParaRPr lang="de-DE" dirty="0"/>
          </a:p>
          <a:p>
            <a:pPr marL="228600" indent="-228600">
              <a:buFont typeface="+mj-lt"/>
              <a:buAutoNum type="arabicPeriod"/>
            </a:pPr>
            <a:r>
              <a:rPr lang="en-GB" dirty="0"/>
              <a:t>International youth work,</a:t>
            </a:r>
            <a:endParaRPr lang="de-DE" dirty="0"/>
          </a:p>
          <a:p>
            <a:pPr marL="228600" indent="-228600">
              <a:buFont typeface="+mj-lt"/>
              <a:buAutoNum type="arabicPeriod"/>
            </a:pPr>
            <a:r>
              <a:rPr lang="en-GB" dirty="0"/>
              <a:t>Child and youth holidays,</a:t>
            </a:r>
            <a:endParaRPr lang="de-DE" dirty="0"/>
          </a:p>
          <a:p>
            <a:pPr marL="228600" indent="-228600">
              <a:buFont typeface="+mj-lt"/>
              <a:buAutoNum type="arabicPeriod"/>
            </a:pPr>
            <a:r>
              <a:rPr lang="en-GB" dirty="0"/>
              <a:t>Youth counselling.</a:t>
            </a:r>
            <a:endParaRPr lang="de-DE" dirty="0"/>
          </a:p>
          <a:p>
            <a:r>
              <a:rPr lang="en-GB" dirty="0"/>
              <a:t> </a:t>
            </a:r>
            <a:endParaRPr lang="de-DE" dirty="0"/>
          </a:p>
          <a:p>
            <a:r>
              <a:rPr lang="en-GB" b="1" dirty="0"/>
              <a:t>Facts and figures – a post-Covid snapshot</a:t>
            </a:r>
            <a:endParaRPr lang="de-DE" dirty="0"/>
          </a:p>
          <a:p>
            <a:r>
              <a:rPr lang="en-US" dirty="0"/>
              <a:t>When reading and interpreting current data on child and youth work it is important to bear in mind the recent coronavirus pandemic. The ensuing hard lockdowns, many of which were already in place at the start of the 2021 reporting year, led in some cases to sharp drops both in the availability of child and youth services and in uptake. Compared to 2019, when youth welfare offices, churches, charities and other independent providers across Germany </a:t>
            </a:r>
            <a:r>
              <a:rPr lang="en-US" dirty="0" err="1"/>
              <a:t>organised</a:t>
            </a:r>
            <a:r>
              <a:rPr lang="en-US" dirty="0"/>
              <a:t> around 156,700 publicly funded youth work activities for over 8.6 million young people, in 2021 the number of publicly funded services dropped to 106,700 (-32%), used by only 4.4 million young people (-49%). (Data on participation includes multiple entries.) 40% of these reductions (from 105,900 to 63,300) related in particular to projects or (large-scale) events such as holiday camps, training courses, concerts, festivals or sports events. The number of activities for groups, such as regular group sessions offered by youth associations, dropped by 22% (from 26,500 to 23,200), and walk-in activities such as those in youth clubs fell by 17% (from 24,300 to 20,200).</a:t>
            </a:r>
          </a:p>
          <a:p>
            <a:endParaRPr lang="en-US" dirty="0"/>
          </a:p>
          <a:p>
            <a:r>
              <a:rPr lang="en-US" dirty="0"/>
              <a:t>There was a similar picture amongst the providers of these services. Between 2019 and 2021, the number of </a:t>
            </a:r>
            <a:r>
              <a:rPr lang="en-US" dirty="0" err="1"/>
              <a:t>organisations</a:t>
            </a:r>
            <a:r>
              <a:rPr lang="en-US" dirty="0"/>
              <a:t> declaring the receipt of public funding for their work dropped 23% from 18,300 to 14,100.</a:t>
            </a:r>
          </a:p>
          <a:p>
            <a:endParaRPr lang="en-US" dirty="0"/>
          </a:p>
          <a:p>
            <a:r>
              <a:rPr lang="en-US" dirty="0"/>
              <a:t>Headcount trends reveal a particularly steep decline in the volunteer sector. According to the statistics, the number of active volunteers fell by 44% from 563,466 in 2019 to just 317,364 in 2021. This trend was not reflected in the paid workforce at the last reporting date (31 December 2020). In fact, the number of full-time equivalents has increased slightly by 1% to 19,986 (32,731 individuals) since the last count in 2018.</a:t>
            </a:r>
          </a:p>
          <a:p>
            <a:endParaRPr lang="en-US" dirty="0"/>
          </a:p>
          <a:p>
            <a:r>
              <a:rPr lang="en-US" dirty="0"/>
              <a:t>It is not yet possible to identify long-term trends from the statistics available as of mid-2023. It remains to be seen whether the number of services and corresponding uptake will return to pre-pandemic levels and if an increase ensues in the number of paid workers.</a:t>
            </a:r>
          </a:p>
          <a:p>
            <a:endParaRPr lang="en-US" dirty="0"/>
          </a:p>
          <a:p>
            <a:r>
              <a:rPr lang="en-US" dirty="0"/>
              <a:t>No current data is available on the uptake of child and youth services by children and adolescents with disabilities. In an earlier (2016) survey by the German Youth Institute, just under 60% of youth </a:t>
            </a:r>
            <a:r>
              <a:rPr lang="en-US" dirty="0" err="1"/>
              <a:t>centres</a:t>
            </a:r>
            <a:r>
              <a:rPr lang="en-US" dirty="0"/>
              <a:t> stated that they were also attended by children and adolescents with a disability,</a:t>
            </a:r>
            <a:r>
              <a:rPr lang="en-GB" dirty="0"/>
              <a:t> owing to the presence of specially qualified staff, suitable concepts and partnerships with disability groups and facilities. However, given a general lack of suitable activities and the fact that social services are provided separately for disabled and non-disabled young people (Book 8 vs. Book 9 of the Social Code), recent decades have seen parallel structures develop, to some extent with inclusive services, but also exclusive recreational activities specifically for children and adolescents with disabilities by integration organisations and/or disability community organisations. The Act to Strengthen Children and Youth (Kinder- und </a:t>
            </a:r>
            <a:r>
              <a:rPr lang="en-GB" dirty="0" err="1"/>
              <a:t>Jugendstärkungsgesetz</a:t>
            </a:r>
            <a:r>
              <a:rPr lang="en-GB" dirty="0"/>
              <a:t>/KJSG) of 2021 explicitly requires that child and youth services under Article 11 of Book 8 be designed in an inclusive manner, so an increase in the number of suitable inclusive activities is anticipated.</a:t>
            </a:r>
          </a:p>
          <a:p>
            <a:endParaRPr lang="en-GB" dirty="0"/>
          </a:p>
          <a:p>
            <a:r>
              <a:rPr lang="en-US" dirty="0"/>
              <a:t>In 2021, €2.127bn was spent on the area of child and youth work, or 3.4% of the total child and youth services budget. (See slide 3.3.1)</a:t>
            </a:r>
            <a:endParaRPr lang="de-DE" dirty="0"/>
          </a:p>
          <a:p>
            <a:r>
              <a:rPr lang="en-GB" dirty="0"/>
              <a:t> </a:t>
            </a:r>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Arbeitsgemeinschaft für Kinder- und Jugendhilfe (2019): Inklusion in der Jugendarbeit. 10 Jahre UN-BRK – ein Blick auf die Entwicklungen in der und Erwartungen an die Jugendarbeit. </a:t>
            </a:r>
            <a:r>
              <a:rPr lang="en-GB" dirty="0"/>
              <a:t>Discussion paper. Online at </a:t>
            </a:r>
            <a:r>
              <a:rPr lang="en-GB" u="sng" dirty="0">
                <a:hlinkClick r:id="rId3"/>
              </a:rPr>
              <a:t>https://www.agj.de/fileadmin/files/positionen/2019/Inklusion_Jugendarbeit.pdf</a:t>
            </a:r>
            <a:r>
              <a:rPr lang="en-GB" dirty="0"/>
              <a:t> (last accessed: 31 July 2023).</a:t>
            </a:r>
            <a:endParaRPr lang="de-DE" dirty="0"/>
          </a:p>
          <a:p>
            <a:pPr marL="171450" indent="-171450">
              <a:buFont typeface="Wingdings" panose="05000000000000000000" pitchFamily="2" charset="2"/>
              <a:buChar char="Ø"/>
            </a:pPr>
            <a:r>
              <a:rPr lang="de-DE" dirty="0"/>
              <a:t>Destatis: Basisdaten zur Statistik zu den Angeboten der Jugendarbeit (22531). Access via </a:t>
            </a:r>
            <a:r>
              <a:rPr lang="de-DE" dirty="0" err="1"/>
              <a:t>the</a:t>
            </a:r>
            <a:r>
              <a:rPr lang="de-DE" dirty="0"/>
              <a:t> GENESIS-Online </a:t>
            </a:r>
            <a:r>
              <a:rPr lang="de-DE" dirty="0" err="1"/>
              <a:t>database</a:t>
            </a:r>
            <a:r>
              <a:rPr lang="de-DE" dirty="0"/>
              <a:t>: </a:t>
            </a:r>
            <a:r>
              <a:rPr lang="de-DE" dirty="0">
                <a:hlinkClick r:id="rId4"/>
              </a:rPr>
              <a:t>https://www-genesis.destatis.de/genesis/online?sequenz=statistikTabellen&amp;selectionname=22531*#abreadcrumb</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a:t>Mühlmann, Thomas/Haubrich, Julia (2023): Kinder- und Jugendarbeit in Zeiten der Coronapandemie – gravierende Einbrüche, vor allem beim Ehrenamt. In: </a:t>
            </a:r>
            <a:r>
              <a:rPr lang="de-DE" dirty="0" err="1"/>
              <a:t>KOMDat</a:t>
            </a:r>
            <a:r>
              <a:rPr lang="de-DE" dirty="0"/>
              <a:t> Jugendhilfe, Heft 1/2023, S. 22-27 </a:t>
            </a:r>
            <a:r>
              <a:rPr lang="de-DE" dirty="0">
                <a:hlinkClick r:id="rId5"/>
              </a:rPr>
              <a:t>https://www.akjstat.tu-dortmund.de/fileadmin/user_upload/72_KomDat_1_23.pdf</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err="1"/>
              <a:t>Pothmann</a:t>
            </a:r>
            <a:r>
              <a:rPr lang="de-DE" dirty="0"/>
              <a:t>, Jens/Deinet, Ulrich (2021): Offene Kinder- und Jugendarbeit im Wandel. In: Deinet, U., </a:t>
            </a:r>
            <a:r>
              <a:rPr lang="de-DE" dirty="0" err="1"/>
              <a:t>Sturzenhecker</a:t>
            </a:r>
            <a:r>
              <a:rPr lang="de-DE" dirty="0"/>
              <a:t>, B., von Schwanenflügel, L., Schwerthelm, M. (</a:t>
            </a:r>
            <a:r>
              <a:rPr lang="de-DE" dirty="0" err="1"/>
              <a:t>eds</a:t>
            </a:r>
            <a:r>
              <a:rPr lang="de-DE" dirty="0"/>
              <a:t>.): Handbuch Offene Kinder- und Jugendarbeit. Wiesbaden.</a:t>
            </a:r>
          </a:p>
          <a:p>
            <a:pPr marL="171450" indent="-171450">
              <a:buFont typeface="Wingdings" panose="05000000000000000000" pitchFamily="2" charset="2"/>
              <a:buChar char="Ø"/>
            </a:pPr>
            <a:r>
              <a:rPr lang="de-DE" dirty="0"/>
              <a:t>Schwerthelm, Moritz/</a:t>
            </a:r>
            <a:r>
              <a:rPr lang="de-DE" dirty="0" err="1"/>
              <a:t>Sturzenhecker</a:t>
            </a:r>
            <a:r>
              <a:rPr lang="de-DE" dirty="0"/>
              <a:t>, Benedikt: Die Kinder- und Jugendarbeit nach § 11 SGB VIII. </a:t>
            </a:r>
            <a:r>
              <a:rPr lang="en-GB" dirty="0" err="1"/>
              <a:t>Erfahrungsraum</a:t>
            </a:r>
            <a:r>
              <a:rPr lang="en-GB" dirty="0"/>
              <a:t> </a:t>
            </a:r>
            <a:r>
              <a:rPr lang="en-GB" dirty="0" err="1"/>
              <a:t>für</a:t>
            </a:r>
            <a:r>
              <a:rPr lang="en-GB" dirty="0"/>
              <a:t> </a:t>
            </a:r>
            <a:r>
              <a:rPr lang="en-GB" dirty="0" err="1"/>
              <a:t>Subjekt</a:t>
            </a:r>
            <a:r>
              <a:rPr lang="en-GB" dirty="0"/>
              <a:t>- und </a:t>
            </a:r>
            <a:r>
              <a:rPr lang="en-GB" dirty="0" err="1"/>
              <a:t>Demokratiebildung</a:t>
            </a:r>
            <a:r>
              <a:rPr lang="en-GB" dirty="0"/>
              <a:t>. Online at </a:t>
            </a:r>
            <a:r>
              <a:rPr lang="en-GB" u="sng" dirty="0">
                <a:hlinkClick r:id="rId6"/>
              </a:rPr>
              <a:t>https://www.ew.uni-hamburg.de/einrichtungen/ew2/sozialpaedagogik/service-fuer-die-praxis/material-fuer-die-praxis.html</a:t>
            </a:r>
            <a:r>
              <a:rPr lang="en-GB" dirty="0"/>
              <a:t> (last accessed: 31 July 2023).</a:t>
            </a:r>
            <a:endParaRPr lang="de-DE" dirty="0"/>
          </a:p>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44</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259614660"/>
              </p:ext>
            </p:extLst>
          </p:nvPr>
        </p:nvGraphicFramePr>
        <p:xfrm>
          <a:off x="806549" y="6373465"/>
          <a:ext cx="5092009" cy="2397760"/>
        </p:xfrm>
        <a:graphic>
          <a:graphicData uri="http://schemas.openxmlformats.org/drawingml/2006/table">
            <a:tbl>
              <a:tblPr firstRow="1" bandRow="1">
                <a:tableStyleId>{5C22544A-7EE6-4342-B048-85BDC9FD1C3A}</a:tableStyleId>
              </a:tblPr>
              <a:tblGrid>
                <a:gridCol w="1252737">
                  <a:extLst>
                    <a:ext uri="{9D8B030D-6E8A-4147-A177-3AD203B41FA5}">
                      <a16:colId xmlns:a16="http://schemas.microsoft.com/office/drawing/2014/main" val="432627386"/>
                    </a:ext>
                  </a:extLst>
                </a:gridCol>
                <a:gridCol w="1789241">
                  <a:extLst>
                    <a:ext uri="{9D8B030D-6E8A-4147-A177-3AD203B41FA5}">
                      <a16:colId xmlns:a16="http://schemas.microsoft.com/office/drawing/2014/main" val="2544718009"/>
                    </a:ext>
                  </a:extLst>
                </a:gridCol>
                <a:gridCol w="2050031">
                  <a:extLst>
                    <a:ext uri="{9D8B030D-6E8A-4147-A177-3AD203B41FA5}">
                      <a16:colId xmlns:a16="http://schemas.microsoft.com/office/drawing/2014/main" val="2622314757"/>
                    </a:ext>
                  </a:extLst>
                </a:gridCol>
              </a:tblGrid>
              <a:tr h="370840">
                <a:tc>
                  <a:txBody>
                    <a:bodyPr/>
                    <a:lstStyle/>
                    <a:p>
                      <a:r>
                        <a:rPr lang="de-DE" sz="1200" dirty="0" err="1"/>
                        <a:t>Intended</a:t>
                      </a:r>
                      <a:r>
                        <a:rPr lang="de-DE" sz="1200" dirty="0"/>
                        <a:t> </a:t>
                      </a:r>
                      <a:r>
                        <a:rPr lang="de-DE" sz="1200" dirty="0" err="1"/>
                        <a:t>impact</a:t>
                      </a:r>
                      <a:endParaRPr lang="de-DE" sz="1200" dirty="0"/>
                    </a:p>
                  </a:txBody>
                  <a:tcPr/>
                </a:tc>
                <a:tc>
                  <a:txBody>
                    <a:bodyPr/>
                    <a:lstStyle/>
                    <a:p>
                      <a:r>
                        <a:rPr lang="de-DE" sz="1200" dirty="0" err="1"/>
                        <a:t>Objective</a:t>
                      </a:r>
                      <a:endParaRPr lang="de-DE" sz="1200" dirty="0"/>
                    </a:p>
                  </a:txBody>
                  <a:tcPr/>
                </a:tc>
                <a:tc>
                  <a:txBody>
                    <a:bodyPr/>
                    <a:lstStyle/>
                    <a:p>
                      <a:r>
                        <a:rPr lang="de-DE" sz="1200" i="1" dirty="0" err="1"/>
                        <a:t>Underlying</a:t>
                      </a:r>
                      <a:r>
                        <a:rPr lang="de-DE" sz="1200" i="1" dirty="0"/>
                        <a:t> </a:t>
                      </a:r>
                      <a:r>
                        <a:rPr lang="de-DE" sz="1200" i="1" dirty="0" err="1"/>
                        <a:t>concepts</a:t>
                      </a:r>
                      <a:endParaRPr lang="de-DE" sz="1200" i="1" dirty="0"/>
                    </a:p>
                  </a:txBody>
                  <a:tcPr/>
                </a:tc>
                <a:extLst>
                  <a:ext uri="{0D108BD9-81ED-4DB2-BD59-A6C34878D82A}">
                    <a16:rowId xmlns:a16="http://schemas.microsoft.com/office/drawing/2014/main" val="1751174781"/>
                  </a:ext>
                </a:extLst>
              </a:tr>
              <a:tr h="370840">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Children’s and adolescents’ autonomy</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To provide activities that are accessible to all children and adolescents and that correspond with their interests</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i="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Subject orientation, self-education</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79372453"/>
                  </a:ext>
                </a:extLst>
              </a:tr>
              <a:tr h="370840">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Children’s and adolescents’ social responsibility and citizenship</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To enable autonomy and participation</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i="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Participation and democratic education, inclusion</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17278298"/>
                  </a:ext>
                </a:extLst>
              </a:tr>
            </a:tbl>
          </a:graphicData>
        </a:graphic>
      </p:graphicFrame>
    </p:spTree>
    <p:extLst>
      <p:ext uri="{BB962C8B-B14F-4D97-AF65-F5344CB8AC3E}">
        <p14:creationId xmlns:p14="http://schemas.microsoft.com/office/powerpoint/2010/main" val="3910136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Youth social work</a:t>
            </a:r>
          </a:p>
          <a:p>
            <a:r>
              <a:rPr lang="en-GB" dirty="0"/>
              <a:t>Youth social work refers to the infrastructural services offered by child and youth services to assist young people in transitioning from school to working life. These kinds of services are aimed at a specific target group that Article 13 of Book 8 of the Social Code (SGB VIII) describes as requiring heightened assistance in overcoming social disadvantages or personal difficulties. In other words, youth social work operates at the interface between the education system and the labour market. </a:t>
            </a:r>
          </a:p>
          <a:p>
            <a:endParaRPr lang="de-DE" dirty="0"/>
          </a:p>
          <a:p>
            <a:r>
              <a:rPr lang="en-GB" dirty="0"/>
              <a:t>This field of work remains largely undefined. At its core, it provides socio-educational assistance as young people transition from education via vocational training to working life. However, it also can involve placing individuals in suitable housing with socio-educational support (while they undergo professional integration); low-threshold outreach services for difficult-to-reach target groups, such as </a:t>
            </a:r>
            <a:r>
              <a:rPr lang="en-GB" dirty="0" err="1"/>
              <a:t>streetwork</a:t>
            </a:r>
            <a:r>
              <a:rPr lang="en-GB" dirty="0"/>
              <a:t> or mobile youth work; and youth migration services, whose integration and support activities are aimed at young members of the immigrant community.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Youth vocational counselling comprises vocational services such as youth workshops, in-training assistance, and vocational training services provided in external training facilities for adolescents and young adults whose personal and/or social situation means they are unable or barely able to participate in regular vocational training. These services are a socio-educational complement to the services offered by the Employment Agency and job centres to adolescents and young adults who encounter problems as they try to get started on the labour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School social work</a:t>
            </a:r>
            <a:endParaRPr lang="de-DE" dirty="0"/>
          </a:p>
          <a:p>
            <a:r>
              <a:rPr lang="en-US" dirty="0"/>
              <a:t>School social work is provided in schools as part of youth services </a:t>
            </a:r>
            <a:r>
              <a:rPr lang="en-GB" dirty="0"/>
              <a:t>and is aimed at socially or personally disadvantaged pupils. Its socio-educational services complement those offered by the school and help to address any deficits that students may have. This helps both schools and pupils to better achieve their primary formal education objectives. </a:t>
            </a:r>
            <a:r>
              <a:rPr lang="en-GB" dirty="0">
                <a:effectLst/>
                <a:latin typeface="Open Sans" pitchFamily="2" charset="0"/>
                <a:ea typeface="Calibri" panose="020F0502020204030204" pitchFamily="34" charset="0"/>
                <a:cs typeface="Times New Roman" panose="02020603050405020304" pitchFamily="18" charset="0"/>
              </a:rPr>
              <a:t>Over the last two decades, the concept of social pedagogy in schools has become quite remote from its origins as stated in Article 13, Book 8 of the Social Code, </a:t>
            </a:r>
            <a:r>
              <a:rPr lang="en-GB" dirty="0"/>
              <a:t>meaning that school social work from primary to upper secondary level – often funded by the schools or school authorities themselves – is frequently an entirely natural element of the school system.</a:t>
            </a:r>
          </a:p>
          <a:p>
            <a:endParaRPr lang="en-GB" dirty="0"/>
          </a:p>
          <a:p>
            <a:r>
              <a:rPr lang="en-GB" dirty="0"/>
              <a:t>In 2021, the relevant legislation was amended to reflect this fact. Article 13a now states that school social work is to be understood as socio-educational services provided to young people in school settings. Article 13a also references the competences of Germany’s 16 federal states in the field of education and in turn, the 16 different education acts by stating that the specificities and scope of school social work are to be defined at federal state level. Under federal state law, it is possible to delegate the provision of school social work to other providers in accordance with other types of legislation. </a:t>
            </a:r>
          </a:p>
          <a:p>
            <a:endParaRPr lang="en-GB" dirty="0"/>
          </a:p>
          <a:p>
            <a:r>
              <a:rPr lang="en-GB" b="1" dirty="0"/>
              <a:t>Integration in youth services </a:t>
            </a:r>
            <a:br>
              <a:rPr lang="en-GB" dirty="0"/>
            </a:br>
            <a:r>
              <a:rPr lang="en-GB" dirty="0"/>
              <a:t>Both areas </a:t>
            </a:r>
            <a:r>
              <a:rPr lang="en-US" dirty="0"/>
              <a:t>– youth social work and school social work – operate in the context of powerful social systems (school, </a:t>
            </a:r>
            <a:r>
              <a:rPr lang="en-US" dirty="0" err="1"/>
              <a:t>labour</a:t>
            </a:r>
            <a:r>
              <a:rPr lang="en-US" dirty="0"/>
              <a:t> market) (see slides 1.1.11 and 1.1.12) with </a:t>
            </a:r>
            <a:r>
              <a:rPr lang="en-GB" dirty="0"/>
              <a:t>which child and youth services, with its socio-educational profile, must align itself. In operating at this nexus, child and youth services mostly has to operate as if at an away game, as it were; it must leverage its potential in entirely different organisational and conceptual contexts. The overbearing nature of these other systems is also reflected in the fact that youth social work is normally funded from different sources (the federal states and according to Books 2 and 3 of the Social Code). </a:t>
            </a:r>
            <a:r>
              <a:rPr lang="en-US" dirty="0"/>
              <a:t>From a legislative point of view, child and youth services takes the back seat in these systems and can only make a comparatively small financial contribution to meeting the needs in these areas. In 2021, nationwide spending from the youth services budget on youth social services and school social work amounted to EUR 0.89 million, meaning that just 1.4% of the entire child and youth services budget was spent on these two areas. (see slide 3.3.1)</a:t>
            </a:r>
            <a:endParaRPr lang="de-DE" dirty="0"/>
          </a:p>
          <a:p>
            <a:r>
              <a:rPr lang="en-GB" dirty="0"/>
              <a:t> </a:t>
            </a:r>
            <a:endParaRPr lang="de-DE" dirty="0"/>
          </a:p>
          <a:p>
            <a:r>
              <a:rPr lang="de-DE" b="1" dirty="0"/>
              <a:t>Further </a:t>
            </a:r>
            <a:r>
              <a:rPr lang="de-DE" b="1" dirty="0" err="1"/>
              <a:t>reading</a:t>
            </a:r>
            <a:r>
              <a:rPr lang="de-DE" b="1" dirty="0"/>
              <a:t> </a:t>
            </a:r>
            <a:endParaRPr lang="de-DE" dirty="0"/>
          </a:p>
          <a:p>
            <a:pPr marL="171450" indent="-171450">
              <a:buFont typeface="Wingdings" panose="05000000000000000000" pitchFamily="2" charset="2"/>
              <a:buChar char="Ø"/>
            </a:pPr>
            <a:endParaRPr lang="de-DE" dirty="0"/>
          </a:p>
          <a:p>
            <a:pPr marL="171450" indent="-171450">
              <a:buFont typeface="Wingdings" panose="05000000000000000000" pitchFamily="2" charset="2"/>
              <a:buChar char="Ø"/>
            </a:pPr>
            <a:r>
              <a:rPr lang="de-DE" dirty="0" err="1"/>
              <a:t>Hansbauer</a:t>
            </a:r>
            <a:r>
              <a:rPr lang="de-DE" dirty="0"/>
              <a:t>, Peter/</a:t>
            </a:r>
            <a:r>
              <a:rPr lang="de-DE" dirty="0" err="1"/>
              <a:t>Merchel</a:t>
            </a:r>
            <a:r>
              <a:rPr lang="de-DE" dirty="0"/>
              <a:t>, Joachim/Schone, Reinhold (2020): Kinder- und Jugendhilfe – Grundlagen, Handlungsfelder, professionelle Anforderungen, Stuttgart (Jugendsozialarbeit: p.172−183/Schulsozialarbeit: p. 183−195).</a:t>
            </a:r>
          </a:p>
          <a:p>
            <a:pPr marL="171450" indent="-171450">
              <a:buFont typeface="Wingdings" panose="05000000000000000000" pitchFamily="2" charset="2"/>
              <a:buChar char="Ø"/>
            </a:pPr>
            <a:r>
              <a:rPr lang="de-DE" dirty="0"/>
              <a:t>Hollenstein, Erich/</a:t>
            </a:r>
            <a:r>
              <a:rPr lang="de-DE" dirty="0" err="1"/>
              <a:t>Nieslony</a:t>
            </a:r>
            <a:r>
              <a:rPr lang="de-DE" dirty="0"/>
              <a:t>, Frank/Speck, Carsten/Olk, Thomas (</a:t>
            </a:r>
            <a:r>
              <a:rPr lang="de-DE" dirty="0" err="1"/>
              <a:t>eds</a:t>
            </a:r>
            <a:r>
              <a:rPr lang="de-DE" dirty="0"/>
              <a:t>.) (2017): Handbuch der Schulsozialarbeit, Weinheim.</a:t>
            </a:r>
          </a:p>
          <a:p>
            <a:pPr marL="171450" indent="-171450">
              <a:buFont typeface="Wingdings" panose="05000000000000000000" pitchFamily="2" charset="2"/>
              <a:buChar char="Ø"/>
            </a:pPr>
            <a:r>
              <a:rPr lang="de-DE" dirty="0"/>
              <a:t>Just, Anette (2020): Handbuch Schulsozialarbeit. 3rd </a:t>
            </a:r>
            <a:r>
              <a:rPr lang="de-DE" dirty="0" err="1"/>
              <a:t>revised</a:t>
            </a:r>
            <a:r>
              <a:rPr lang="de-DE" dirty="0"/>
              <a:t> and </a:t>
            </a:r>
            <a:r>
              <a:rPr lang="de-DE" dirty="0" err="1"/>
              <a:t>extended</a:t>
            </a:r>
            <a:r>
              <a:rPr lang="de-DE" dirty="0"/>
              <a:t> </a:t>
            </a:r>
            <a:r>
              <a:rPr lang="de-DE" dirty="0" err="1"/>
              <a:t>edition</a:t>
            </a:r>
            <a:r>
              <a:rPr lang="de-DE" dirty="0"/>
              <a:t>. UTB.</a:t>
            </a:r>
          </a:p>
          <a:p>
            <a:pPr marL="171450" indent="-171450">
              <a:buFont typeface="Wingdings" panose="05000000000000000000" pitchFamily="2" charset="2"/>
              <a:buChar char="Ø"/>
            </a:pPr>
            <a:r>
              <a:rPr lang="de-DE" dirty="0"/>
              <a:t>Pingel, Andrea (2018): Jugendsozialarbeit. In: Böllert, Karin (</a:t>
            </a:r>
            <a:r>
              <a:rPr lang="de-DE" dirty="0" err="1"/>
              <a:t>ed</a:t>
            </a:r>
            <a:r>
              <a:rPr lang="de-DE" dirty="0"/>
              <a:t>.): Kompendium Kinder- und Jugendhilfe. Wiesbaden, p. 737−754.</a:t>
            </a:r>
          </a:p>
        </p:txBody>
      </p:sp>
      <p:sp>
        <p:nvSpPr>
          <p:cNvPr id="4" name="Foliennummernplatzhalter 3"/>
          <p:cNvSpPr>
            <a:spLocks noGrp="1"/>
          </p:cNvSpPr>
          <p:nvPr>
            <p:ph type="sldNum" sz="quarter" idx="10"/>
          </p:nvPr>
        </p:nvSpPr>
        <p:spPr/>
        <p:txBody>
          <a:bodyPr/>
          <a:lstStyle/>
          <a:p>
            <a:fld id="{178ACBB0-B8BD-7243-B5CA-EEE1A71994D0}" type="slidenum">
              <a:rPr lang="de-DE" smtClean="0"/>
              <a:t>45</a:t>
            </a:fld>
            <a:endParaRPr lang="de-DE"/>
          </a:p>
        </p:txBody>
      </p:sp>
    </p:spTree>
    <p:extLst>
      <p:ext uri="{BB962C8B-B14F-4D97-AF65-F5344CB8AC3E}">
        <p14:creationId xmlns:p14="http://schemas.microsoft.com/office/powerpoint/2010/main" val="3632486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Educational child and youth protection is recognised as an independent field in child and youth services. A possibly more appropriate term is “preventive” child and youth protection, given that it seeks to help young people and their parents to recognise any dangers to young people as they grow up, and to empower them to withstand them and/or address them head-on. Examples of such dangers include, </a:t>
            </a:r>
            <a:r>
              <a:rPr lang="en-GB" i="1" dirty="0"/>
              <a:t>inter alia</a:t>
            </a:r>
            <a:r>
              <a:rPr lang="en-GB" dirty="0"/>
              <a:t>,</a:t>
            </a:r>
            <a:endParaRPr lang="de-DE" dirty="0"/>
          </a:p>
          <a:p>
            <a:pPr marL="171450" lvl="0" indent="-171450">
              <a:buFont typeface="Wingdings" panose="05000000000000000000" pitchFamily="2" charset="2"/>
              <a:buChar char="Ø"/>
            </a:pPr>
            <a:r>
              <a:rPr lang="en-GB" dirty="0"/>
              <a:t>addiction (alcohol, drugs, gambling, etc.),</a:t>
            </a:r>
            <a:endParaRPr lang="de-DE" dirty="0"/>
          </a:p>
          <a:p>
            <a:pPr marL="171450" lvl="0" indent="-171450">
              <a:buFont typeface="Wingdings" panose="05000000000000000000" pitchFamily="2" charset="2"/>
              <a:buChar char="Ø"/>
            </a:pPr>
            <a:r>
              <a:rPr lang="en-GB" dirty="0"/>
              <a:t>use of various types of media,</a:t>
            </a:r>
            <a:endParaRPr lang="de-DE" dirty="0"/>
          </a:p>
          <a:p>
            <a:pPr marL="171450" lvl="0" indent="-171450">
              <a:buFont typeface="Wingdings" panose="05000000000000000000" pitchFamily="2" charset="2"/>
              <a:buChar char="Ø"/>
            </a:pPr>
            <a:r>
              <a:rPr lang="en-GB" dirty="0"/>
              <a:t>vulnerability to abuse (e.g., sexual violence),</a:t>
            </a:r>
            <a:endParaRPr lang="de-DE" dirty="0"/>
          </a:p>
          <a:p>
            <a:pPr marL="171450" lvl="0" indent="-171450">
              <a:buFont typeface="Wingdings" panose="05000000000000000000" pitchFamily="2" charset="2"/>
              <a:buChar char="Ø"/>
            </a:pPr>
            <a:r>
              <a:rPr lang="en-GB" dirty="0"/>
              <a:t>ideological dangers. </a:t>
            </a:r>
          </a:p>
          <a:p>
            <a:pPr lvl="0"/>
            <a:endParaRPr lang="de-DE" dirty="0"/>
          </a:p>
          <a:p>
            <a:r>
              <a:rPr lang="en-GB" dirty="0"/>
              <a:t>Article 14 of Book 8 of the Social Code (SGB VIII) stipulates that young people of all ages should be informed, supported and empowered to recognise such dangers and assisted in withstanding them. The article also references the role of parents, who are to be supported in raising their children to become strong, confident individuals who are capable of not just recognising threats like this, but also joining others in solidarity to address them head-on. Examples of supportive activities include, </a:t>
            </a:r>
            <a:r>
              <a:rPr lang="en-GB" i="1" dirty="0"/>
              <a:t>inter alia</a:t>
            </a:r>
            <a:r>
              <a:rPr lang="en-GB" dirty="0"/>
              <a:t>, </a:t>
            </a:r>
            <a:endParaRPr lang="de-DE" dirty="0"/>
          </a:p>
          <a:p>
            <a:pPr marL="171450" lvl="0" indent="-171450">
              <a:buFont typeface="Wingdings" panose="05000000000000000000" pitchFamily="2" charset="2"/>
              <a:buChar char="Ø"/>
            </a:pPr>
            <a:r>
              <a:rPr lang="en-GB" dirty="0"/>
              <a:t>in the case of younger children, courses for parents (e.g., “Starke </a:t>
            </a:r>
            <a:r>
              <a:rPr lang="en-GB" dirty="0" err="1"/>
              <a:t>Eltern</a:t>
            </a:r>
            <a:r>
              <a:rPr lang="en-GB" dirty="0"/>
              <a:t> – Starke Kinder”, run by Deutscher </a:t>
            </a:r>
            <a:r>
              <a:rPr lang="en-GB" dirty="0" err="1"/>
              <a:t>Kinderschutzbund</a:t>
            </a:r>
            <a:r>
              <a:rPr lang="en-GB" dirty="0"/>
              <a:t>) that assist parents in managing day-to-day family life, resolving conflicts, and learning about general child-raising issues and children’s rights; </a:t>
            </a:r>
            <a:endParaRPr lang="de-DE" dirty="0"/>
          </a:p>
          <a:p>
            <a:pPr marL="171450" lvl="0" indent="-171450">
              <a:buFont typeface="Wingdings" panose="05000000000000000000" pitchFamily="2" charset="2"/>
              <a:buChar char="Ø"/>
            </a:pPr>
            <a:r>
              <a:rPr lang="en-GB" dirty="0"/>
              <a:t>media skills training for older children and adolescents;</a:t>
            </a:r>
            <a:endParaRPr lang="de-DE" dirty="0"/>
          </a:p>
          <a:p>
            <a:pPr marL="171450" lvl="0" indent="-171450">
              <a:buFont typeface="Wingdings" panose="05000000000000000000" pitchFamily="2" charset="2"/>
              <a:buChar char="Ø"/>
            </a:pPr>
            <a:r>
              <a:rPr lang="en-GB" dirty="0"/>
              <a:t>sex education projects for all age groups.</a:t>
            </a:r>
          </a:p>
          <a:p>
            <a:pPr lvl="0"/>
            <a:endParaRPr lang="de-DE" dirty="0"/>
          </a:p>
          <a:p>
            <a:r>
              <a:rPr lang="en-GB" dirty="0"/>
              <a:t>In addition, active media relations targeted at both young people and their parents concerning health issues (alcohol, drugs, gambling) or extremist ideologies (right-wing extremism, Islamism, sects, etc.) play an important role in this field of work.</a:t>
            </a:r>
          </a:p>
          <a:p>
            <a:endParaRPr lang="de-DE" dirty="0"/>
          </a:p>
          <a:p>
            <a:r>
              <a:rPr lang="en-GB" dirty="0"/>
              <a:t>Educational child and youth protection has no special organisational structure; neither is it an entirely separate field of work. Methodologically, the activities form part of the standard services provided to children, adolescents and families (via child day-care facilities, youth centres, youth associations and family education providers), yet the intention and concept behind its activities reflect the aim to help young people and their parents to recognise and tackle any dangers on their own. </a:t>
            </a:r>
          </a:p>
          <a:p>
            <a:endParaRPr lang="de-DE" dirty="0"/>
          </a:p>
          <a:p>
            <a:r>
              <a:rPr lang="en-GB" dirty="0"/>
              <a:t>A distinction must be drawn, for one, between educational child and youth protection and statutory youth protection (relevant legislation here: Young Persons [Protection of Employment] Act [</a:t>
            </a:r>
            <a:r>
              <a:rPr lang="en-GB" b="1" dirty="0" err="1"/>
              <a:t>Jugendarbeitsschutzgesetz</a:t>
            </a:r>
            <a:r>
              <a:rPr lang="en-GB" b="1" dirty="0"/>
              <a:t>, </a:t>
            </a:r>
            <a:r>
              <a:rPr lang="en-GB" b="1" dirty="0" err="1"/>
              <a:t>JArbSchG</a:t>
            </a:r>
            <a:r>
              <a:rPr lang="en-GB" dirty="0"/>
              <a:t>]</a:t>
            </a:r>
            <a:r>
              <a:rPr lang="en-GB" b="1" dirty="0"/>
              <a:t>; </a:t>
            </a:r>
            <a:r>
              <a:rPr lang="en-GB" dirty="0"/>
              <a:t>Protection of Young Persons Act [</a:t>
            </a:r>
            <a:r>
              <a:rPr lang="en-GB" b="1" dirty="0" err="1"/>
              <a:t>Jugendschutzgesetz</a:t>
            </a:r>
            <a:r>
              <a:rPr lang="en-GB" b="1" dirty="0"/>
              <a:t>, </a:t>
            </a:r>
            <a:r>
              <a:rPr lang="en-GB" b="1" dirty="0" err="1"/>
              <a:t>JuSchG</a:t>
            </a:r>
            <a:r>
              <a:rPr lang="en-GB" dirty="0"/>
              <a:t>])</a:t>
            </a:r>
            <a:r>
              <a:rPr lang="en-GB" i="1" dirty="0"/>
              <a:t>,</a:t>
            </a:r>
            <a:r>
              <a:rPr lang="en-GB" dirty="0"/>
              <a:t> the scope of which includes (punitive) action taken by the police and public order offices in order to protect young people in the public domain (e.g., places harmful to minors, dissemination of media harmful to minors, etc.). For another, educational child and youth protection is also separate from interventionist child protection in accordance with Articles 8a and 42 of Book 8 of the Social Code, which - a sovereign task - is concerned with removing children from dangerous or harmful situations (e.g., the family home). The preventive character of educational child and youth protection means it helps give young people autonomy and a capacity to assume responsibility for themselves and their community.</a:t>
            </a:r>
            <a:endParaRPr lang="de-DE" dirty="0"/>
          </a:p>
          <a:p>
            <a:r>
              <a:rPr lang="en-GB" dirty="0"/>
              <a:t> </a:t>
            </a:r>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Bundesarbeitsgemeinschaft Kinder- und Jugendschutz (2015): Durchblick. Informationen zum Jugendschutz. </a:t>
            </a:r>
            <a:r>
              <a:rPr lang="de-DE" dirty="0" err="1"/>
              <a:t>Glossary</a:t>
            </a:r>
            <a:r>
              <a:rPr lang="de-DE" dirty="0"/>
              <a:t>. Online at </a:t>
            </a:r>
            <a:r>
              <a:rPr lang="de-DE" u="sng" dirty="0">
                <a:hlinkClick r:id="rId3"/>
              </a:rPr>
              <a:t>https://www.bag-jugendschutz.de/dokumente/Online-Handbuch_Kinder-u_Jugendschutz.pdf</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err="1"/>
              <a:t>Nikles</a:t>
            </a:r>
            <a:r>
              <a:rPr lang="de-DE" dirty="0"/>
              <a:t>, Bruno W. (2018): Erzieherischer Kinder- und Jugendschutz. In: Böllert, Karin (</a:t>
            </a:r>
            <a:r>
              <a:rPr lang="de-DE" dirty="0" err="1"/>
              <a:t>ed</a:t>
            </a:r>
            <a:r>
              <a:rPr lang="de-DE" dirty="0"/>
              <a:t>.): Kompendium Kinder- und Jugendhilfe. Wiesbaden, p. 771−782.</a:t>
            </a:r>
          </a:p>
          <a:p>
            <a:pPr marL="171450" indent="-171450">
              <a:buFont typeface="Wingdings" panose="05000000000000000000" pitchFamily="2" charset="2"/>
              <a:buChar char="Ø"/>
            </a:pPr>
            <a:r>
              <a:rPr lang="de-DE" dirty="0"/>
              <a:t>Bundesregierung (2020): Bericht über die Lage junger Menschen und die Bestrebungen und Leistungen der Kinder- und Jugendhilfe – 16. Kinder- und Jugendbericht – Förderung demokratischer Bildung im Kindes- und Jugendalter (BT-Drucksache 19/24200). </a:t>
            </a:r>
            <a:r>
              <a:rPr lang="en-GB" dirty="0"/>
              <a:t>Online at </a:t>
            </a:r>
            <a:r>
              <a:rPr lang="en-GB" u="sng" dirty="0">
                <a:hlinkClick r:id="rId4"/>
              </a:rPr>
              <a:t>http://dipbt.bundestag.de/dip21/btd/19/242/1924200.pdf</a:t>
            </a:r>
            <a:r>
              <a:rPr lang="en-GB" dirty="0"/>
              <a:t> (last accessed: 31 July 2023).</a:t>
            </a:r>
            <a:endParaRPr lang="de-DE" dirty="0"/>
          </a:p>
        </p:txBody>
      </p:sp>
      <p:sp>
        <p:nvSpPr>
          <p:cNvPr id="4" name="Foliennummernplatzhalter 3"/>
          <p:cNvSpPr>
            <a:spLocks noGrp="1"/>
          </p:cNvSpPr>
          <p:nvPr>
            <p:ph type="sldNum" sz="quarter" idx="10"/>
          </p:nvPr>
        </p:nvSpPr>
        <p:spPr/>
        <p:txBody>
          <a:bodyPr/>
          <a:lstStyle/>
          <a:p>
            <a:endParaRPr lang="de-DE" dirty="0"/>
          </a:p>
          <a:p>
            <a:fld id="{178ACBB0-B8BD-7243-B5CA-EEE1A71994D0}" type="slidenum">
              <a:rPr lang="de-DE" smtClean="0"/>
              <a:t>46</a:t>
            </a:fld>
            <a:endParaRPr lang="de-DE" dirty="0"/>
          </a:p>
        </p:txBody>
      </p:sp>
    </p:spTree>
    <p:extLst>
      <p:ext uri="{BB962C8B-B14F-4D97-AF65-F5344CB8AC3E}">
        <p14:creationId xmlns:p14="http://schemas.microsoft.com/office/powerpoint/2010/main" val="1642054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Child and youth services offers many forms of assistance to families with underage children, summarising these under “promotion of and upbringing in the family”. The emphasis here is primarily on supporting parents, who are seen as the main actors when it comes to raising children successfully; as such, this field of work highlights the family policy dimension of Book 8 of the Social Code (SGB VIII). </a:t>
            </a:r>
          </a:p>
          <a:p>
            <a:endParaRPr lang="de-DE" dirty="0"/>
          </a:p>
          <a:p>
            <a:r>
              <a:rPr lang="en-GB" dirty="0"/>
              <a:t>Article 16 of Book 8 stipulates that mothers, fathers, guardians and young people be offered general support services in aid of care and upbringing in the family. These services are designed to support parents and guardians in meeting their responsibilities; helping families acquire the skills they need, depending on the situation at hand, regarding childcare, child-raising, relationships, conflict resolution, health, education, media skills, housekeeping, and reconciling family and work commitments; and strengthening their ability to participate actively in society. The services are also designed to highlight how conflicts inside the family can be resolved in a non-violent manner. This field of work includes, </a:t>
            </a:r>
            <a:r>
              <a:rPr lang="en-GB" i="1" dirty="0"/>
              <a:t>inter alia</a:t>
            </a:r>
            <a:r>
              <a:rPr lang="en-GB" dirty="0"/>
              <a:t>, </a:t>
            </a:r>
            <a:endParaRPr lang="de-DE" dirty="0"/>
          </a:p>
          <a:p>
            <a:pPr marL="171450" lvl="0" indent="-171450">
              <a:buFont typeface="Wingdings" panose="05000000000000000000" pitchFamily="2" charset="2"/>
              <a:buChar char="Ø"/>
            </a:pPr>
            <a:r>
              <a:rPr lang="en-GB" b="1" dirty="0"/>
              <a:t>general support services</a:t>
            </a:r>
            <a:r>
              <a:rPr lang="en-GB" dirty="0"/>
              <a:t> (Article 16: Counselling for expectant mothers and fathers, family education, counselling on child-raising, family recreational activities and holidays);</a:t>
            </a:r>
            <a:endParaRPr lang="de-DE" dirty="0"/>
          </a:p>
          <a:p>
            <a:pPr marL="171450" lvl="0" indent="-171450">
              <a:buFont typeface="Wingdings" panose="05000000000000000000" pitchFamily="2" charset="2"/>
              <a:buChar char="Ø"/>
            </a:pPr>
            <a:r>
              <a:rPr lang="en-GB" b="1" dirty="0"/>
              <a:t>counselling and support for specific family problems </a:t>
            </a:r>
            <a:r>
              <a:rPr lang="en-GB" dirty="0"/>
              <a:t>(Article 17: relationship counselling, counselling in situations involving separation or divorce between parents of underage children; Article 18: counselling and support in caring for children and in matters involving visitation rights);</a:t>
            </a:r>
            <a:endParaRPr lang="de-DE" dirty="0"/>
          </a:p>
          <a:p>
            <a:pPr marL="171450" lvl="0" indent="-171450">
              <a:buFont typeface="Wingdings" panose="05000000000000000000" pitchFamily="2" charset="2"/>
              <a:buChar char="Ø"/>
            </a:pPr>
            <a:r>
              <a:rPr lang="en-GB" b="1" dirty="0"/>
              <a:t>assistance in acute emergency situations </a:t>
            </a:r>
            <a:r>
              <a:rPr lang="en-GB" dirty="0"/>
              <a:t>(Article 19: Assisted living for single mothers/fathers and children; Article 20: Care for children in emergency situations). </a:t>
            </a:r>
            <a:endParaRPr lang="de-DE" dirty="0"/>
          </a:p>
          <a:p>
            <a:endParaRPr lang="en-GB" dirty="0"/>
          </a:p>
          <a:p>
            <a:r>
              <a:rPr lang="en-GB" dirty="0"/>
              <a:t>The list illustrates that this field of work involves a multitude of very different services subject to a variety of legislative provisions. It lacks a shared conceptual background; instead, it brings together a broad variety of services, some of which have a long-standing tradition. </a:t>
            </a:r>
          </a:p>
          <a:p>
            <a:endParaRPr lang="de-DE" dirty="0"/>
          </a:p>
          <a:p>
            <a:r>
              <a:rPr lang="en-GB" dirty="0"/>
              <a:t>In structuring the applicable legislation in this way, lawmakers intended to bring about a switch in perspective from a reactive form of service provision to a rather more preventive, early-interventionist and supportive approach. The overarching aim is to maintain the </a:t>
            </a:r>
            <a:r>
              <a:rPr lang="en-GB" dirty="0" err="1"/>
              <a:t>functionability</a:t>
            </a:r>
            <a:r>
              <a:rPr lang="en-GB" dirty="0"/>
              <a:t> and stability of the family unit, especially in challenging situations such as parental separation/divorce or life as a single parent. </a:t>
            </a:r>
          </a:p>
          <a:p>
            <a:endParaRPr lang="de-DE" dirty="0"/>
          </a:p>
          <a:p>
            <a:r>
              <a:rPr lang="en-GB" dirty="0"/>
              <a:t>In 2008, a range of services known as early intervention (</a:t>
            </a:r>
            <a:r>
              <a:rPr lang="en-GB" dirty="0" err="1"/>
              <a:t>Frühe</a:t>
            </a:r>
            <a:r>
              <a:rPr lang="en-GB" dirty="0"/>
              <a:t> </a:t>
            </a:r>
            <a:r>
              <a:rPr lang="en-GB" dirty="0" err="1"/>
              <a:t>Hilfen</a:t>
            </a:r>
            <a:r>
              <a:rPr lang="en-GB" dirty="0"/>
              <a:t>) was added to this field of work, although it is not regulated in Book 8 of the Social Code, but in the act on cooperation and information in child protection matters (</a:t>
            </a:r>
            <a:r>
              <a:rPr lang="en-GB" dirty="0" err="1"/>
              <a:t>Gesetz</a:t>
            </a:r>
            <a:r>
              <a:rPr lang="en-GB" dirty="0"/>
              <a:t> </a:t>
            </a:r>
            <a:r>
              <a:rPr lang="en-GB" dirty="0" err="1"/>
              <a:t>zur</a:t>
            </a:r>
            <a:r>
              <a:rPr lang="en-GB" dirty="0"/>
              <a:t> </a:t>
            </a:r>
            <a:r>
              <a:rPr lang="en-GB" dirty="0" err="1"/>
              <a:t>Kooperation</a:t>
            </a:r>
            <a:r>
              <a:rPr lang="en-GB" dirty="0"/>
              <a:t> und Information </a:t>
            </a:r>
            <a:r>
              <a:rPr lang="en-GB" dirty="0" err="1"/>
              <a:t>im</a:t>
            </a:r>
            <a:r>
              <a:rPr lang="en-GB" dirty="0"/>
              <a:t> </a:t>
            </a:r>
            <a:r>
              <a:rPr lang="en-GB" dirty="0" err="1"/>
              <a:t>Kinderschutz</a:t>
            </a:r>
            <a:r>
              <a:rPr lang="en-GB" dirty="0"/>
              <a:t>, KKG). These services are interdisciplinary and provided through a variety of approaches in a range of organisational settings. As the KKG states in Article 1(4), support that is provided to parents by the state so they can exercise their child-raising rights and obligations incorporates information, counselling and assistance in particular measure. This support is offered as early as possible, in a coordinated manner and by a variety of professionals in order to ensure the sound development of children in the first years of their lives to (expectant) mothers and fathers.</a:t>
            </a:r>
          </a:p>
          <a:p>
            <a:endParaRPr lang="de-DE" dirty="0"/>
          </a:p>
          <a:p>
            <a:r>
              <a:rPr lang="en-GB" dirty="0"/>
              <a:t>These preventive services are hence not limited to the child and youth services field; instead, the idea is to join up various services offered in the social and healthcare areas in order to create a coordinated regional system of assistance. Accordingly, early intervention cannot be seen in isolation. Rather, the idea is to ensure cooperation (and ideally simultaneity) when it comes to procuring a variety of support services from various providers and organisations working in different fields, most of them from child and youth services or the health field, but many beyond, too. The objective is to ensure that families receive all the assistance they need, to develop services that are suitable for purpose, and to improve the quality of provision. </a:t>
            </a:r>
          </a:p>
          <a:p>
            <a:endParaRPr lang="de-DE" dirty="0"/>
          </a:p>
          <a:p>
            <a:r>
              <a:rPr lang="en-GB" dirty="0"/>
              <a:t>Given that early intervention services are centred around offering low-threshold, early assistance to parents and are hence clearly preventive in nature, from a child and youth services perspective they are interpreted as being part of “promotion of care and upbringing in the family” although they do not come under Book 8 of the Social Code.</a:t>
            </a:r>
          </a:p>
          <a:p>
            <a:endParaRPr lang="en-GB" dirty="0"/>
          </a:p>
          <a:p>
            <a:r>
              <a:rPr lang="en-US" dirty="0"/>
              <a:t>However, the branch of services constituting “Promotion of care and upbringing in the family” accounts for only a tiny portion of child and youth services. Just EUR 1.07 billion (1.7%) of the entire child and youth services budget (approx. EUR 62 billion) was spent on services in this area in 2021. (See slide 3.3.1)</a:t>
            </a:r>
            <a:endParaRPr lang="en-GB" dirty="0"/>
          </a:p>
          <a:p>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Bauer, Petra (2016): Förderung der Erziehung in der Familie.</a:t>
            </a:r>
            <a:r>
              <a:rPr lang="de-DE" baseline="0" dirty="0"/>
              <a:t> I</a:t>
            </a:r>
            <a:r>
              <a:rPr lang="de-DE" dirty="0"/>
              <a:t>n: Schröer, Wolfgang/Struck, Norbert/Wolff, Mechthild (</a:t>
            </a:r>
            <a:r>
              <a:rPr lang="de-DE" dirty="0" err="1"/>
              <a:t>eds</a:t>
            </a:r>
            <a:r>
              <a:rPr lang="de-DE" dirty="0"/>
              <a:t>.): Handbuch Kinder- und Jugendhilfe. 2nd </a:t>
            </a:r>
            <a:r>
              <a:rPr lang="de-DE" dirty="0" err="1"/>
              <a:t>edition</a:t>
            </a:r>
            <a:r>
              <a:rPr lang="de-DE" dirty="0"/>
              <a:t>, Weinheim </a:t>
            </a:r>
            <a:r>
              <a:rPr lang="de-DE" dirty="0" err="1"/>
              <a:t>and</a:t>
            </a:r>
            <a:r>
              <a:rPr lang="de-DE" dirty="0"/>
              <a:t> </a:t>
            </a:r>
            <a:r>
              <a:rPr lang="de-DE" dirty="0" err="1"/>
              <a:t>Munich</a:t>
            </a:r>
            <a:r>
              <a:rPr lang="de-DE" dirty="0"/>
              <a:t>, p. 886−912.</a:t>
            </a:r>
          </a:p>
          <a:p>
            <a:pPr marL="171450" indent="-171450">
              <a:buFont typeface="Wingdings" panose="05000000000000000000" pitchFamily="2" charset="2"/>
              <a:buChar char="Ø"/>
            </a:pPr>
            <a:r>
              <a:rPr lang="de-DE" dirty="0"/>
              <a:t>Buschhorn, Claudia (2018): Förderung der Erziehung in der Familie und Frühe Hilfen. In: Böllert, Karin (</a:t>
            </a:r>
            <a:r>
              <a:rPr lang="de-DE" dirty="0" err="1"/>
              <a:t>ed</a:t>
            </a:r>
            <a:r>
              <a:rPr lang="de-DE" dirty="0"/>
              <a:t>.) (2018): Kompendium Kinder- und Jugendhilfe. Wiesbaden, p. 783−804.</a:t>
            </a:r>
          </a:p>
          <a:p>
            <a:pPr marL="171450" indent="-171450">
              <a:buFont typeface="Wingdings" panose="05000000000000000000" pitchFamily="2" charset="2"/>
              <a:buChar char="Ø"/>
            </a:pPr>
            <a:r>
              <a:rPr lang="de-DE" dirty="0"/>
              <a:t>Nationales Zentrum Frühe Hilfen (NZFH) (2009): Definition „Frühe Hilfen“ </a:t>
            </a:r>
            <a:r>
              <a:rPr lang="de-DE" dirty="0">
                <a:hlinkClick r:id="rId3"/>
              </a:rPr>
              <a:t>https://www.fruehehilfen.de/grundlagen-und-fachthemen/grundlagen-der-fruehen-hilfen/begriffsbestimmung-fruehe-hilfen/</a:t>
            </a:r>
            <a:r>
              <a:rPr lang="de-DE" dirty="0"/>
              <a:t> (last </a:t>
            </a:r>
            <a:r>
              <a:rPr lang="de-DE" dirty="0" err="1"/>
              <a:t>accessed</a:t>
            </a:r>
            <a:r>
              <a:rPr lang="de-DE" dirty="0"/>
              <a:t>: 31 </a:t>
            </a:r>
            <a:r>
              <a:rPr lang="de-DE" dirty="0" err="1"/>
              <a:t>July</a:t>
            </a:r>
            <a:r>
              <a:rPr lang="de-DE" dirty="0"/>
              <a:t> 2023).</a:t>
            </a:r>
          </a:p>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47</a:t>
            </a:fld>
            <a:endParaRPr lang="de-DE"/>
          </a:p>
        </p:txBody>
      </p:sp>
    </p:spTree>
    <p:extLst>
      <p:ext uri="{BB962C8B-B14F-4D97-AF65-F5344CB8AC3E}">
        <p14:creationId xmlns:p14="http://schemas.microsoft.com/office/powerpoint/2010/main" val="949011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Articles 22 to 26 of the Child and Youth Services Act (Kinder- und </a:t>
            </a:r>
            <a:r>
              <a:rPr lang="en-GB" dirty="0" err="1"/>
              <a:t>Jugendhilfegesetz</a:t>
            </a:r>
            <a:r>
              <a:rPr lang="en-GB" dirty="0"/>
              <a:t>), which corresponds to Book 8 of the Social Code (SGB VIII), set out the responsibility at federal level for offering children services in day-care facilities and nurseries. This general task has three fundamental objectives (cf. Article 22 [2]):</a:t>
            </a:r>
            <a:endParaRPr lang="de-DE" dirty="0"/>
          </a:p>
          <a:p>
            <a:pPr marL="228600" lvl="0" indent="-228600">
              <a:buFont typeface="+mj-lt"/>
              <a:buAutoNum type="arabicPeriod"/>
            </a:pPr>
            <a:r>
              <a:rPr lang="en-GB" dirty="0"/>
              <a:t>to allow children to become independent, responsible and socially competent individuals,</a:t>
            </a:r>
            <a:endParaRPr lang="de-DE" dirty="0"/>
          </a:p>
          <a:p>
            <a:pPr marL="228600" lvl="0" indent="-228600">
              <a:buFont typeface="+mj-lt"/>
              <a:buAutoNum type="arabicPeriod"/>
            </a:pPr>
            <a:r>
              <a:rPr lang="en-GB" dirty="0"/>
              <a:t>to support and complement child-raising and care provided in the family, and</a:t>
            </a:r>
            <a:endParaRPr lang="de-DE" dirty="0"/>
          </a:p>
          <a:p>
            <a:pPr marL="228600" lvl="0" indent="-228600">
              <a:buFont typeface="+mj-lt"/>
              <a:buAutoNum type="arabicPeriod"/>
            </a:pPr>
            <a:r>
              <a:rPr lang="en-GB" dirty="0"/>
              <a:t>to assist parents in better reconciling work, child-rearing and family care.</a:t>
            </a:r>
          </a:p>
          <a:p>
            <a:pPr lvl="0"/>
            <a:endParaRPr lang="de-DE" dirty="0"/>
          </a:p>
          <a:p>
            <a:r>
              <a:rPr lang="en-GB" dirty="0"/>
              <a:t>These services are to be provided to children with and without a disability together, under consideration of the specific needs of children with a disability and those threatened by disability (Article 22a [4]).</a:t>
            </a:r>
          </a:p>
          <a:p>
            <a:endParaRPr lang="de-DE" dirty="0"/>
          </a:p>
          <a:p>
            <a:r>
              <a:rPr lang="en-GB" b="1" dirty="0"/>
              <a:t>Child day-care facilities</a:t>
            </a:r>
            <a:r>
              <a:rPr lang="en-GB" dirty="0"/>
              <a:t> are facilities in which children spend time for part of a day or all day and are cared for in groups (Article 22 [1]).</a:t>
            </a:r>
          </a:p>
          <a:p>
            <a:endParaRPr lang="de-DE" dirty="0"/>
          </a:p>
          <a:p>
            <a:r>
              <a:rPr lang="en-GB" b="1" dirty="0"/>
              <a:t>Nursery care</a:t>
            </a:r>
            <a:r>
              <a:rPr lang="en-GB" dirty="0"/>
              <a:t> is provided by suitable caregivers in their own household, in the household of the legal guardian or in other suitable premises. The features that distinguish child day-care from nursery care are set out in federal state legislation (Article 22 [1]).</a:t>
            </a:r>
          </a:p>
          <a:p>
            <a:endParaRPr lang="de-DE" dirty="0"/>
          </a:p>
          <a:p>
            <a:r>
              <a:rPr lang="en-GB" dirty="0"/>
              <a:t>In regard to the care provided to children in day-care facilities and nurseries, all 16 federal states have adopted their own implementing legislation, a power devolved to them under Article 26 of Book 8 of the Social Code.</a:t>
            </a:r>
            <a:endParaRPr lang="de-DE" dirty="0"/>
          </a:p>
          <a:p>
            <a:r>
              <a:rPr lang="en-GB" dirty="0"/>
              <a:t>That being said, children’s rights to services, which are age-dependent, are identical in all federal states as stipulated in Book 8. These are as follows:</a:t>
            </a:r>
            <a:endParaRPr lang="de-DE" dirty="0"/>
          </a:p>
          <a:p>
            <a:pPr marL="171450" lvl="0" indent="-171450">
              <a:buFont typeface="Wingdings" panose="05000000000000000000" pitchFamily="2" charset="2"/>
              <a:buChar char="Ø"/>
            </a:pPr>
            <a:r>
              <a:rPr lang="en-GB" b="1" dirty="0"/>
              <a:t>Children under the age of </a:t>
            </a:r>
            <a:r>
              <a:rPr lang="en-GB" dirty="0"/>
              <a:t>1 only have a claim to care provided in a day-care facility or nursery if they or their parents meet certain requirements (Article 24 [1]).</a:t>
            </a:r>
            <a:br>
              <a:rPr lang="en-GB" dirty="0"/>
            </a:br>
            <a:r>
              <a:rPr lang="en-US" dirty="0"/>
              <a:t>According to the Federal Youth Ministry (BMFSFJ, 2023, p. 22), 1.8% of this age cohort in Germany are in day-care before reaching their first birthday.</a:t>
            </a:r>
            <a:endParaRPr lang="de-DE" dirty="0"/>
          </a:p>
          <a:p>
            <a:pPr marL="171450" lvl="0" indent="-171450">
              <a:buFont typeface="Wingdings" panose="05000000000000000000" pitchFamily="2" charset="2"/>
              <a:buChar char="Ø"/>
            </a:pPr>
            <a:r>
              <a:rPr lang="en-GB" b="1" dirty="0"/>
              <a:t>Children aged 2 and 3 </a:t>
            </a:r>
            <a:r>
              <a:rPr lang="en-GB" dirty="0"/>
              <a:t>have a claim to care provided in a day-care facility or nursery that depends on their personal needs (Article 24 [2]).</a:t>
            </a:r>
            <a:br>
              <a:rPr lang="en-GB" dirty="0"/>
            </a:br>
            <a:r>
              <a:rPr lang="en-US" dirty="0"/>
              <a:t>In 2021, 809,908 under-threes in Germany were in public childcare; of these, 84% were in day-care facilities and 16.0% in nursery care. By 1 March 2022, i.e. within one year, the number of children in day-care had grown highly dynamically by 3.6% to 838,698, or 35.5% of this age cohort. For a further 13.6% of under-threes, the parents have registered as seeking day-care but no places are available (BMFSFJ, 2023, p. 3).</a:t>
            </a:r>
            <a:endParaRPr lang="de-DE" dirty="0"/>
          </a:p>
          <a:p>
            <a:pPr marL="171450" lvl="0" indent="-171450">
              <a:buFont typeface="Wingdings" panose="05000000000000000000" pitchFamily="2" charset="2"/>
              <a:buChar char="Ø"/>
            </a:pPr>
            <a:r>
              <a:rPr lang="en-GB" b="1" dirty="0"/>
              <a:t>Between their third birthday and enrolment in primary school</a:t>
            </a:r>
            <a:r>
              <a:rPr lang="en-GB" dirty="0"/>
              <a:t>, children have a claim to care provided in a day-care facility. Where required, this care may be provided in part or in full in a nursery (Article 24 [3]).</a:t>
            </a:r>
            <a:br>
              <a:rPr lang="en-GB" dirty="0"/>
            </a:br>
            <a:r>
              <a:rPr lang="en-US" dirty="0"/>
              <a:t>In 2021, 2,613,058 children in this age cohort were in public childcare in Germany (approx. 1% of these were in nurseries). As of 1 March 2022, the number of children in childcare had increased by 1.5% to 2,651,611, or 92.0% of this age cohort. Here, too, the parents of a further 4.5% have registered an unmet need for child care (BMFSFJ, 2023, p. 3).</a:t>
            </a:r>
            <a:endParaRPr lang="de-DE" dirty="0"/>
          </a:p>
          <a:p>
            <a:pPr marL="171450" lvl="0" indent="-171450">
              <a:buFont typeface="Wingdings" panose="05000000000000000000" pitchFamily="2" charset="2"/>
              <a:buChar char="Ø"/>
            </a:pPr>
            <a:r>
              <a:rPr lang="en-US" b="1" dirty="0"/>
              <a:t>For children of school age</a:t>
            </a:r>
            <a:r>
              <a:rPr lang="en-US" dirty="0"/>
              <a:t>, a range of services in a day-care facility must be offered “as needed” (</a:t>
            </a:r>
            <a:r>
              <a:rPr lang="en-GB" dirty="0"/>
              <a:t>Article 24 [4]).</a:t>
            </a:r>
            <a:br>
              <a:rPr lang="en-GB" dirty="0"/>
            </a:br>
            <a:r>
              <a:rPr lang="en-US" dirty="0"/>
              <a:t>A large portion of children of primary school age receive day-care by attending all-day schools. Beyond this, there are also other child day-care facilities (day-care </a:t>
            </a:r>
            <a:r>
              <a:rPr lang="en-US" dirty="0" err="1"/>
              <a:t>centres</a:t>
            </a:r>
            <a:r>
              <a:rPr lang="en-US" dirty="0"/>
              <a:t> known as “</a:t>
            </a:r>
            <a:r>
              <a:rPr lang="en-US" dirty="0" err="1"/>
              <a:t>Horte</a:t>
            </a:r>
            <a:r>
              <a:rPr lang="en-US" dirty="0"/>
              <a:t>”), which in 2021 cared for 488,000 children. Here, too, the need for all-day care exceeds the number of places available (whether through “</a:t>
            </a:r>
            <a:r>
              <a:rPr lang="en-US" dirty="0" err="1"/>
              <a:t>Horte</a:t>
            </a:r>
            <a:r>
              <a:rPr lang="en-US" dirty="0"/>
              <a:t>” or school services) by around 18%.</a:t>
            </a:r>
            <a:endParaRPr lang="en-GB" dirty="0"/>
          </a:p>
          <a:p>
            <a:pPr lvl="0"/>
            <a:endParaRPr lang="de-DE" dirty="0"/>
          </a:p>
          <a:p>
            <a:r>
              <a:rPr lang="en-GB" dirty="0"/>
              <a:t>In 2022, </a:t>
            </a:r>
            <a:r>
              <a:rPr lang="en-US" dirty="0"/>
              <a:t>approx. 4 million children received care in a day-care facility run by child and youth services. As noted above, </a:t>
            </a:r>
            <a:r>
              <a:rPr lang="en-GB" dirty="0"/>
              <a:t>that the number of places on offer for all age groups falls far short of what parents would like to have.</a:t>
            </a:r>
          </a:p>
          <a:p>
            <a:endParaRPr lang="de-DE" dirty="0"/>
          </a:p>
          <a:p>
            <a:r>
              <a:rPr lang="en-GB" dirty="0"/>
              <a:t>Another contentious aspect is to what extent parents can claim all-day care for their children. Public-sector providers are called upon to provide all-day care “as needed”. However, there is no clear legal interpretation of what this “need” constitutes - the need as expressed by parents, or the need as defined by the providers? </a:t>
            </a:r>
            <a:r>
              <a:rPr lang="en-US" dirty="0"/>
              <a:t>In 2021, just over half</a:t>
            </a:r>
            <a:r>
              <a:rPr lang="en-GB" dirty="0"/>
              <a:t> of all childcare places in Germany were designated as full-day places (</a:t>
            </a:r>
            <a:r>
              <a:rPr lang="en-US" dirty="0"/>
              <a:t>i.e. more than 35 hours a week)</a:t>
            </a:r>
            <a:r>
              <a:rPr lang="en-GB" dirty="0"/>
              <a:t>, with considerable differences between federal states </a:t>
            </a:r>
            <a:r>
              <a:rPr lang="en-US" dirty="0"/>
              <a:t>(see BMFSFJ, 2023, p. 4).</a:t>
            </a:r>
          </a:p>
          <a:p>
            <a:endParaRPr lang="en-US" dirty="0"/>
          </a:p>
          <a:p>
            <a:r>
              <a:rPr lang="en-US" dirty="0"/>
              <a:t>Given the infrastructure described here and the related provision of services, child day-care facilities and nurseries account for the largest expenditure item of child and youth services. In 2021 approx. EUR 40.8 billion (66.0% of total spending) went on child day-care facilities and EUR 1.7 billion (2.7% of total spending) on nurseries. Day-care for children thus – at least from a cost perspective – represents the central pillar of child and youth services infrastructure.</a:t>
            </a:r>
            <a:endParaRPr lang="de-DE" dirty="0"/>
          </a:p>
          <a:p>
            <a:r>
              <a:rPr lang="en-GB" dirty="0"/>
              <a:t> </a:t>
            </a:r>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Afflerbach, Lena Katharina/Meiner-Teubner, Christiane (2023): Kindertagesbetreuung im Jahr 2022 – zwischen Ausbaubedarf und Fachkräftemangel. In: </a:t>
            </a:r>
            <a:r>
              <a:rPr lang="de-DE" dirty="0" err="1"/>
              <a:t>Komdat</a:t>
            </a:r>
            <a:r>
              <a:rPr lang="de-DE" dirty="0"/>
              <a:t> Jugendhilfe 3/2022 (Januar 2023). Online at </a:t>
            </a:r>
            <a:r>
              <a:rPr lang="de-DE" dirty="0">
                <a:hlinkClick r:id="rId3"/>
              </a:rPr>
              <a:t>https://www.akjstat.tu-dortmund.de/fileadmin/user_upload/71_KomDat_3_22.pdf</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a:t>Autorengruppe Kinder- und Jugendhilfestatistik (2019): Kinder- und Jugendhilfereport Extra 2021 – Eine kennzahlenbasierte Analyse. Eine kennzahlenbasierte Analyse,. Eigenverlag Forschungsverbund DJI/TU Dortmund. Dortmund. Online at </a:t>
            </a:r>
            <a:r>
              <a:rPr lang="de-DE" dirty="0">
                <a:hlinkClick r:id="rId4"/>
              </a:rPr>
              <a:t>https://www.akjstat.tu-dortmund.de/fileadmin/user_upload/Kinder-_und_Jugendhilfereport_Extra_2021_AKJStat.pdf</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a:t>Bundesministerium für Familie, Senioren, Frauen und Jugend (2023): Kindertagesbetreuung Kompakt – Ausbaustand und Bedarf 2022. </a:t>
            </a:r>
            <a:r>
              <a:rPr lang="en-GB" dirty="0"/>
              <a:t>Online at </a:t>
            </a:r>
            <a:r>
              <a:rPr lang="en-GB" dirty="0">
                <a:hlinkClick r:id="rId5"/>
              </a:rPr>
              <a:t>https://www.bmfsfj.de/resource/blob/228470/dc2219705eeb5b8b9c117ce3f7e7bc05/kindertagesbetreuung-kompakt-ausbaustand-und-bedarf-2022-data.pdf</a:t>
            </a:r>
            <a:r>
              <a:rPr lang="en-GB" dirty="0"/>
              <a:t> (last accessed: 31 July 2023).</a:t>
            </a:r>
            <a:endParaRPr lang="de-DE" dirty="0"/>
          </a:p>
          <a:p>
            <a:pPr marL="171450" indent="-171450">
              <a:buFont typeface="Wingdings" panose="05000000000000000000" pitchFamily="2" charset="2"/>
              <a:buChar char="Ø"/>
            </a:pPr>
            <a:r>
              <a:rPr lang="en-GB" dirty="0" err="1"/>
              <a:t>Kayed</a:t>
            </a:r>
            <a:r>
              <a:rPr lang="en-GB" dirty="0"/>
              <a:t>, Theresia/</a:t>
            </a:r>
            <a:r>
              <a:rPr lang="en-GB" dirty="0" err="1"/>
              <a:t>Wieschke</a:t>
            </a:r>
            <a:r>
              <a:rPr lang="en-GB" dirty="0"/>
              <a:t>, Johannes/</a:t>
            </a:r>
            <a:r>
              <a:rPr lang="en-GB" dirty="0" err="1"/>
              <a:t>Kuger</a:t>
            </a:r>
            <a:r>
              <a:rPr lang="en-GB" dirty="0"/>
              <a:t> Susanne (2023): Der </a:t>
            </a:r>
            <a:r>
              <a:rPr lang="en-GB" dirty="0" err="1"/>
              <a:t>Betreuungsbedarf</a:t>
            </a:r>
            <a:r>
              <a:rPr lang="en-GB" dirty="0"/>
              <a:t> </a:t>
            </a:r>
            <a:r>
              <a:rPr lang="en-GB" dirty="0" err="1"/>
              <a:t>bei</a:t>
            </a:r>
            <a:r>
              <a:rPr lang="en-GB" dirty="0"/>
              <a:t> U3- und U6-Kindern </a:t>
            </a:r>
            <a:r>
              <a:rPr lang="de-DE" dirty="0"/>
              <a:t>– </a:t>
            </a:r>
            <a:r>
              <a:rPr lang="en-GB" dirty="0"/>
              <a:t>DJI-</a:t>
            </a:r>
            <a:r>
              <a:rPr lang="en-GB" dirty="0" err="1"/>
              <a:t>Kinderbetreuungsreport</a:t>
            </a:r>
            <a:r>
              <a:rPr lang="en-GB" dirty="0"/>
              <a:t> 2022. Online at </a:t>
            </a:r>
            <a:r>
              <a:rPr lang="en-GB" dirty="0">
                <a:hlinkClick r:id="rId6"/>
              </a:rPr>
              <a:t>https://www.dji.de/fileadmin/user_upload/KiBS/Kinderbetreuungsreport_2022_Studie1_Bedarfe_U3U6.pdf</a:t>
            </a:r>
            <a:r>
              <a:rPr lang="en-GB" dirty="0"/>
              <a:t> (last accessed 31 July 2023).</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48</a:t>
            </a:fld>
            <a:endParaRPr lang="de-DE"/>
          </a:p>
        </p:txBody>
      </p:sp>
    </p:spTree>
    <p:extLst>
      <p:ext uri="{BB962C8B-B14F-4D97-AF65-F5344CB8AC3E}">
        <p14:creationId xmlns:p14="http://schemas.microsoft.com/office/powerpoint/2010/main" val="864383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49</a:t>
            </a:fld>
            <a:endParaRPr lang="de-DE"/>
          </a:p>
        </p:txBody>
      </p:sp>
    </p:spTree>
    <p:extLst>
      <p:ext uri="{BB962C8B-B14F-4D97-AF65-F5344CB8AC3E}">
        <p14:creationId xmlns:p14="http://schemas.microsoft.com/office/powerpoint/2010/main" val="111762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777195"/>
            <a:ext cx="5438140" cy="7890980"/>
          </a:xfrm>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84.35 million people lived in Germany on 31 December 2022. Nearly one in five was below the age of 20 and over one in four was over the age of 60, compared with over one in five in 1999.</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declining number of young people combined with the growing number of older people is changing Germany's population demographics. As in most industrialised nations, Germany's shifting age structure – caused by declining birth rates and rising life expectancy – poses one of the biggest challenges to domestic social policy. One major effect of the higher than usual immigration levels since 2014 has been to counteract the population decline. Young immigrants have strengthened the young age cohorts whilst also, e.g., helping to bring down the average age of the economically productive population. However, the effect on the ageing of the general population has been minimal.</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Long-term outlooks have long predicted trends towards a "shrinking" and "ageing" society in Germany, largely down to a sharp drop in birth rates since the 1960s, continually rising life expectancy rates and the effects of political developments on net migration levels. With immigration exceeding emigration in most years, the number of people moving to Germany has so far counterbalanced the demographic trend for falling birth rates and will continue to be of pivotal importance for the composition of the population in the future.</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As with any observation of demographic change, it is important to consider what the future may hold. The coordinated population projections compiled by the national statistical offices, which calculate demographic trends with a relatively long time horizon, are a key resource in this regard. These projections use current population data to illustrate possible developments based on certain assumptions. Key elements are extrapolated to provide insight into potential population trends and include (1) birth rates, (2) life expectancy and (3) migration flows (immigration and emigration). Given that the population in the base year of the 14th coordinated population projection (2019) was dominated one the one hand by increased numbers of younger cohorts and on the other by marked growth in the number of older people, it is expected that future changes in the population size and age structure in Germany could be more moderate than shown in earlier projections.</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 </a:t>
            </a:r>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b="1"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Statistisches Bundesamt: Fachserie 1, Reihe 1.3. Fortschreibung des Bevölkerungsstandes, </a:t>
            </a:r>
            <a:r>
              <a:rPr lang="de-DE" sz="1100" dirty="0" err="1">
                <a:latin typeface="Open Sans" panose="020B0606030504020204" pitchFamily="34" charset="0"/>
                <a:ea typeface="Open Sans" panose="020B0606030504020204" pitchFamily="34" charset="0"/>
                <a:cs typeface="Open Sans" panose="020B0606030504020204" pitchFamily="34" charset="0"/>
              </a:rPr>
              <a:t>various</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de-DE" sz="1100" dirty="0" err="1">
                <a:latin typeface="Open Sans" panose="020B0606030504020204" pitchFamily="34" charset="0"/>
                <a:ea typeface="Open Sans" panose="020B0606030504020204" pitchFamily="34" charset="0"/>
                <a:cs typeface="Open Sans" panose="020B0606030504020204" pitchFamily="34" charset="0"/>
              </a:rPr>
              <a:t>years</a:t>
            </a:r>
            <a:r>
              <a:rPr lang="de-DE" sz="11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Foliennummernplatzhalter 3"/>
          <p:cNvSpPr>
            <a:spLocks noGrp="1"/>
          </p:cNvSpPr>
          <p:nvPr>
            <p:ph type="sldNum" sz="quarter" idx="10"/>
          </p:nvPr>
        </p:nvSpPr>
        <p:spPr/>
        <p:txBody>
          <a:bodyPr/>
          <a:lstStyle/>
          <a:p>
            <a:fld id="{178ACBB0-B8BD-7243-B5CA-EEE1A71994D0}" type="slidenum">
              <a:rPr lang="de-DE" smtClean="0"/>
              <a:t>5</a:t>
            </a:fld>
            <a:endParaRPr lang="de-DE"/>
          </a:p>
        </p:txBody>
      </p:sp>
    </p:spTree>
    <p:extLst>
      <p:ext uri="{BB962C8B-B14F-4D97-AF65-F5344CB8AC3E}">
        <p14:creationId xmlns:p14="http://schemas.microsoft.com/office/powerpoint/2010/main" val="3326613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kern="1200" dirty="0">
                <a:solidFill>
                  <a:schemeClr val="tx1"/>
                </a:solidFill>
                <a:effectLst/>
              </a:rPr>
              <a:t>Article 27 (1) of Book 8 of the Social Code (SGB VIII) is the key provision when it comes to the provision of socio-educational support services. It lays out who is eligible for these services, what requirements must be met, and what services come under this category.</a:t>
            </a:r>
          </a:p>
          <a:p>
            <a:endParaRPr lang="de-DE" kern="1200" dirty="0">
              <a:solidFill>
                <a:schemeClr val="tx1"/>
              </a:solidFill>
              <a:effectLst/>
            </a:endParaRPr>
          </a:p>
          <a:p>
            <a:r>
              <a:rPr lang="en-GB" kern="1200" dirty="0">
                <a:solidFill>
                  <a:schemeClr val="tx1"/>
                </a:solidFill>
                <a:effectLst/>
              </a:rPr>
              <a:t>The only possible </a:t>
            </a:r>
            <a:r>
              <a:rPr lang="en-GB" b="1" kern="1200" dirty="0">
                <a:solidFill>
                  <a:schemeClr val="tx1"/>
                </a:solidFill>
                <a:effectLst/>
              </a:rPr>
              <a:t>claimants </a:t>
            </a:r>
            <a:r>
              <a:rPr lang="en-GB" kern="1200" dirty="0">
                <a:solidFill>
                  <a:schemeClr val="tx1"/>
                </a:solidFill>
                <a:effectLst/>
              </a:rPr>
              <a:t>of these services are parents and guardians of children and adolescents. It follows that socio-educational support services are no longer available to young adults once they come of age. Young people over the age of 18 are legally entitled to support services for young adults in accordance with Article 41 of Book 8 of the Social Code (cf. slide 2.5.1). They can apply for either the continuation of services already provided or apply for new forms of assistance. </a:t>
            </a:r>
          </a:p>
          <a:p>
            <a:endParaRPr lang="de-DE" kern="1200" dirty="0">
              <a:solidFill>
                <a:schemeClr val="tx1"/>
              </a:solidFill>
              <a:effectLst/>
            </a:endParaRPr>
          </a:p>
          <a:p>
            <a:r>
              <a:rPr lang="en-GB" kern="1200" dirty="0">
                <a:solidFill>
                  <a:schemeClr val="tx1"/>
                </a:solidFill>
                <a:effectLst/>
              </a:rPr>
              <a:t>The main </a:t>
            </a:r>
            <a:r>
              <a:rPr lang="en-GB" b="1" kern="1200" dirty="0">
                <a:solidFill>
                  <a:schemeClr val="tx1"/>
                </a:solidFill>
                <a:effectLst/>
              </a:rPr>
              <a:t>requirement </a:t>
            </a:r>
            <a:r>
              <a:rPr lang="en-GB" kern="1200" dirty="0">
                <a:solidFill>
                  <a:schemeClr val="tx1"/>
                </a:solidFill>
                <a:effectLst/>
              </a:rPr>
              <a:t>to be met for receiving socio-educational support is the absence of care provided to a child that is conducive to their welfare. Whether or not this is the case must be diagnosed by socio-pedagogical professionals. Given the multitude of different circumstances under which children, adolescents and parents can live, it is not possible to define clear legal criteria that would help to assess, objectively, whether a legal claim to socio-educational support exists. The law can only specify the objective to be met by services of this kind, without specifying which situation could give rise to a legal entitlement to a certain service. This explains why Article 27 is worded loosely (“no care is provided ... that is conducive to the child’s ... welfare”) and must be carefully interpreted by (socio-pedagogical) professionals on a case-by-case basis. The same is true for the legal consequences should such a situation be deemed to exist. Para. 1 refers to the need to provide support that is “necessary and suitable” for a child’s development; again, the support services to be provided must be carefully selected considering the situation at hand (any problems in the family, living arrangements, the child’s environment, previous experiences made by child and parents, personal and social resources available to child and parents, etc.). </a:t>
            </a:r>
          </a:p>
          <a:p>
            <a:endParaRPr lang="de-DE" kern="1200" dirty="0">
              <a:solidFill>
                <a:schemeClr val="tx1"/>
              </a:solidFill>
              <a:effectLst/>
            </a:endParaRPr>
          </a:p>
          <a:p>
            <a:r>
              <a:rPr lang="en-GB" kern="1200" dirty="0">
                <a:solidFill>
                  <a:schemeClr val="tx1"/>
                </a:solidFill>
                <a:effectLst/>
              </a:rPr>
              <a:t>These “necessary and suitable” forms of support refer to socio-educational services that can compensate for any deficits in the child’s environment, or that can help to restore the parents’ capacity to provide such care themselves. The terms “necessary” and “suitable” are key when it comes to selecting the services to be provided.</a:t>
            </a:r>
          </a:p>
          <a:p>
            <a:endParaRPr lang="de-DE" kern="1200" dirty="0">
              <a:solidFill>
                <a:schemeClr val="tx1"/>
              </a:solidFill>
              <a:effectLst/>
            </a:endParaRPr>
          </a:p>
          <a:p>
            <a:r>
              <a:rPr lang="en-GB" kern="1200" dirty="0">
                <a:solidFill>
                  <a:schemeClr val="tx1"/>
                </a:solidFill>
                <a:effectLst/>
              </a:rPr>
              <a:t>In other words, these decisions allow professionals to exercise considerable discretion. In initiating and organising the provision of socio-educational support services, experts have to view the situation from a professional angle, need to be highly skilled in interpreting what they see, and must engage in preparing a support plan for each individual case as required by Article 36 (cf. slide 2.3.2). </a:t>
            </a:r>
          </a:p>
          <a:p>
            <a:endParaRPr lang="en-GB" kern="1200" dirty="0">
              <a:solidFill>
                <a:schemeClr val="tx1"/>
              </a:solidFill>
              <a:effectLst/>
            </a:endParaRPr>
          </a:p>
          <a:p>
            <a:r>
              <a:rPr lang="en-US" kern="1200" dirty="0">
                <a:solidFill>
                  <a:schemeClr val="tx1"/>
                </a:solidFill>
                <a:effectLst/>
              </a:rPr>
              <a:t>When considering the costs of youth services, it should be noted that individual services (socio-educational support, support for young people with psychological disabilities, support for young adults) are grouped together with protective measures. 22.7% (approx. EUR 14 billion) of the youth services budget was spent on this collective area in 2021, making it the subject of particular and constant political scrutiny – especially given the lack of relevant definitions and clearly defined bases of intervention in the law in this field.</a:t>
            </a:r>
            <a:endParaRPr lang="de-DE" kern="1200" dirty="0">
              <a:solidFill>
                <a:schemeClr val="tx1"/>
              </a:solidFill>
              <a:effectLst/>
            </a:endParaRPr>
          </a:p>
          <a:p>
            <a:r>
              <a:rPr lang="en-GB" b="1" kern="1200" dirty="0">
                <a:solidFill>
                  <a:schemeClr val="tx1"/>
                </a:solidFill>
                <a:effectLst/>
              </a:rPr>
              <a:t> </a:t>
            </a:r>
            <a:endParaRPr lang="de-DE" kern="1200" dirty="0">
              <a:solidFill>
                <a:schemeClr val="tx1"/>
              </a:solidFill>
              <a:effectLst/>
            </a:endParaRPr>
          </a:p>
          <a:p>
            <a:r>
              <a:rPr lang="de-DE" b="1" kern="1200" dirty="0">
                <a:solidFill>
                  <a:schemeClr val="tx1"/>
                </a:solidFill>
                <a:effectLst/>
              </a:rPr>
              <a:t>Further </a:t>
            </a:r>
            <a:r>
              <a:rPr lang="de-DE" b="1" kern="1200" dirty="0" err="1">
                <a:solidFill>
                  <a:schemeClr val="tx1"/>
                </a:solidFill>
                <a:effectLst/>
              </a:rPr>
              <a:t>reading</a:t>
            </a:r>
            <a:endParaRPr lang="de-DE" b="1" kern="1200" dirty="0">
              <a:solidFill>
                <a:schemeClr val="tx1"/>
              </a:solidFill>
              <a:effectLst/>
            </a:endParaRPr>
          </a:p>
          <a:p>
            <a:endParaRPr lang="de-DE" kern="1200" dirty="0">
              <a:solidFill>
                <a:schemeClr val="tx1"/>
              </a:solidFill>
              <a:effectLst/>
            </a:endParaRPr>
          </a:p>
          <a:p>
            <a:pPr marL="171450" indent="-171450">
              <a:buFont typeface="Wingdings" panose="05000000000000000000" pitchFamily="2" charset="2"/>
              <a:buChar char="Ø"/>
            </a:pPr>
            <a:r>
              <a:rPr lang="de-DE" kern="1200" dirty="0">
                <a:solidFill>
                  <a:schemeClr val="tx1"/>
                </a:solidFill>
                <a:effectLst/>
              </a:rPr>
              <a:t>Behnisch, Michael (2021): Hilfen zur Erziehung. In: Amthor, Ralph-Christian/Goldberg, Brigitta/</a:t>
            </a:r>
            <a:r>
              <a:rPr lang="de-DE" kern="1200" dirty="0" err="1">
                <a:solidFill>
                  <a:schemeClr val="tx1"/>
                </a:solidFill>
                <a:effectLst/>
              </a:rPr>
              <a:t>Hansbauer</a:t>
            </a:r>
            <a:r>
              <a:rPr lang="de-DE" kern="1200" dirty="0">
                <a:solidFill>
                  <a:schemeClr val="tx1"/>
                </a:solidFill>
                <a:effectLst/>
              </a:rPr>
              <a:t>, Peter/Landes, Benjamin/Wintergerst, Theresia (</a:t>
            </a:r>
            <a:r>
              <a:rPr lang="de-DE" kern="1200" dirty="0" err="1">
                <a:solidFill>
                  <a:schemeClr val="tx1"/>
                </a:solidFill>
                <a:effectLst/>
              </a:rPr>
              <a:t>eds</a:t>
            </a:r>
            <a:r>
              <a:rPr lang="de-DE" kern="1200" dirty="0">
                <a:solidFill>
                  <a:schemeClr val="tx1"/>
                </a:solidFill>
                <a:effectLst/>
              </a:rPr>
              <a:t>.). In: Wörterbuch Soziale Arbeit. 9th fully </a:t>
            </a:r>
            <a:r>
              <a:rPr lang="de-DE" kern="1200" dirty="0" err="1">
                <a:solidFill>
                  <a:schemeClr val="tx1"/>
                </a:solidFill>
                <a:effectLst/>
              </a:rPr>
              <a:t>revised</a:t>
            </a:r>
            <a:r>
              <a:rPr lang="de-DE" kern="1200" dirty="0">
                <a:solidFill>
                  <a:schemeClr val="tx1"/>
                </a:solidFill>
                <a:effectLst/>
              </a:rPr>
              <a:t> and </a:t>
            </a:r>
            <a:r>
              <a:rPr lang="de-DE" kern="1200" dirty="0" err="1">
                <a:solidFill>
                  <a:schemeClr val="tx1"/>
                </a:solidFill>
                <a:effectLst/>
              </a:rPr>
              <a:t>updated</a:t>
            </a:r>
            <a:r>
              <a:rPr lang="de-DE" kern="1200" dirty="0">
                <a:solidFill>
                  <a:schemeClr val="tx1"/>
                </a:solidFill>
                <a:effectLst/>
              </a:rPr>
              <a:t> </a:t>
            </a:r>
            <a:r>
              <a:rPr lang="de-DE" kern="1200" dirty="0" err="1">
                <a:solidFill>
                  <a:schemeClr val="tx1"/>
                </a:solidFill>
                <a:effectLst/>
              </a:rPr>
              <a:t>edition</a:t>
            </a:r>
            <a:r>
              <a:rPr lang="de-DE" kern="1200" dirty="0">
                <a:solidFill>
                  <a:schemeClr val="tx1"/>
                </a:solidFill>
                <a:effectLst/>
              </a:rPr>
              <a:t>, Weinheim and Basel, S. 423−326.</a:t>
            </a:r>
          </a:p>
          <a:p>
            <a:pPr marL="171450" indent="-171450">
              <a:buFont typeface="Wingdings" panose="05000000000000000000" pitchFamily="2" charset="2"/>
              <a:buChar char="Ø"/>
            </a:pPr>
            <a:r>
              <a:rPr lang="de-DE" kern="1200" dirty="0" err="1">
                <a:solidFill>
                  <a:schemeClr val="tx1"/>
                </a:solidFill>
                <a:effectLst/>
              </a:rPr>
              <a:t>Moch</a:t>
            </a:r>
            <a:r>
              <a:rPr lang="de-DE" kern="1200" dirty="0">
                <a:solidFill>
                  <a:schemeClr val="tx1"/>
                </a:solidFill>
                <a:effectLst/>
              </a:rPr>
              <a:t>, Matthias (2018): Hilfen zur Erziehung. In: Otto, Hans-Uwe/Thiersch, Hans/Treptow, Rainer/Ziegler, Holger (</a:t>
            </a:r>
            <a:r>
              <a:rPr lang="de-DE" kern="1200" dirty="0" err="1">
                <a:solidFill>
                  <a:schemeClr val="tx1"/>
                </a:solidFill>
                <a:effectLst/>
              </a:rPr>
              <a:t>eds</a:t>
            </a:r>
            <a:r>
              <a:rPr lang="de-DE" kern="1200" dirty="0">
                <a:solidFill>
                  <a:schemeClr val="tx1"/>
                </a:solidFill>
                <a:effectLst/>
              </a:rPr>
              <a:t>.): Handbuch Soziale Arbeit. 6th </a:t>
            </a:r>
            <a:r>
              <a:rPr lang="de-DE" kern="1200" dirty="0" err="1">
                <a:solidFill>
                  <a:schemeClr val="tx1"/>
                </a:solidFill>
                <a:effectLst/>
              </a:rPr>
              <a:t>edition</a:t>
            </a:r>
            <a:r>
              <a:rPr lang="de-DE" kern="1200" dirty="0">
                <a:solidFill>
                  <a:schemeClr val="tx1"/>
                </a:solidFill>
                <a:effectLst/>
              </a:rPr>
              <a:t>, </a:t>
            </a:r>
            <a:r>
              <a:rPr lang="de-DE" kern="1200" dirty="0" err="1">
                <a:solidFill>
                  <a:schemeClr val="tx1"/>
                </a:solidFill>
                <a:effectLst/>
              </a:rPr>
              <a:t>Munich</a:t>
            </a:r>
            <a:r>
              <a:rPr lang="de-DE" kern="1200" dirty="0">
                <a:solidFill>
                  <a:schemeClr val="tx1"/>
                </a:solidFill>
                <a:effectLst/>
              </a:rPr>
              <a:t>, p. 632−645.</a:t>
            </a:r>
          </a:p>
          <a:p>
            <a:pPr marL="171450" indent="-171450">
              <a:buFont typeface="Wingdings" panose="05000000000000000000" pitchFamily="2" charset="2"/>
              <a:buChar char="Ø"/>
            </a:pPr>
            <a:r>
              <a:rPr lang="de-DE" kern="1200" dirty="0">
                <a:solidFill>
                  <a:schemeClr val="tx1"/>
                </a:solidFill>
                <a:effectLst/>
              </a:rPr>
              <a:t>Richter, Martina (2018): Handlungsfeld Hilfen zur Erziehung. In: Böllert, Karin (</a:t>
            </a:r>
            <a:r>
              <a:rPr lang="de-DE" kern="1200" dirty="0" err="1">
                <a:solidFill>
                  <a:schemeClr val="tx1"/>
                </a:solidFill>
                <a:effectLst/>
              </a:rPr>
              <a:t>ed</a:t>
            </a:r>
            <a:r>
              <a:rPr lang="de-DE" kern="1200" dirty="0">
                <a:solidFill>
                  <a:schemeClr val="tx1"/>
                </a:solidFill>
                <a:effectLst/>
              </a:rPr>
              <a:t>.): Kompendium Kinder- und Jugendhilfe. </a:t>
            </a:r>
            <a:r>
              <a:rPr lang="en-GB" kern="1200" dirty="0">
                <a:solidFill>
                  <a:schemeClr val="tx1"/>
                </a:solidFill>
                <a:effectLst/>
              </a:rPr>
              <a:t>Wiesbaden, p. 825−840.</a:t>
            </a:r>
            <a:endParaRPr lang="de-DE" kern="1200" dirty="0">
              <a:solidFill>
                <a:schemeClr val="tx1"/>
              </a:solidFill>
              <a:effectLst/>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50</a:t>
            </a:fld>
            <a:endParaRPr lang="de-DE"/>
          </a:p>
        </p:txBody>
      </p:sp>
    </p:spTree>
    <p:extLst>
      <p:ext uri="{BB962C8B-B14F-4D97-AF65-F5344CB8AC3E}">
        <p14:creationId xmlns:p14="http://schemas.microsoft.com/office/powerpoint/2010/main" val="40777083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777195"/>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Article 36 (2) of Book 8 of the Social Code (SGB VIII) sets out the obligation to draw up a plan for the services to be provided. This process involves assessing, defining and agreeing which types of support are to be claimed: e.g., socio-educational support services in line with Article 27 (see slide 2.3.1); integration assistance in response to a (potential) psychological incapacity in line with Article 35 (a) (see slides 2.4.1 to 2.4.3); or support for young adults in line with Article 41 of Book 8 of the Social Code (see slide 2.5.1). However, the planning process may not be limited to an administrative act; it is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first and foremost </a:t>
            </a:r>
            <a:r>
              <a:rPr lang="en-GB" dirty="0">
                <a:effectLst/>
                <a:latin typeface="Open Sans" pitchFamily="2" charset="0"/>
                <a:ea typeface="Calibri" panose="020F0502020204030204" pitchFamily="34" charset="0"/>
                <a:cs typeface="Times New Roman" panose="02020603050405020304" pitchFamily="18" charset="0"/>
              </a:rPr>
              <a:t>a socio-educational process of negotiation and decision-making between recipients and youth welfare offices requiring many decisions to be taken on which services to implement and by whom (public-sector and/or independent providers). The process is designed to enable children, adolescents, parents or young adults to address the identified problems with the necessary and suitable support.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planning process relates to those forms of support that are anticipated to be provided over a longer period of time.</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planning process begins with an initial consultation, followed by identifying the services required, drawing up a schedule, and concluding the support phase. </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implementation methodology consists of three sub-processes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228600" lvl="0" indent="-228600">
              <a:buFont typeface="+mj-lt"/>
              <a:buAutoNum type="arabicPeriod"/>
            </a:pP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Identifying the needs to be met </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(socio-educational diagnosis),</a:t>
            </a:r>
          </a:p>
          <a:p>
            <a:pPr marL="228600" lvl="0" indent="-228600">
              <a:buFont typeface="+mj-lt"/>
              <a:buAutoNum type="arabicPeriod"/>
            </a:pP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Drawing up and executing a plan (socio-educational intervention),</a:t>
            </a:r>
          </a:p>
          <a:p>
            <a:pPr marL="228600" lvl="0" indent="-228600">
              <a:buFont typeface="+mj-lt"/>
              <a:buAutoNum type="arabicPeriod"/>
            </a:pP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Monitoring progress, making any adjustments, and concluding the process (evaluation).</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This planning process is seen as key to developing the quality of service provision. Specifically, it helps to improve the effectiveness of the services provided as well as their quality. Empirical studies have found there to be a correlation between the planning process and the service provision phase, meaning that the quality of the plan determines whether the support provided is genuinely effective. Responsibility for the planning process lies with the youth welfare office’s general social services department (</a:t>
            </a:r>
            <a:r>
              <a:rPr lang="en-GB"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Allgemeiner</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Sozialer</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Dienst</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ASD), which is called upon to employ this tool when dealing with individual cases.</a:t>
            </a:r>
          </a:p>
          <a:p>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According to Article 36, the planning process must incorporate the following elements: </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Comprehensive counselling and involvement of parents and/or guardians (possibly also parents without custody) as well as the young people in question in a manner that is appropriate and understandable (covering, e.g., potential consequences for the child’s or adolescent’s development)</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Consultation between several experts when deciding on suitable services</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Drawing up of a support plan (including minutes of the meeting), which fulfils a number of functions: it ensures the involvement of the main stakeholders, documents the needs to be met, lists the type of support and services to be provided and why, describes possible solutions to the problems, and mentions possible next steps. The plan helps to monitor service provision and ensures</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buFont typeface="Wingdings" panose="05000000000000000000" pitchFamily="2" charset="2"/>
              <a:buChar char="Ø"/>
            </a:pP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continuity; i.e., regular reviews of the services provided are conducted, during which it is verified whether the desired aims have been achieved with the help of the individuals or institutions in question.</a:t>
            </a:r>
            <a:b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b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2021 Act to Strengthen Children and Youth (Kinder- und </a:t>
            </a:r>
            <a:r>
              <a:rPr lang="en-GB"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Jugendstärkungsgesetz</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/KJSG) has strengthened the role of support plans. Now, the plans also reference additional services to which young adults, young people with a disability, and parents and caregivers are entitled (Articles 36 b, 37 c (4) of Book 8 of the Social Code).</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Under the new Act, the youth welfare offices, too, must always contribute to the process of planning integration support for children and adolescents with a physical and/or mental disability. Currently these services come under Book 9 of the Social Code (SGB IX) (cf. Article 10a [3] of Book 8; Article 117 [6] of Book 9). Until they are transferred to the child and youth services domain in 2028 </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(known as the “inclusive solution”)</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new provision will ensure that their needs as well as those of their siblings and parents are not just examined from the disability angle but are also considered more broadly as part of the youth welfare office’s socio-educational and family assistance perspective</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 enable provision of the necessary services.</a:t>
            </a:r>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Further </a:t>
            </a:r>
            <a:r>
              <a:rPr lang="de-DE"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reading</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dirty="0"/>
              <a:t>Bundesarbeitsgemeinschaft der Landesjugendämter/Internationale Gesellschaft für erzieherische Hilfen (</a:t>
            </a:r>
            <a:r>
              <a:rPr lang="de-DE" dirty="0" err="1"/>
              <a:t>IGfH</a:t>
            </a:r>
            <a:r>
              <a:rPr lang="de-DE" dirty="0"/>
              <a:t>) (2018): Rechte haben – Recht kriegen. Ein Ratgeberhandbuch für Jugendliche in Erziehungshilfen, 3rd </a:t>
            </a:r>
            <a:r>
              <a:rPr lang="de-DE" dirty="0" err="1"/>
              <a:t>edition</a:t>
            </a:r>
            <a:r>
              <a:rPr lang="de-DE" dirty="0"/>
              <a:t>, Weinheim and Basel; Online at </a:t>
            </a:r>
            <a:r>
              <a:rPr lang="de-DE" dirty="0">
                <a:hlinkClick r:id="rId3"/>
              </a:rPr>
              <a:t>https://igfh.de/publikationen/fachbuecher/rechte-haben-recht-kriegen</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err="1"/>
              <a:t>Hansbauer</a:t>
            </a:r>
            <a:r>
              <a:rPr lang="de-DE" dirty="0"/>
              <a:t>, Peter/</a:t>
            </a:r>
            <a:r>
              <a:rPr lang="de-DE" dirty="0" err="1"/>
              <a:t>Merchel</a:t>
            </a:r>
            <a:r>
              <a:rPr lang="de-DE" dirty="0"/>
              <a:t>, Joachim/Schone, Reinhold (2020): Kinder- und Jugendhilfe – Grundlagen, Handlungsfelder, professionelle Anforderungen, Stuttgart.</a:t>
            </a:r>
          </a:p>
          <a:p>
            <a:pPr marL="171450" indent="-171450">
              <a:buFont typeface="Wingdings" panose="05000000000000000000" pitchFamily="2" charset="2"/>
              <a:buChar char="Ø"/>
            </a:pPr>
            <a:r>
              <a:rPr lang="de-DE" dirty="0" err="1"/>
              <a:t>Merchel</a:t>
            </a:r>
            <a:r>
              <a:rPr lang="de-DE" dirty="0"/>
              <a:t>, Joachim/</a:t>
            </a:r>
            <a:r>
              <a:rPr lang="de-DE" dirty="0" err="1"/>
              <a:t>Hansbauer</a:t>
            </a:r>
            <a:r>
              <a:rPr lang="de-DE" dirty="0"/>
              <a:t>, Peter/Schone, Reinhold (2023): Verantwortung in der Sozialen Arbeit – Ethische Grundlagen professionellen Handelns, Stuttgart.</a:t>
            </a:r>
          </a:p>
          <a:p>
            <a:pPr marL="171450" indent="-171450">
              <a:buFont typeface="Wingdings" panose="05000000000000000000" pitchFamily="2" charset="2"/>
              <a:buChar char="Ø"/>
            </a:pP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Merchel</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Joachim (2019): Hilfeplanung. In: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Merchel</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Joachim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Handbuch Allgemeiner Sozialer Dienst (ASD). 3rd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edition</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Munich</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 190−202.</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Pluto, Liane (2018): Partizipation und Beteiligungsrechte. In: Böllert, Karin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Kompendium Kinder- und Jugendhilfe.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Wiesbaden, p. 945−965.</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51</a:t>
            </a:fld>
            <a:endParaRPr lang="de-DE"/>
          </a:p>
        </p:txBody>
      </p:sp>
    </p:spTree>
    <p:extLst>
      <p:ext uri="{BB962C8B-B14F-4D97-AF65-F5344CB8AC3E}">
        <p14:creationId xmlns:p14="http://schemas.microsoft.com/office/powerpoint/2010/main" val="1501639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Article 27 of Book 8 of the Social Code (SGB VIII) stipulates that in the absence of care that is conducive to the child’s welfare, there is a legal entitlement (on the part of the parents) to the provision of necessary and suitable support by child and youth services. The youth welfare office is required to ensure that this support is offered where necessary. Articles 28 to 35 reference a wide variety of types of assistance that have to be available as standard. Over and above this, the youth welfare office is called upon to produce, where possible together with the recipients in question, other creative ideas (Article 27 [2]). Specifically, para. 2 reads “socio-educational support is provided primarily in accordance with Articles 28-35...”. The use of “primarily” indicates the option to fall back on other, specially developed forms of support that may be more suitable for meeting the identified needs. </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Data on these services under Article 27 (2) is now also collected for federal statistical purposes and </a:t>
            </a:r>
            <a:r>
              <a:rPr lang="en-US"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categorised</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according to non-residential and residential settings (see slide 2.3.4).</a:t>
            </a:r>
            <a:endPar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following types of socio-educational support exist:</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Non-residential and semi-residential socio-educational support</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(cf. slide 2.3.3.1) is provided to children and adolescents who can keep living in the family home. The support provided in these cases is two-fold. Some services (e.g., advice on child-rearing, socio-educational family support) aim to advise and support parents as they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regain an ability to raise their children</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Others (e.g., social group work, family support services) are aimed more at the children and adolescents, helping them to resolve conflicts with their parents or overcome problems at school or in their social environment. In the case of older adolescents, non-residential services are typically aimed at helping them loosen ties to their family and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gain</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independence</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Residential socio-educational support</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refers to the practice of housing children and adolescents outside the family home. The aim is to offer temporary or permanent alternative accommodation to those who are unable to live with their parents. There are many types of accommodation that come into play here; for instance, children may move in with another family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full-time</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(cf. slide 2.3.3.2), or they may be placed in institutional accommodation such as a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children’s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home or another form of assisted living</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(cf. slide 2.3.3.3).</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context of Article 27 (2) (see above), a large number of other services that are not specifically mentioned in the law have become commonplace; they are typically referred to as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flexible support</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They are located somewhere along the standard spectrum detailed above and are the result of efforts to find as suitable a form of support as possible for children and adolescents (and their parents) depending on the situation at hand. In practice, this may lead to problems with overlap or blurred lines between the types of services.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As socio-educational support services must be provided and designed in line with identified needs, it is possible to combine a number of different forms of support (Article [2] sentence 2).</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Further </a:t>
            </a:r>
            <a:r>
              <a:rPr lang="de-DE"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reading</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Düring, Diana et al. (Hrsg.) (2016): Kritisches Glossar – Hilfen zur Erziehung, Frankfurt/M.</a:t>
            </a:r>
          </a:p>
          <a:p>
            <a:pPr marL="171450" indent="-171450">
              <a:buFont typeface="Wingdings" panose="05000000000000000000" pitchFamily="2" charset="2"/>
              <a:buChar char="Ø"/>
            </a:pP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Moch</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Matthias (2018): Hilfen zur Erziehung. In: Otto, Hans-Uwe/Thiersch, Hans/Treptow, Rainer/Ziegler, Holger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eds</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Handbuch Soziale Arbeit. 6th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edition</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Munich</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 632−645.</a:t>
            </a: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Richter, Martina (2018): Handlungsfeld Hilfen zur Erziehung. In: Böllert, Karin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Kompendium Kinder- und Jugendhilfe.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Wiesbaden, p. 825−840.</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52</a:t>
            </a:fld>
            <a:endParaRPr lang="de-DE"/>
          </a:p>
        </p:txBody>
      </p:sp>
    </p:spTree>
    <p:extLst>
      <p:ext uri="{BB962C8B-B14F-4D97-AF65-F5344CB8AC3E}">
        <p14:creationId xmlns:p14="http://schemas.microsoft.com/office/powerpoint/2010/main" val="3397368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kern="1200" dirty="0">
                <a:solidFill>
                  <a:schemeClr val="tx1"/>
                </a:solidFill>
                <a:effectLst/>
              </a:rPr>
              <a:t>Non-residential socio-educational support</a:t>
            </a:r>
            <a:r>
              <a:rPr lang="en-GB" kern="1200" dirty="0">
                <a:solidFill>
                  <a:schemeClr val="tx1"/>
                </a:solidFill>
                <a:effectLst/>
              </a:rPr>
              <a:t> is provided to children, adolescents, young adults and their parents in such a way that the young recipients remain in place (normally in the family home) and receive assistance in solving any problems in that place. According to Book 8 of the Social Code [SGB VIII] typical services of this kind include </a:t>
            </a:r>
            <a:endParaRPr lang="de-DE" kern="1200" dirty="0">
              <a:solidFill>
                <a:schemeClr val="tx1"/>
              </a:solidFill>
              <a:effectLst/>
            </a:endParaRPr>
          </a:p>
          <a:p>
            <a:pPr marL="171450" lvl="0" indent="-171450">
              <a:buFont typeface="Wingdings" panose="05000000000000000000" pitchFamily="2" charset="2"/>
              <a:buChar char="Ø"/>
            </a:pPr>
            <a:r>
              <a:rPr lang="en-GB" kern="1200" dirty="0">
                <a:solidFill>
                  <a:schemeClr val="tx1"/>
                </a:solidFill>
                <a:effectLst/>
              </a:rPr>
              <a:t>advice on child-rearing (Article 28),</a:t>
            </a:r>
            <a:endParaRPr lang="de-DE" kern="1200" dirty="0">
              <a:solidFill>
                <a:schemeClr val="tx1"/>
              </a:solidFill>
              <a:effectLst/>
            </a:endParaRPr>
          </a:p>
          <a:p>
            <a:pPr marL="171450" lvl="0" indent="-171450">
              <a:buFont typeface="Wingdings" panose="05000000000000000000" pitchFamily="2" charset="2"/>
              <a:buChar char="Ø"/>
            </a:pPr>
            <a:r>
              <a:rPr lang="en-GB" kern="1200" dirty="0">
                <a:solidFill>
                  <a:schemeClr val="tx1"/>
                </a:solidFill>
                <a:effectLst/>
              </a:rPr>
              <a:t>social group work (Article 29),</a:t>
            </a:r>
            <a:endParaRPr lang="de-DE" kern="1200" dirty="0">
              <a:solidFill>
                <a:schemeClr val="tx1"/>
              </a:solidFill>
              <a:effectLst/>
            </a:endParaRPr>
          </a:p>
          <a:p>
            <a:pPr marL="171450" lvl="0" indent="-171450">
              <a:buFont typeface="Wingdings" panose="05000000000000000000" pitchFamily="2" charset="2"/>
              <a:buChar char="Ø"/>
            </a:pPr>
            <a:r>
              <a:rPr lang="en-GB" kern="1200" dirty="0">
                <a:solidFill>
                  <a:schemeClr val="tx1"/>
                </a:solidFill>
                <a:effectLst/>
              </a:rPr>
              <a:t>family support workers, care support workers (Article 30),</a:t>
            </a:r>
            <a:endParaRPr lang="de-DE" kern="1200" dirty="0">
              <a:solidFill>
                <a:schemeClr val="tx1"/>
              </a:solidFill>
              <a:effectLst/>
            </a:endParaRPr>
          </a:p>
          <a:p>
            <a:pPr marL="171450" lvl="0" indent="-171450">
              <a:buFont typeface="Wingdings" panose="05000000000000000000" pitchFamily="2" charset="2"/>
              <a:buChar char="Ø"/>
            </a:pPr>
            <a:r>
              <a:rPr lang="en-GB" kern="1200" dirty="0">
                <a:solidFill>
                  <a:schemeClr val="tx1"/>
                </a:solidFill>
                <a:effectLst/>
              </a:rPr>
              <a:t>socio-educational family support (Article 31).</a:t>
            </a:r>
          </a:p>
          <a:p>
            <a:pPr lvl="0"/>
            <a:endParaRPr lang="de-DE" kern="1200" dirty="0">
              <a:solidFill>
                <a:schemeClr val="tx1"/>
              </a:solidFill>
              <a:effectLst/>
            </a:endParaRPr>
          </a:p>
          <a:p>
            <a:r>
              <a:rPr lang="en-GB" b="1" kern="1200" dirty="0">
                <a:solidFill>
                  <a:schemeClr val="tx1"/>
                </a:solidFill>
                <a:effectLst/>
              </a:rPr>
              <a:t>Semi-residential socio-educational support</a:t>
            </a:r>
            <a:r>
              <a:rPr lang="en-GB" kern="1200" dirty="0">
                <a:solidFill>
                  <a:schemeClr val="tx1"/>
                </a:solidFill>
                <a:effectLst/>
              </a:rPr>
              <a:t> is also provided to its young recipients in place; however, in this case they spend the day in an institutional setting outside the family home. These services include </a:t>
            </a:r>
            <a:endParaRPr lang="de-DE" kern="1200" dirty="0">
              <a:solidFill>
                <a:schemeClr val="tx1"/>
              </a:solidFill>
              <a:effectLst/>
            </a:endParaRPr>
          </a:p>
          <a:p>
            <a:pPr marL="171450" lvl="0" indent="-171450">
              <a:buFont typeface="Wingdings" panose="05000000000000000000" pitchFamily="2" charset="2"/>
              <a:buChar char="Ø"/>
            </a:pPr>
            <a:r>
              <a:rPr lang="en-GB" kern="1200" dirty="0">
                <a:solidFill>
                  <a:schemeClr val="tx1"/>
                </a:solidFill>
                <a:effectLst/>
              </a:rPr>
              <a:t>care in a day group (Article 32) or </a:t>
            </a:r>
            <a:endParaRPr lang="de-DE" kern="1200" dirty="0">
              <a:solidFill>
                <a:schemeClr val="tx1"/>
              </a:solidFill>
              <a:effectLst/>
            </a:endParaRPr>
          </a:p>
          <a:p>
            <a:pPr marL="171450" lvl="0" indent="-171450">
              <a:buFont typeface="Wingdings" panose="05000000000000000000" pitchFamily="2" charset="2"/>
              <a:buChar char="Ø"/>
            </a:pPr>
            <a:r>
              <a:rPr lang="en-GB" kern="1200" dirty="0">
                <a:solidFill>
                  <a:schemeClr val="tx1"/>
                </a:solidFill>
                <a:effectLst/>
              </a:rPr>
              <a:t>care in a suitable family care setting (Article 32)</a:t>
            </a:r>
            <a:endParaRPr lang="de-DE" kern="1200" dirty="0">
              <a:solidFill>
                <a:schemeClr val="tx1"/>
              </a:solidFill>
              <a:effectLst/>
            </a:endParaRPr>
          </a:p>
          <a:p>
            <a:endParaRPr lang="en-GB" kern="1200" dirty="0">
              <a:solidFill>
                <a:schemeClr val="tx1"/>
              </a:solidFill>
              <a:effectLst/>
            </a:endParaRPr>
          </a:p>
          <a:p>
            <a:r>
              <a:rPr lang="en-GB" kern="1200" dirty="0">
                <a:solidFill>
                  <a:schemeClr val="tx1"/>
                </a:solidFill>
                <a:effectLst/>
              </a:rPr>
              <a:t>In addition to these basic forms of non-/semi-residential socio-educational support, in practice other suitable forms of support may be provided or specially developed in accordance with Article 27 (2) or Article 35 (intensive personal socio-educational support).</a:t>
            </a:r>
            <a:endParaRPr lang="de-DE" kern="1200" dirty="0">
              <a:solidFill>
                <a:schemeClr val="tx1"/>
              </a:solidFill>
              <a:effectLst/>
            </a:endParaRPr>
          </a:p>
          <a:p>
            <a:r>
              <a:rPr lang="en-GB" kern="1200" dirty="0">
                <a:solidFill>
                  <a:schemeClr val="tx1"/>
                </a:solidFill>
                <a:effectLst/>
              </a:rPr>
              <a:t>Non-residential support services are free at the point of delivery. In the case of semi-residential support, recipients may be required to contribute towards the cost (Article 91 [2]).</a:t>
            </a:r>
          </a:p>
          <a:p>
            <a:endParaRPr lang="de-DE" kern="1200" dirty="0">
              <a:solidFill>
                <a:schemeClr val="tx1"/>
              </a:solidFill>
              <a:effectLst/>
            </a:endParaRPr>
          </a:p>
          <a:p>
            <a:r>
              <a:rPr lang="en-GB" b="1" kern="1200" dirty="0">
                <a:solidFill>
                  <a:schemeClr val="tx1"/>
                </a:solidFill>
                <a:effectLst/>
              </a:rPr>
              <a:t>Advice on child-rearing</a:t>
            </a:r>
            <a:r>
              <a:rPr lang="en-GB" kern="1200" dirty="0">
                <a:solidFill>
                  <a:schemeClr val="tx1"/>
                </a:solidFill>
                <a:effectLst/>
              </a:rPr>
              <a:t> (Article 28) is the most frequently provided form of socio-educational support. </a:t>
            </a:r>
            <a:r>
              <a:rPr lang="en-US" kern="1200" dirty="0">
                <a:solidFill>
                  <a:schemeClr val="tx1"/>
                </a:solidFill>
                <a:effectLst/>
              </a:rPr>
              <a:t>In 2021, it was provided approx. 400,000 times, accounting for almost two fifths of all forms of support for minors overall. It is also provided in the context of support for young adults; over 32,000 times in 2021.</a:t>
            </a:r>
          </a:p>
          <a:p>
            <a:endParaRPr lang="de-DE" kern="1200" dirty="0">
              <a:solidFill>
                <a:schemeClr val="tx1"/>
              </a:solidFill>
              <a:effectLst/>
            </a:endParaRPr>
          </a:p>
          <a:p>
            <a:r>
              <a:rPr lang="en-GB" b="1" kern="1200" dirty="0">
                <a:solidFill>
                  <a:schemeClr val="tx1"/>
                </a:solidFill>
                <a:effectLst/>
              </a:rPr>
              <a:t>Social group work</a:t>
            </a:r>
            <a:r>
              <a:rPr lang="en-GB" i="1" kern="1200" dirty="0">
                <a:solidFill>
                  <a:schemeClr val="tx1"/>
                </a:solidFill>
                <a:effectLst/>
              </a:rPr>
              <a:t> </a:t>
            </a:r>
            <a:r>
              <a:rPr lang="en-GB" kern="1200" dirty="0">
                <a:solidFill>
                  <a:schemeClr val="tx1"/>
                </a:solidFill>
                <a:effectLst/>
              </a:rPr>
              <a:t>(Article 29), delivered in over 14,000 instances, is a comparatively infrequent form of support. It, too, can be provided wherever its recipients need it, or on the premises of an institution.</a:t>
            </a:r>
          </a:p>
          <a:p>
            <a:endParaRPr lang="de-DE" kern="1200" dirty="0">
              <a:solidFill>
                <a:schemeClr val="tx1"/>
              </a:solidFill>
              <a:effectLst/>
            </a:endParaRPr>
          </a:p>
          <a:p>
            <a:r>
              <a:rPr lang="en-GB" b="1" kern="1200" dirty="0">
                <a:solidFill>
                  <a:schemeClr val="tx1"/>
                </a:solidFill>
                <a:effectLst/>
              </a:rPr>
              <a:t>Family or care support workers</a:t>
            </a:r>
            <a:r>
              <a:rPr lang="en-GB" i="1" kern="1200" dirty="0">
                <a:solidFill>
                  <a:schemeClr val="tx1"/>
                </a:solidFill>
                <a:effectLst/>
              </a:rPr>
              <a:t> </a:t>
            </a:r>
            <a:r>
              <a:rPr lang="en-GB" kern="1200" dirty="0">
                <a:solidFill>
                  <a:schemeClr val="tx1"/>
                </a:solidFill>
                <a:effectLst/>
              </a:rPr>
              <a:t>(Article 30) assist children and adolescents who live in an unstable environment. They can be a valuable source of support for, e.g., children whose parents have a mental illness or are serving a prison term; children who are victims of domestic violence; or children whose perspectives need to be discussed after coming out of a longer stay in, e.g., psychiatric care. This type of support was provided </a:t>
            </a:r>
            <a:r>
              <a:rPr lang="en-US" kern="1200" dirty="0">
                <a:solidFill>
                  <a:schemeClr val="tx1"/>
                </a:solidFill>
                <a:effectLst/>
              </a:rPr>
              <a:t>47,000 times in 2021 for minors and 22,000 times for young adults. </a:t>
            </a:r>
          </a:p>
          <a:p>
            <a:endParaRPr lang="de-DE" kern="1200" dirty="0">
              <a:solidFill>
                <a:schemeClr val="tx1"/>
              </a:solidFill>
              <a:effectLst/>
            </a:endParaRPr>
          </a:p>
          <a:p>
            <a:r>
              <a:rPr lang="en-GB" b="1" kern="1200" dirty="0">
                <a:solidFill>
                  <a:schemeClr val="tx1"/>
                </a:solidFill>
                <a:effectLst/>
              </a:rPr>
              <a:t>Socio-educational family support</a:t>
            </a:r>
            <a:r>
              <a:rPr lang="en-GB" kern="1200" dirty="0">
                <a:solidFill>
                  <a:schemeClr val="tx1"/>
                </a:solidFill>
                <a:effectLst/>
              </a:rPr>
              <a:t> (Article 31)</a:t>
            </a:r>
            <a:r>
              <a:rPr lang="en-GB" i="1" kern="1200" dirty="0">
                <a:solidFill>
                  <a:schemeClr val="tx1"/>
                </a:solidFill>
                <a:effectLst/>
              </a:rPr>
              <a:t> </a:t>
            </a:r>
            <a:r>
              <a:rPr lang="en-GB" kern="1200" dirty="0">
                <a:solidFill>
                  <a:schemeClr val="tx1"/>
                </a:solidFill>
                <a:effectLst/>
              </a:rPr>
              <a:t>was provided to </a:t>
            </a:r>
            <a:r>
              <a:rPr lang="en-US" kern="1200" dirty="0">
                <a:solidFill>
                  <a:schemeClr val="tx1"/>
                </a:solidFill>
                <a:effectLst/>
              </a:rPr>
              <a:t>264,000 young people in 2021 and accounted for one quarter of all forms of socio-educational support. A further approx. 15,000 young adults also made use of these support services.</a:t>
            </a:r>
            <a:r>
              <a:rPr lang="en-GB" kern="1200" dirty="0">
                <a:solidFill>
                  <a:schemeClr val="tx1"/>
                </a:solidFill>
                <a:effectLst/>
              </a:rPr>
              <a:t> Given that it is provided in young people’s normal social surroundings, this service offers great potential to the entire family. However, if provided by unskilled persons, it presents a number of risks – for instance, the family’s privacy may be unduly invaded, intimate information may be inappropriately divulged, or organisations or individual workers may be seen to exercise excessive control, especially in cases where child protection comes into play. This form of support must hence be provided in a highly professional manner, with due consideration given to family dynamics and the intention to create a trusting relationship with the family.</a:t>
            </a:r>
          </a:p>
          <a:p>
            <a:endParaRPr lang="de-DE" kern="1200" dirty="0">
              <a:solidFill>
                <a:schemeClr val="tx1"/>
              </a:solidFill>
              <a:effectLst/>
            </a:endParaRPr>
          </a:p>
          <a:p>
            <a:r>
              <a:rPr lang="en-GB" b="1" kern="1200" dirty="0">
                <a:solidFill>
                  <a:schemeClr val="tx1"/>
                </a:solidFill>
                <a:effectLst/>
              </a:rPr>
              <a:t>Intensive personal socio-educational support</a:t>
            </a:r>
            <a:r>
              <a:rPr lang="en-GB" kern="1200" dirty="0">
                <a:solidFill>
                  <a:schemeClr val="tx1"/>
                </a:solidFill>
                <a:effectLst/>
              </a:rPr>
              <a:t> (Article 35) can be provided in a wide variety of settings. Often it is simply a more time-consuming and hence expensive version of its non- or semi-residential counterparts. </a:t>
            </a:r>
            <a:r>
              <a:rPr lang="en-US" kern="1200" dirty="0">
                <a:solidFill>
                  <a:schemeClr val="tx1"/>
                </a:solidFill>
                <a:effectLst/>
              </a:rPr>
              <a:t>In 2021, approx. 2,800 minors and 3,800 young adults received this type of support in non-residential settings.</a:t>
            </a:r>
            <a:endParaRPr lang="en-GB" kern="1200" dirty="0">
              <a:solidFill>
                <a:schemeClr val="tx1"/>
              </a:solidFill>
              <a:effectLst/>
            </a:endParaRPr>
          </a:p>
          <a:p>
            <a:endParaRPr lang="de-DE" kern="1200" dirty="0">
              <a:solidFill>
                <a:schemeClr val="tx1"/>
              </a:solidFill>
              <a:effectLst/>
            </a:endParaRPr>
          </a:p>
          <a:p>
            <a:r>
              <a:rPr lang="en-GB" kern="1200" dirty="0">
                <a:solidFill>
                  <a:schemeClr val="tx1"/>
                </a:solidFill>
                <a:effectLst/>
              </a:rPr>
              <a:t>Article 27 (2) stipulates that socio-educational support is to be provided “primarily” in accordance with Articles 28-35. The flexibility inherent in this provision means that youth welfare offices can also create and provide special forms of support depending on the situation at hand. These types of services are termed “flexible support”. In 2019, around 71,000 non-residential forms of support of this kind were delivered.</a:t>
            </a:r>
          </a:p>
          <a:p>
            <a:endParaRPr lang="de-DE" kern="1200" dirty="0">
              <a:solidFill>
                <a:schemeClr val="tx1"/>
              </a:solidFill>
              <a:effectLst/>
            </a:endParaRPr>
          </a:p>
          <a:p>
            <a:r>
              <a:rPr lang="en-GB" kern="1200" dirty="0">
                <a:solidFill>
                  <a:schemeClr val="tx1"/>
                </a:solidFill>
                <a:effectLst/>
              </a:rPr>
              <a:t>Social learning, learning support and work with parents are the main focus when it comes to childcare provided in day groups and (much more occasionally) in specific intensive forms of day-care in family settings (Article 32). The latter is an intense form of support that seeks to avoid having to remove children from their families. The children or adolescents stay in the family home, but on weekdays receive care either in a facility or a suitable foster family. </a:t>
            </a:r>
            <a:r>
              <a:rPr lang="en-US" kern="1200" dirty="0">
                <a:solidFill>
                  <a:schemeClr val="tx1"/>
                </a:solidFill>
                <a:effectLst/>
              </a:rPr>
              <a:t>In 2021, this form of support was provided just over 23,000 times exclusively for children and adolescents, and hence accounts for only a relatively small share of all forms of support provided overall. </a:t>
            </a:r>
          </a:p>
          <a:p>
            <a:endParaRPr lang="en-US" kern="1200" dirty="0">
              <a:solidFill>
                <a:schemeClr val="tx1"/>
              </a:solidFill>
              <a:effectLst/>
            </a:endParaRPr>
          </a:p>
          <a:p>
            <a:r>
              <a:rPr lang="en-US" i="1" kern="1200" dirty="0">
                <a:solidFill>
                  <a:schemeClr val="tx1"/>
                </a:solidFill>
                <a:effectLst/>
              </a:rPr>
              <a:t>See summary on slide 2.3.4 for a quantitative breakdown of all support.</a:t>
            </a:r>
          </a:p>
          <a:p>
            <a:endParaRPr lang="en-GB" kern="1200" dirty="0">
              <a:solidFill>
                <a:schemeClr val="tx1"/>
              </a:solidFill>
              <a:effectLst/>
            </a:endParaRPr>
          </a:p>
          <a:p>
            <a:pPr marL="0" indent="0">
              <a:buFont typeface="Wingdings" panose="05000000000000000000" pitchFamily="2" charset="2"/>
              <a:buNone/>
            </a:pPr>
            <a:r>
              <a:rPr lang="de-DE" b="1" kern="1200" dirty="0">
                <a:solidFill>
                  <a:schemeClr val="tx1"/>
                </a:solidFill>
                <a:effectLst/>
              </a:rPr>
              <a:t>Further </a:t>
            </a:r>
            <a:r>
              <a:rPr lang="de-DE" b="1" kern="1200" dirty="0" err="1">
                <a:solidFill>
                  <a:schemeClr val="tx1"/>
                </a:solidFill>
                <a:effectLst/>
              </a:rPr>
              <a:t>reading</a:t>
            </a:r>
            <a:endParaRPr lang="de-DE" kern="1200" dirty="0">
              <a:solidFill>
                <a:schemeClr val="tx1"/>
              </a:solidFill>
              <a:effectLst/>
            </a:endParaRPr>
          </a:p>
          <a:p>
            <a:pPr marL="171450" indent="-171450">
              <a:buFont typeface="Wingdings" panose="05000000000000000000" pitchFamily="2" charset="2"/>
              <a:buChar char="Ø"/>
            </a:pPr>
            <a:endParaRPr lang="de-DE" kern="1200" dirty="0">
              <a:solidFill>
                <a:schemeClr val="tx1"/>
              </a:solidFill>
              <a:effectLst/>
            </a:endParaRPr>
          </a:p>
          <a:p>
            <a:pPr marL="171450" indent="-171450">
              <a:buFont typeface="Wingdings" panose="05000000000000000000" pitchFamily="2" charset="2"/>
              <a:buChar char="Ø"/>
            </a:pPr>
            <a:r>
              <a:rPr lang="de-DE" kern="1200" dirty="0">
                <a:solidFill>
                  <a:schemeClr val="tx1"/>
                </a:solidFill>
                <a:effectLst/>
              </a:rPr>
              <a:t>Freigang, W. (2016): Ambulante und teilstationäre Erziehungshilfen.</a:t>
            </a:r>
            <a:r>
              <a:rPr lang="de-DE" kern="1200" baseline="0" dirty="0">
                <a:solidFill>
                  <a:schemeClr val="tx1"/>
                </a:solidFill>
                <a:effectLst/>
              </a:rPr>
              <a:t> In</a:t>
            </a:r>
            <a:r>
              <a:rPr lang="de-DE" kern="1200" dirty="0">
                <a:solidFill>
                  <a:schemeClr val="tx1"/>
                </a:solidFill>
                <a:effectLst/>
              </a:rPr>
              <a:t>: Schröer, Wolfgang/Struck, Norbert/Wolff, Mechthild (</a:t>
            </a:r>
            <a:r>
              <a:rPr lang="de-DE" kern="1200" dirty="0" err="1">
                <a:solidFill>
                  <a:schemeClr val="tx1"/>
                </a:solidFill>
                <a:effectLst/>
              </a:rPr>
              <a:t>eds</a:t>
            </a:r>
            <a:r>
              <a:rPr lang="de-DE" kern="1200" dirty="0">
                <a:solidFill>
                  <a:schemeClr val="tx1"/>
                </a:solidFill>
                <a:effectLst/>
              </a:rPr>
              <a:t>.): Handbuch Kinder- und Jugendhilfe. 2nd </a:t>
            </a:r>
            <a:r>
              <a:rPr lang="de-DE" kern="1200" dirty="0" err="1">
                <a:solidFill>
                  <a:schemeClr val="tx1"/>
                </a:solidFill>
                <a:effectLst/>
              </a:rPr>
              <a:t>edition</a:t>
            </a:r>
            <a:r>
              <a:rPr lang="de-DE" kern="1200" dirty="0">
                <a:solidFill>
                  <a:schemeClr val="tx1"/>
                </a:solidFill>
                <a:effectLst/>
              </a:rPr>
              <a:t>, Weinheim </a:t>
            </a:r>
            <a:r>
              <a:rPr lang="de-DE" kern="1200" dirty="0" err="1">
                <a:solidFill>
                  <a:schemeClr val="tx1"/>
                </a:solidFill>
                <a:effectLst/>
              </a:rPr>
              <a:t>and</a:t>
            </a:r>
            <a:r>
              <a:rPr lang="de-DE" kern="1200" dirty="0">
                <a:solidFill>
                  <a:schemeClr val="tx1"/>
                </a:solidFill>
                <a:effectLst/>
              </a:rPr>
              <a:t> Basel, p. 832−851.</a:t>
            </a:r>
          </a:p>
          <a:p>
            <a:pPr marL="171450" indent="-171450">
              <a:buFont typeface="Wingdings" panose="05000000000000000000" pitchFamily="2" charset="2"/>
              <a:buChar char="Ø"/>
            </a:pPr>
            <a:r>
              <a:rPr lang="de-DE" kern="1200" dirty="0">
                <a:solidFill>
                  <a:schemeClr val="tx1"/>
                </a:solidFill>
                <a:effectLst/>
              </a:rPr>
              <a:t>Statistisches Bundesamt (2022): Statistiken der Kinder- und Jugendhilfe - Erzieherische Hilfe, Eingliederungshilfe, Hilfe für junge Volljährige 2021, Wiesbaden.</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53</a:t>
            </a:fld>
            <a:endParaRPr lang="de-DE"/>
          </a:p>
        </p:txBody>
      </p:sp>
    </p:spTree>
    <p:extLst>
      <p:ext uri="{BB962C8B-B14F-4D97-AF65-F5344CB8AC3E}">
        <p14:creationId xmlns:p14="http://schemas.microsoft.com/office/powerpoint/2010/main" val="2691121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kern="1200" dirty="0">
                <a:solidFill>
                  <a:schemeClr val="tx1"/>
                </a:solidFill>
                <a:effectLst/>
              </a:rPr>
              <a:t>Like residential care, full-time family care is a traditional form of childcare outside the family home. It is delivered in accordance with Article 33 of Book 8 of the Social Code (SGB VIII), (normally) provided the requirements of Article 27 (socio-educational support) are met. However, it may also be delivered to children and adolescents who require it in accordance with Article 35a (support for children/adolescents with a psychological disability) or Article 41 (support for young adults). </a:t>
            </a:r>
            <a:r>
              <a:rPr lang="en-US" kern="1200" dirty="0">
                <a:solidFill>
                  <a:schemeClr val="tx1"/>
                </a:solidFill>
                <a:effectLst/>
              </a:rPr>
              <a:t>Foster family care can also be provided for young people with physical or intellectual disabilities in accordance with Article 80 of Book 9 of the Social Code (SGB IX). In the case of minors, permission is required in accordance with Article 44 of Book 8.</a:t>
            </a:r>
            <a:endParaRPr lang="en-GB" kern="1200" dirty="0">
              <a:solidFill>
                <a:schemeClr val="tx1"/>
              </a:solidFill>
              <a:effectLst/>
            </a:endParaRPr>
          </a:p>
          <a:p>
            <a:endParaRPr lang="de-DE" kern="1200" dirty="0">
              <a:solidFill>
                <a:schemeClr val="tx1"/>
              </a:solidFill>
              <a:effectLst/>
            </a:endParaRPr>
          </a:p>
          <a:p>
            <a:r>
              <a:rPr lang="en-GB" kern="1200" dirty="0">
                <a:solidFill>
                  <a:schemeClr val="tx1"/>
                </a:solidFill>
                <a:effectLst/>
              </a:rPr>
              <a:t>The foster families with whom the children are placed are frequently related to the family of origin; alternatively, they may offer to give unrelated children or adolescents a home for humanist or social reasons. Unless they provide a particularly intense form of family care, foster parents do not require any special training, although the youth welfare office will verify the family’s suitability. Specialist (professional) fostering service providers, most of which are affiliated with the youth welfare office or independent organisations, are responsible for listing, instructing, supporting and advising the foster parents. Each fostering expert should be responsible for no more than 25 foster families. The expert-to-family ratio should be lower when it comes to specific forms of full-time family care (e.g., professional carers, curative therapy providers) for developmentally challenged children or adolescents.</a:t>
            </a:r>
          </a:p>
          <a:p>
            <a:endParaRPr lang="de-DE" kern="1200" dirty="0">
              <a:solidFill>
                <a:schemeClr val="tx1"/>
              </a:solidFill>
              <a:effectLst/>
            </a:endParaRPr>
          </a:p>
          <a:p>
            <a:r>
              <a:rPr lang="en-GB" kern="1200" dirty="0">
                <a:solidFill>
                  <a:schemeClr val="tx1"/>
                </a:solidFill>
                <a:effectLst/>
              </a:rPr>
              <a:t>Foster families receive a foster care allowance that covers any outlay incurred in connection with the young person as well as a (small) tax-free allowance in recognition of the service provided. Specialist foster carers who cater to children with specific needs may receive a higher allowance for both the costs incurred and the service provided.</a:t>
            </a:r>
          </a:p>
          <a:p>
            <a:endParaRPr lang="de-DE" kern="1200" dirty="0">
              <a:solidFill>
                <a:schemeClr val="tx1"/>
              </a:solidFill>
              <a:effectLst/>
            </a:endParaRPr>
          </a:p>
          <a:p>
            <a:r>
              <a:rPr lang="en-GB" kern="1200" dirty="0">
                <a:solidFill>
                  <a:schemeClr val="tx1"/>
                </a:solidFill>
                <a:effectLst/>
              </a:rPr>
              <a:t>When placing children in foster families full-time, the term “family” must be interpreted liberally. Child and youth services may not limit itself to foster families who correspond to the “traditional” family format, instead, they must also consider unmarried couples, registered civil partnerships, single individuals, or individuals living as part of a larger or other household, provided these persons can provide promising care to the foster child in question.</a:t>
            </a:r>
          </a:p>
          <a:p>
            <a:endParaRPr lang="de-DE" kern="1200" dirty="0">
              <a:solidFill>
                <a:schemeClr val="tx1"/>
              </a:solidFill>
              <a:effectLst/>
            </a:endParaRPr>
          </a:p>
          <a:p>
            <a:r>
              <a:rPr lang="en-GB" kern="1200" dirty="0">
                <a:solidFill>
                  <a:schemeClr val="tx1"/>
                </a:solidFill>
                <a:effectLst/>
              </a:rPr>
              <a:t>As regards the children or adolescents, their birth families and foster families, it is vital for them to be aware of the timeline. Article 33 draws an important distinction: full-time family care can be either temporary or permanent. </a:t>
            </a:r>
          </a:p>
          <a:p>
            <a:endParaRPr lang="de-DE" kern="1200" dirty="0">
              <a:solidFill>
                <a:schemeClr val="tx1"/>
              </a:solidFill>
              <a:effectLst/>
            </a:endParaRPr>
          </a:p>
          <a:p>
            <a:r>
              <a:rPr lang="en-GB" b="1" kern="1200" dirty="0">
                <a:solidFill>
                  <a:schemeClr val="tx1"/>
                </a:solidFill>
                <a:effectLst/>
              </a:rPr>
              <a:t>Temporary care</a:t>
            </a:r>
            <a:r>
              <a:rPr lang="en-GB" kern="1200" dirty="0">
                <a:solidFill>
                  <a:schemeClr val="tx1"/>
                </a:solidFill>
                <a:effectLst/>
              </a:rPr>
              <a:t>: This form of care is provided when parents are unable to care for their child(</a:t>
            </a:r>
            <a:r>
              <a:rPr lang="en-GB" kern="1200" dirty="0" err="1">
                <a:solidFill>
                  <a:schemeClr val="tx1"/>
                </a:solidFill>
                <a:effectLst/>
              </a:rPr>
              <a:t>ren</a:t>
            </a:r>
            <a:r>
              <a:rPr lang="en-GB" kern="1200" dirty="0">
                <a:solidFill>
                  <a:schemeClr val="tx1"/>
                </a:solidFill>
                <a:effectLst/>
              </a:rPr>
              <a:t>) for a </a:t>
            </a:r>
            <a:r>
              <a:rPr lang="en-GB" b="1" kern="1200" dirty="0">
                <a:solidFill>
                  <a:schemeClr val="tx1"/>
                </a:solidFill>
                <a:effectLst/>
              </a:rPr>
              <a:t>short period of time</a:t>
            </a:r>
            <a:r>
              <a:rPr lang="en-GB" kern="1200" dirty="0">
                <a:solidFill>
                  <a:schemeClr val="tx1"/>
                </a:solidFill>
                <a:effectLst/>
              </a:rPr>
              <a:t>.</a:t>
            </a:r>
          </a:p>
          <a:p>
            <a:endParaRPr lang="de-DE" kern="1200" dirty="0">
              <a:solidFill>
                <a:schemeClr val="tx1"/>
              </a:solidFill>
              <a:effectLst/>
            </a:endParaRPr>
          </a:p>
          <a:p>
            <a:r>
              <a:rPr lang="en-GB" b="1" kern="1200" dirty="0">
                <a:solidFill>
                  <a:schemeClr val="tx1"/>
                </a:solidFill>
                <a:effectLst/>
              </a:rPr>
              <a:t>Permanent care</a:t>
            </a:r>
            <a:r>
              <a:rPr lang="en-GB" kern="1200" dirty="0">
                <a:solidFill>
                  <a:schemeClr val="tx1"/>
                </a:solidFill>
                <a:effectLst/>
              </a:rPr>
              <a:t>: This form of care is provided to minors who need to be placed in a foster family </a:t>
            </a:r>
            <a:r>
              <a:rPr lang="en-GB" b="1" kern="1200" dirty="0">
                <a:solidFill>
                  <a:schemeClr val="tx1"/>
                </a:solidFill>
                <a:effectLst/>
              </a:rPr>
              <a:t>permanently</a:t>
            </a:r>
            <a:r>
              <a:rPr lang="en-GB" kern="1200" dirty="0">
                <a:solidFill>
                  <a:schemeClr val="tx1"/>
                </a:solidFill>
                <a:effectLst/>
              </a:rPr>
              <a:t>.</a:t>
            </a:r>
          </a:p>
          <a:p>
            <a:endParaRPr lang="de-DE" kern="1200" dirty="0">
              <a:solidFill>
                <a:schemeClr val="tx1"/>
              </a:solidFill>
              <a:effectLst/>
            </a:endParaRPr>
          </a:p>
          <a:p>
            <a:r>
              <a:rPr lang="en-GB" kern="1200" dirty="0">
                <a:solidFill>
                  <a:schemeClr val="tx1"/>
                </a:solidFill>
                <a:effectLst/>
              </a:rPr>
              <a:t>The 2021 Act to Strengthen Children and Youth (Kinder- und </a:t>
            </a:r>
            <a:r>
              <a:rPr lang="en-GB" kern="1200" dirty="0" err="1">
                <a:solidFill>
                  <a:schemeClr val="tx1"/>
                </a:solidFill>
                <a:effectLst/>
              </a:rPr>
              <a:t>Jugendstärkungsgesetz</a:t>
            </a:r>
            <a:r>
              <a:rPr lang="en-GB" kern="1200" dirty="0">
                <a:solidFill>
                  <a:schemeClr val="tx1"/>
                </a:solidFill>
                <a:effectLst/>
              </a:rPr>
              <a:t>/KJSG) led to the inclusion of a new paragraph (4) in Article 1632 of Germany’s Civil Code (BGB). It stipulates that a court may, either </a:t>
            </a:r>
            <a:r>
              <a:rPr lang="en-GB" i="1" kern="1200" dirty="0">
                <a:solidFill>
                  <a:schemeClr val="tx1"/>
                </a:solidFill>
                <a:effectLst/>
              </a:rPr>
              <a:t>ex officio</a:t>
            </a:r>
            <a:r>
              <a:rPr lang="en-GB" kern="1200" dirty="0">
                <a:solidFill>
                  <a:schemeClr val="tx1"/>
                </a:solidFill>
                <a:effectLst/>
              </a:rPr>
              <a:t> or if requested by the foster carer, order that a foster arrangement be made permanent if,</a:t>
            </a:r>
            <a:endParaRPr lang="de-DE" kern="1200" dirty="0">
              <a:solidFill>
                <a:schemeClr val="tx1"/>
              </a:solidFill>
              <a:effectLst/>
            </a:endParaRPr>
          </a:p>
          <a:p>
            <a:pPr marL="228600" indent="-228600">
              <a:buFont typeface="+mj-lt"/>
              <a:buAutoNum type="arabicPeriod"/>
            </a:pPr>
            <a:r>
              <a:rPr lang="en-GB" kern="1200" dirty="0">
                <a:solidFill>
                  <a:schemeClr val="tx1"/>
                </a:solidFill>
                <a:effectLst/>
              </a:rPr>
              <a:t>(sentence 1) despite the offer of suitable counselling and support services, the ability of the parents to provide care has not improved substantially within a reasonable period given the child’s developmental status, and it appears highly unlikely that such an improvement will happen in future, and </a:t>
            </a:r>
          </a:p>
          <a:p>
            <a:pPr marL="228600" indent="-228600">
              <a:buFont typeface="+mj-lt"/>
              <a:buAutoNum type="arabicPeriod"/>
            </a:pPr>
            <a:r>
              <a:rPr lang="en-GB" kern="1200" dirty="0">
                <a:solidFill>
                  <a:schemeClr val="tx1"/>
                </a:solidFill>
                <a:effectLst/>
              </a:rPr>
              <a:t>(sentence 2) the court order is required to ensure the child’s wellbeing.</a:t>
            </a:r>
          </a:p>
          <a:p>
            <a:endParaRPr lang="de-DE" kern="1200" dirty="0">
              <a:solidFill>
                <a:schemeClr val="tx1"/>
              </a:solidFill>
              <a:effectLst/>
            </a:endParaRPr>
          </a:p>
          <a:p>
            <a:r>
              <a:rPr lang="en-GB" kern="1200" dirty="0">
                <a:solidFill>
                  <a:schemeClr val="tx1"/>
                </a:solidFill>
                <a:effectLst/>
              </a:rPr>
              <a:t>However, under Article 1696 (3) of the Civil Code such a court order is to be lifted if requested by the parents, provided the removal of the child from foster care does not endanger their wellbeing.</a:t>
            </a:r>
          </a:p>
          <a:p>
            <a:endParaRPr lang="de-DE" kern="1200" dirty="0">
              <a:solidFill>
                <a:schemeClr val="tx1"/>
              </a:solidFill>
              <a:effectLst/>
            </a:endParaRPr>
          </a:p>
          <a:p>
            <a:r>
              <a:rPr lang="en-GB" kern="1200" dirty="0">
                <a:solidFill>
                  <a:schemeClr val="tx1"/>
                </a:solidFill>
                <a:effectLst/>
              </a:rPr>
              <a:t>Parents whose children are in full-time family care or in a home are entitled to counselling and support as well as to assistance in maintaining a relationship with their child (Article 37 [1] of Book 8 of the Social Code). By the same token, foster carers are also entitled to counselling and support (Article 37a).</a:t>
            </a:r>
          </a:p>
          <a:p>
            <a:endParaRPr lang="de-DE" kern="1200" dirty="0">
              <a:solidFill>
                <a:schemeClr val="tx1"/>
              </a:solidFill>
              <a:effectLst/>
            </a:endParaRPr>
          </a:p>
          <a:p>
            <a:r>
              <a:rPr lang="en-US" kern="1200" dirty="0">
                <a:solidFill>
                  <a:schemeClr val="tx1"/>
                </a:solidFill>
                <a:effectLst/>
              </a:rPr>
              <a:t>In 2021, 77,904 children and young people were living in foster families on the basis of socio-educational support services (Article 27 of Book 8) and 9,425 young adults on the basis of support for young adults (Article 41). (See slide 2.3.4)</a:t>
            </a:r>
            <a:endParaRPr lang="en-GB" kern="1200" dirty="0">
              <a:solidFill>
                <a:schemeClr val="tx1"/>
              </a:solidFill>
              <a:effectLst/>
            </a:endParaRPr>
          </a:p>
          <a:p>
            <a:endParaRPr lang="de-DE" kern="1200" dirty="0">
              <a:solidFill>
                <a:schemeClr val="tx1"/>
              </a:solidFill>
              <a:effectLst/>
            </a:endParaRPr>
          </a:p>
          <a:p>
            <a:r>
              <a:rPr lang="de-DE" b="1" kern="1200" dirty="0">
                <a:solidFill>
                  <a:schemeClr val="tx1"/>
                </a:solidFill>
                <a:effectLst/>
              </a:rPr>
              <a:t>Further </a:t>
            </a:r>
            <a:r>
              <a:rPr lang="de-DE" b="1" kern="1200" dirty="0" err="1">
                <a:solidFill>
                  <a:schemeClr val="tx1"/>
                </a:solidFill>
                <a:effectLst/>
              </a:rPr>
              <a:t>reading</a:t>
            </a:r>
            <a:endParaRPr lang="de-DE" kern="1200" dirty="0">
              <a:solidFill>
                <a:schemeClr val="tx1"/>
              </a:solidFill>
              <a:effectLst/>
            </a:endParaRPr>
          </a:p>
          <a:p>
            <a:endParaRPr lang="de-DE" kern="1200" dirty="0">
              <a:solidFill>
                <a:schemeClr val="tx1"/>
              </a:solidFill>
              <a:effectLst/>
            </a:endParaRPr>
          </a:p>
          <a:p>
            <a:pPr marL="171450" indent="-171450">
              <a:buFont typeface="Wingdings" panose="05000000000000000000" pitchFamily="2" charset="2"/>
              <a:buChar char="Ø"/>
            </a:pPr>
            <a:r>
              <a:rPr lang="de-DE" kern="1200" dirty="0">
                <a:solidFill>
                  <a:schemeClr val="tx1"/>
                </a:solidFill>
                <a:effectLst/>
              </a:rPr>
              <a:t>Van Santen, Eric/Pluto, Liane/Peuckert, Christian (2019): Pflegekinderhilfe – Situation und Perspektiven. Empirische Befunde zu Strukturen, Aufgabenwahrnehmung sowie Inanspruchnahme, Weinheim.</a:t>
            </a:r>
          </a:p>
          <a:p>
            <a:pPr marL="171450" indent="-171450">
              <a:buFont typeface="Wingdings" panose="05000000000000000000" pitchFamily="2" charset="2"/>
              <a:buChar char="Ø"/>
            </a:pPr>
            <a:r>
              <a:rPr lang="de-DE" kern="1200" dirty="0" err="1">
                <a:solidFill>
                  <a:schemeClr val="tx1"/>
                </a:solidFill>
                <a:effectLst/>
              </a:rPr>
              <a:t>Dialogue</a:t>
            </a:r>
            <a:r>
              <a:rPr lang="de-DE" kern="1200" dirty="0">
                <a:solidFill>
                  <a:schemeClr val="tx1"/>
                </a:solidFill>
                <a:effectLst/>
              </a:rPr>
              <a:t> Forum on Foster Child Care" - Website </a:t>
            </a:r>
            <a:r>
              <a:rPr lang="de-DE" kern="1200" dirty="0" err="1">
                <a:solidFill>
                  <a:schemeClr val="tx1"/>
                </a:solidFill>
                <a:effectLst/>
              </a:rPr>
              <a:t>of</a:t>
            </a:r>
            <a:r>
              <a:rPr lang="de-DE" kern="1200" dirty="0">
                <a:solidFill>
                  <a:schemeClr val="tx1"/>
                </a:solidFill>
                <a:effectLst/>
              </a:rPr>
              <a:t> </a:t>
            </a:r>
            <a:r>
              <a:rPr lang="de-DE" kern="1200" dirty="0" err="1">
                <a:solidFill>
                  <a:schemeClr val="tx1"/>
                </a:solidFill>
                <a:effectLst/>
              </a:rPr>
              <a:t>the</a:t>
            </a:r>
            <a:r>
              <a:rPr lang="de-DE" kern="1200" dirty="0">
                <a:solidFill>
                  <a:schemeClr val="tx1"/>
                </a:solidFill>
                <a:effectLst/>
              </a:rPr>
              <a:t> International Society </a:t>
            </a:r>
            <a:r>
              <a:rPr lang="de-DE" kern="1200" dirty="0" err="1">
                <a:solidFill>
                  <a:schemeClr val="tx1"/>
                </a:solidFill>
                <a:effectLst/>
              </a:rPr>
              <a:t>for</a:t>
            </a:r>
            <a:r>
              <a:rPr lang="de-DE" kern="1200" dirty="0">
                <a:solidFill>
                  <a:schemeClr val="tx1"/>
                </a:solidFill>
                <a:effectLst/>
              </a:rPr>
              <a:t> Educational Support (Internationale Gesellschaft für erzieherische Hilfen, </a:t>
            </a:r>
            <a:r>
              <a:rPr lang="de-DE" kern="1200" dirty="0" err="1">
                <a:solidFill>
                  <a:schemeClr val="tx1"/>
                </a:solidFill>
                <a:effectLst/>
              </a:rPr>
              <a:t>IGfH</a:t>
            </a:r>
            <a:r>
              <a:rPr lang="de-DE" kern="1200" dirty="0">
                <a:solidFill>
                  <a:schemeClr val="tx1"/>
                </a:solidFill>
                <a:effectLst/>
              </a:rPr>
              <a:t>) </a:t>
            </a:r>
            <a:r>
              <a:rPr lang="en-GB" u="sng" kern="1200" dirty="0">
                <a:solidFill>
                  <a:schemeClr val="tx1"/>
                </a:solidFill>
                <a:effectLst/>
                <a:hlinkClick r:id="rId3"/>
              </a:rPr>
              <a:t>https://www.dialogforum-pflegekinderhilfe.de/</a:t>
            </a:r>
            <a:r>
              <a:rPr lang="en-GB" kern="1200" dirty="0">
                <a:solidFill>
                  <a:schemeClr val="tx1"/>
                </a:solidFill>
                <a:effectLst/>
              </a:rPr>
              <a:t> (last accessed: 31 May 2021).</a:t>
            </a:r>
          </a:p>
          <a:p>
            <a:pPr marL="171450" indent="-171450">
              <a:buFont typeface="Wingdings" panose="05000000000000000000" pitchFamily="2" charset="2"/>
              <a:buChar char="Ø"/>
            </a:pPr>
            <a:r>
              <a:rPr lang="en-GB" kern="1200" dirty="0">
                <a:solidFill>
                  <a:schemeClr val="tx1"/>
                </a:solidFill>
                <a:effectLst/>
              </a:rPr>
              <a:t>Wolf, Klaus ( 2021): </a:t>
            </a:r>
            <a:r>
              <a:rPr lang="de-DE" kern="1200" dirty="0">
                <a:solidFill>
                  <a:schemeClr val="tx1"/>
                </a:solidFill>
                <a:effectLst/>
              </a:rPr>
              <a:t>Pflegekinderhilfe in der Sozialen Arbeit, Nomos.</a:t>
            </a:r>
          </a:p>
        </p:txBody>
      </p:sp>
      <p:sp>
        <p:nvSpPr>
          <p:cNvPr id="4" name="Foliennummernplatzhalter 3"/>
          <p:cNvSpPr>
            <a:spLocks noGrp="1"/>
          </p:cNvSpPr>
          <p:nvPr>
            <p:ph type="sldNum" sz="quarter" idx="10"/>
          </p:nvPr>
        </p:nvSpPr>
        <p:spPr/>
        <p:txBody>
          <a:bodyPr/>
          <a:lstStyle/>
          <a:p>
            <a:fld id="{178ACBB0-B8BD-7243-B5CA-EEE1A71994D0}" type="slidenum">
              <a:rPr lang="de-DE" smtClean="0"/>
              <a:t>54</a:t>
            </a:fld>
            <a:endParaRPr lang="de-DE"/>
          </a:p>
        </p:txBody>
      </p:sp>
    </p:spTree>
    <p:extLst>
      <p:ext uri="{BB962C8B-B14F-4D97-AF65-F5344CB8AC3E}">
        <p14:creationId xmlns:p14="http://schemas.microsoft.com/office/powerpoint/2010/main" val="1630087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kern="1200" dirty="0">
                <a:solidFill>
                  <a:schemeClr val="tx1"/>
                </a:solidFill>
                <a:effectLst/>
              </a:rPr>
              <a:t>Socio-educational support provided in a home or other form of assisted living is considered a form of residential care. In accordance with Article 34 of Book 8 of the Social Code (SGB VIII), it can have one of three objectives:</a:t>
            </a:r>
            <a:endParaRPr lang="de-DE" kern="1200" dirty="0">
              <a:solidFill>
                <a:schemeClr val="tx1"/>
              </a:solidFill>
              <a:effectLst/>
            </a:endParaRPr>
          </a:p>
          <a:p>
            <a:pPr marL="171450" lvl="0" indent="-171450">
              <a:buFont typeface="Wingdings" panose="05000000000000000000" pitchFamily="2" charset="2"/>
              <a:buChar char="Ø"/>
            </a:pPr>
            <a:r>
              <a:rPr lang="en-GB" kern="1200" dirty="0">
                <a:solidFill>
                  <a:schemeClr val="tx1"/>
                </a:solidFill>
                <a:effectLst/>
              </a:rPr>
              <a:t>return to the family,</a:t>
            </a:r>
            <a:endParaRPr lang="de-DE" kern="1200" dirty="0">
              <a:solidFill>
                <a:schemeClr val="tx1"/>
              </a:solidFill>
              <a:effectLst/>
            </a:endParaRPr>
          </a:p>
          <a:p>
            <a:pPr marL="171450" lvl="0" indent="-171450">
              <a:buFont typeface="Wingdings" panose="05000000000000000000" pitchFamily="2" charset="2"/>
              <a:buChar char="Ø"/>
            </a:pPr>
            <a:r>
              <a:rPr lang="en-GB" kern="1200" dirty="0">
                <a:solidFill>
                  <a:schemeClr val="tx1"/>
                </a:solidFill>
                <a:effectLst/>
              </a:rPr>
              <a:t>preparation for placement in another family, or</a:t>
            </a:r>
            <a:endParaRPr lang="de-DE" kern="1200" dirty="0">
              <a:solidFill>
                <a:schemeClr val="tx1"/>
              </a:solidFill>
              <a:effectLst/>
            </a:endParaRPr>
          </a:p>
          <a:p>
            <a:pPr marL="171450" lvl="0" indent="-171450">
              <a:buFont typeface="Wingdings" panose="05000000000000000000" pitchFamily="2" charset="2"/>
              <a:buChar char="Ø"/>
            </a:pPr>
            <a:r>
              <a:rPr lang="en-GB" kern="1200" dirty="0">
                <a:solidFill>
                  <a:schemeClr val="tx1"/>
                </a:solidFill>
                <a:effectLst/>
              </a:rPr>
              <a:t>a longer-term residential arrangement designed to prepare the recipient for an independent life.</a:t>
            </a:r>
            <a:endParaRPr lang="de-DE" kern="1200" dirty="0">
              <a:solidFill>
                <a:schemeClr val="tx1"/>
              </a:solidFill>
              <a:effectLst/>
            </a:endParaRPr>
          </a:p>
          <a:p>
            <a:endParaRPr lang="en-GB" kern="1200" dirty="0">
              <a:solidFill>
                <a:schemeClr val="tx1"/>
              </a:solidFill>
              <a:effectLst/>
            </a:endParaRPr>
          </a:p>
          <a:p>
            <a:r>
              <a:rPr lang="en-GB" kern="1200" dirty="0">
                <a:solidFill>
                  <a:schemeClr val="tx1"/>
                </a:solidFill>
                <a:effectLst/>
              </a:rPr>
              <a:t>Parents whose children have been placed in care are entitled to counselling and support as well as to assistance in maintaining a relationship with their child. This counselling and support is designed to help improve circumstances inside the birth family within an appropriate amount of time given the child’s developmental status to the point that they can return to their parents’ care. If no lasting improvement is possible, the focus of said counselling and support services and any help in maintaining the parent-child relationship turns towards creating an alternative long-term perspective that ensures the child’s or adolescent’s wellbeing (Article 37 [1]).</a:t>
            </a:r>
            <a:endParaRPr lang="de-DE" kern="1200" dirty="0">
              <a:solidFill>
                <a:schemeClr val="tx1"/>
              </a:solidFill>
              <a:effectLst/>
            </a:endParaRPr>
          </a:p>
          <a:p>
            <a:endParaRPr lang="en-GB" kern="1200" dirty="0">
              <a:solidFill>
                <a:schemeClr val="tx1"/>
              </a:solidFill>
              <a:effectLst/>
            </a:endParaRPr>
          </a:p>
          <a:p>
            <a:r>
              <a:rPr lang="en-GB" kern="1200" dirty="0">
                <a:solidFill>
                  <a:schemeClr val="tx1"/>
                </a:solidFill>
                <a:effectLst/>
              </a:rPr>
              <a:t>There are many reasons why a young person may have to be placed in care in a home or another institutional residential setting. The reasons most frequently cited in child and youth services statistics are:</a:t>
            </a:r>
          </a:p>
          <a:p>
            <a:pPr marL="171450" indent="-171450">
              <a:buFont typeface="Wingdings" panose="05000000000000000000" pitchFamily="2" charset="2"/>
              <a:buChar char="Ø"/>
            </a:pPr>
            <a:r>
              <a:rPr lang="en-GB" kern="1200" dirty="0">
                <a:solidFill>
                  <a:schemeClr val="tx1"/>
                </a:solidFill>
                <a:effectLst/>
              </a:rPr>
              <a:t>“parents’/guardians’ limited ability to provide care”,</a:t>
            </a:r>
          </a:p>
          <a:p>
            <a:pPr marL="171450" indent="-171450">
              <a:buFont typeface="Wingdings" panose="05000000000000000000" pitchFamily="2" charset="2"/>
              <a:buChar char="Ø"/>
            </a:pPr>
            <a:r>
              <a:rPr lang="en-GB" kern="1200" dirty="0">
                <a:solidFill>
                  <a:schemeClr val="tx1"/>
                </a:solidFill>
                <a:effectLst/>
              </a:rPr>
              <a:t>“insufficient support/care for the young person in the family” and </a:t>
            </a:r>
          </a:p>
          <a:p>
            <a:pPr marL="171450" indent="-171450">
              <a:buFont typeface="Wingdings" panose="05000000000000000000" pitchFamily="2" charset="2"/>
              <a:buChar char="Ø"/>
            </a:pPr>
            <a:r>
              <a:rPr lang="en-GB" kern="1200" dirty="0">
                <a:solidFill>
                  <a:schemeClr val="tx1"/>
                </a:solidFill>
                <a:effectLst/>
              </a:rPr>
              <a:t>“endangerment to the child’s welfare”.</a:t>
            </a:r>
            <a:endParaRPr lang="de-DE" kern="1200" dirty="0">
              <a:solidFill>
                <a:schemeClr val="tx1"/>
              </a:solidFill>
              <a:effectLst/>
            </a:endParaRPr>
          </a:p>
          <a:p>
            <a:endParaRPr lang="en-GB" kern="1200" dirty="0">
              <a:solidFill>
                <a:srgbClr val="000000"/>
              </a:solidFill>
              <a:effectLst/>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Open Sans" pitchFamily="2" charset="0"/>
                <a:ea typeface="Open Sans" pitchFamily="2" charset="0"/>
                <a:cs typeface="Open Sans" pitchFamily="2" charset="0"/>
              </a:rPr>
              <a:t>In 2021, 145,052 young people were living in residential care delivered in accordance with Article 34 (89,665 minors on the basis of socio-educational support services [Article 27]; 32,994 young adults on the basis of support for young adults [Article 41]; 22,393 children, adolescents and young adults on the basis of integration support for young people with psychological disabilities [Article 35a]).</a:t>
            </a:r>
            <a:endParaRPr lang="de-DE" kern="1200" dirty="0">
              <a:solidFill>
                <a:srgbClr val="000000"/>
              </a:solidFill>
              <a:effectLst/>
              <a:latin typeface="Open Sans" pitchFamily="2" charset="0"/>
              <a:ea typeface="Open Sans" pitchFamily="2" charset="0"/>
              <a:cs typeface="Open Sans" pitchFamily="2" charset="0"/>
            </a:endParaRPr>
          </a:p>
          <a:p>
            <a:endParaRPr lang="en-GB" sz="1000" kern="1200" dirty="0">
              <a:solidFill>
                <a:schemeClr val="tx1"/>
              </a:solidFill>
              <a:effectLst/>
              <a:latin typeface="Open Sans" pitchFamily="2" charset="0"/>
              <a:ea typeface="Open Sans" pitchFamily="2" charset="0"/>
              <a:cs typeface="Open Sans" pitchFamily="2" charset="0"/>
            </a:endParaRPr>
          </a:p>
          <a:p>
            <a:r>
              <a:rPr lang="en-GB" kern="1200" dirty="0">
                <a:solidFill>
                  <a:schemeClr val="tx1"/>
                </a:solidFill>
                <a:effectLst/>
              </a:rPr>
              <a:t>Around 60% of them were living in homes for several groups of young people; 36% lived in single-group facilities; and 4% lived in their own homes. Between 2006 and 2018 the number of residential facilities rose by 87% to 12,400. The largest group of young people in residential care is the 14-18 age group. Over the last decade, however, the number of children in care younger than school-age has risen (2019: 6,300). </a:t>
            </a:r>
          </a:p>
          <a:p>
            <a:endParaRPr lang="de-DE" kern="1200" dirty="0">
              <a:solidFill>
                <a:schemeClr val="tx1"/>
              </a:solidFill>
              <a:effectLst/>
            </a:endParaRPr>
          </a:p>
          <a:p>
            <a:r>
              <a:rPr lang="en-GB" dirty="0"/>
              <a:t>Many young people who are living in care have a socially disadvantaged background: More than half the families whose children are in residential care receive government benefits, 40% are single-parent families. 70% of the single parents are on government benefits. 2% of the young people in care no longer had living parents. Just under half were members of the immigrant community; for almost one third of them, German was not spoken in the family. </a:t>
            </a:r>
            <a:endParaRPr lang="de-DE" dirty="0"/>
          </a:p>
          <a:p>
            <a:endParaRPr lang="en-GB" kern="1200" dirty="0">
              <a:solidFill>
                <a:schemeClr val="tx1"/>
              </a:solidFill>
              <a:effectLst/>
            </a:endParaRPr>
          </a:p>
          <a:p>
            <a:r>
              <a:rPr lang="en-GB" kern="1200" dirty="0">
                <a:solidFill>
                  <a:schemeClr val="tx1"/>
                </a:solidFill>
                <a:effectLst/>
              </a:rPr>
              <a:t>Girls are underrepresented in the group of recipients of socio-educational support. Their number only begins to rise once they reach puberty.</a:t>
            </a:r>
            <a:endParaRPr lang="de-DE" kern="1200" dirty="0">
              <a:solidFill>
                <a:schemeClr val="tx1"/>
              </a:solidFill>
              <a:effectLst/>
            </a:endParaRPr>
          </a:p>
          <a:p>
            <a:endParaRPr lang="en-GB" kern="1200" dirty="0">
              <a:solidFill>
                <a:schemeClr val="tx1"/>
              </a:solidFill>
              <a:effectLst/>
            </a:endParaRPr>
          </a:p>
          <a:p>
            <a:r>
              <a:rPr lang="en-GB" kern="1200" dirty="0">
                <a:solidFill>
                  <a:schemeClr val="tx1"/>
                </a:solidFill>
                <a:effectLst/>
              </a:rPr>
              <a:t>Many young people who live in residential care resist the use of the term </a:t>
            </a:r>
            <a:r>
              <a:rPr lang="en-GB" i="1" kern="1200" dirty="0">
                <a:solidFill>
                  <a:schemeClr val="tx1"/>
                </a:solidFill>
                <a:effectLst/>
              </a:rPr>
              <a:t>Heim</a:t>
            </a:r>
            <a:r>
              <a:rPr lang="en-GB" kern="1200" dirty="0">
                <a:solidFill>
                  <a:schemeClr val="tx1"/>
                </a:solidFill>
                <a:effectLst/>
              </a:rPr>
              <a:t> (home); they call for a different word to be used both in common parlance as well as in the law. This is because, they say, the term stigmatises them as </a:t>
            </a:r>
            <a:r>
              <a:rPr lang="en-GB" i="1" kern="1200" dirty="0" err="1">
                <a:solidFill>
                  <a:schemeClr val="tx1"/>
                </a:solidFill>
                <a:effectLst/>
              </a:rPr>
              <a:t>Heimkinder</a:t>
            </a:r>
            <a:r>
              <a:rPr lang="en-GB" i="1" kern="1200" dirty="0">
                <a:solidFill>
                  <a:schemeClr val="tx1"/>
                </a:solidFill>
                <a:effectLst/>
              </a:rPr>
              <a:t> </a:t>
            </a:r>
            <a:r>
              <a:rPr lang="en-GB" kern="1200" dirty="0">
                <a:solidFill>
                  <a:schemeClr val="tx1"/>
                </a:solidFill>
                <a:effectLst/>
              </a:rPr>
              <a:t>(home children).</a:t>
            </a:r>
            <a:endParaRPr lang="de-DE" kern="1200" dirty="0">
              <a:solidFill>
                <a:schemeClr val="tx1"/>
              </a:solidFill>
              <a:effectLst/>
            </a:endParaRPr>
          </a:p>
          <a:p>
            <a:endParaRPr lang="en-GB" kern="1200" dirty="0">
              <a:solidFill>
                <a:schemeClr val="tx1"/>
              </a:solidFill>
              <a:effectLst/>
            </a:endParaRPr>
          </a:p>
          <a:p>
            <a:r>
              <a:rPr lang="en-GB" kern="1200" dirty="0">
                <a:solidFill>
                  <a:schemeClr val="tx1"/>
                </a:solidFill>
                <a:effectLst/>
              </a:rPr>
              <a:t>Before they can receive residents, homes and other forms of residential care must apply for an operating licence (Article 45), the granting of which is the responsibility of regional child and youth services providers (Article 85 [2] sentence 6). Amongst other things, they must provide evidence of a complaints management and protection concept.</a:t>
            </a:r>
          </a:p>
          <a:p>
            <a:endParaRPr lang="de-DE" kern="1200" dirty="0">
              <a:solidFill>
                <a:schemeClr val="tx1"/>
              </a:solidFill>
              <a:effectLst/>
            </a:endParaRPr>
          </a:p>
          <a:p>
            <a:r>
              <a:rPr lang="en-GB" kern="1200" dirty="0">
                <a:solidFill>
                  <a:schemeClr val="tx1"/>
                </a:solidFill>
                <a:effectLst/>
              </a:rPr>
              <a:t>The public-sector organisations bear the cost of residential care (Articles 39, 40 in combination with Article 91 [5]). Depending on their income, parents may be requested to make a contribution, the amount of which is calculated in accordance with a legal regulation (Article 94 [5]). Adolescents and young adults are required contribute 25% of their income towards the cost, although the youth welfare office may exercise discretion here (Article 94 [6]). In calculating said contribution, the following forms of income are disregarded: income from after-school jobs or internships up to an amount of EUR 150; income from holiday jobs; allowances from volunteering or up to EUR 150/month if paid under an apprenticeship.</a:t>
            </a:r>
            <a:endParaRPr lang="de-DE" kern="1200" dirty="0">
              <a:solidFill>
                <a:schemeClr val="tx1"/>
              </a:solidFill>
              <a:effectLst/>
            </a:endParaRPr>
          </a:p>
          <a:p>
            <a:r>
              <a:rPr lang="en-GB" kern="1200" dirty="0">
                <a:solidFill>
                  <a:schemeClr val="tx1"/>
                </a:solidFill>
                <a:effectLst/>
              </a:rPr>
              <a:t> </a:t>
            </a:r>
            <a:endParaRPr lang="de-DE" kern="1200" dirty="0">
              <a:solidFill>
                <a:schemeClr val="tx1"/>
              </a:solidFill>
              <a:effectLst/>
            </a:endParaRPr>
          </a:p>
          <a:p>
            <a:r>
              <a:rPr lang="de-DE" b="1" kern="1200" dirty="0">
                <a:solidFill>
                  <a:schemeClr val="tx1"/>
                </a:solidFill>
                <a:effectLst/>
              </a:rPr>
              <a:t>Further </a:t>
            </a:r>
            <a:r>
              <a:rPr lang="de-DE" b="1" kern="1200" dirty="0" err="1">
                <a:solidFill>
                  <a:schemeClr val="tx1"/>
                </a:solidFill>
                <a:effectLst/>
              </a:rPr>
              <a:t>reading</a:t>
            </a:r>
            <a:endParaRPr lang="de-DE" kern="1200" dirty="0">
              <a:solidFill>
                <a:schemeClr val="tx1"/>
              </a:solidFill>
              <a:effectLst/>
            </a:endParaRPr>
          </a:p>
          <a:p>
            <a:pPr marL="171450" indent="-171450">
              <a:buFont typeface="Wingdings" panose="05000000000000000000" pitchFamily="2" charset="2"/>
              <a:buChar char="Ø"/>
            </a:pPr>
            <a:r>
              <a:rPr lang="de-DE" kern="1200" dirty="0">
                <a:solidFill>
                  <a:schemeClr val="tx1"/>
                </a:solidFill>
                <a:effectLst/>
              </a:rPr>
              <a:t>Statistisches Bundesamt (2022): Statistiken der Kinder- und Jugendhilfe – Erzieherische Hilfe, Eingliederungshilfe, Hilfe für junge Volljährige 2021, Wiesbaden.</a:t>
            </a:r>
          </a:p>
          <a:p>
            <a:pPr marL="171450" indent="-171450">
              <a:buFont typeface="Wingdings" panose="05000000000000000000" pitchFamily="2" charset="2"/>
              <a:buChar char="Ø"/>
            </a:pPr>
            <a:r>
              <a:rPr lang="de-DE" kern="1200" dirty="0" err="1">
                <a:solidFill>
                  <a:schemeClr val="tx1"/>
                </a:solidFill>
                <a:effectLst/>
              </a:rPr>
              <a:t>Tabel</a:t>
            </a:r>
            <a:r>
              <a:rPr lang="de-DE" kern="1200" dirty="0">
                <a:solidFill>
                  <a:schemeClr val="tx1"/>
                </a:solidFill>
                <a:effectLst/>
              </a:rPr>
              <a:t>, Agathe (2020): Empirische Standortbestimmung der Heimerziehung, </a:t>
            </a:r>
            <a:r>
              <a:rPr lang="de-DE" kern="1200" dirty="0" err="1">
                <a:solidFill>
                  <a:schemeClr val="tx1"/>
                </a:solidFill>
                <a:effectLst/>
              </a:rPr>
              <a:t>IGfH</a:t>
            </a:r>
            <a:r>
              <a:rPr lang="de-DE" kern="1200" dirty="0">
                <a:solidFill>
                  <a:schemeClr val="tx1"/>
                </a:solidFill>
                <a:effectLst/>
              </a:rPr>
              <a:t>-Eigenverlag. Frankfurt/M.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DE" kern="1200" dirty="0">
                <a:solidFill>
                  <a:schemeClr val="tx1"/>
                </a:solidFill>
                <a:effectLst/>
              </a:rPr>
              <a:t>Zukunftsforum Heimerziehung </a:t>
            </a:r>
            <a:r>
              <a:rPr lang="en-GB" u="sng" kern="1200" dirty="0">
                <a:solidFill>
                  <a:schemeClr val="tx1"/>
                </a:solidFill>
                <a:effectLst/>
                <a:hlinkClick r:id="rId3"/>
              </a:rPr>
              <a:t>www.zukunftsforum-heimerziehung.de</a:t>
            </a:r>
            <a:r>
              <a:rPr lang="de-DE" kern="1200" dirty="0">
                <a:solidFill>
                  <a:schemeClr val="tx1"/>
                </a:solidFill>
                <a:effectLst/>
              </a:rPr>
              <a:t>, an initiative </a:t>
            </a:r>
            <a:r>
              <a:rPr lang="de-DE" kern="1200" dirty="0" err="1">
                <a:solidFill>
                  <a:schemeClr val="tx1"/>
                </a:solidFill>
                <a:effectLst/>
              </a:rPr>
              <a:t>for</a:t>
            </a:r>
            <a:r>
              <a:rPr lang="de-DE" kern="1200" dirty="0">
                <a:solidFill>
                  <a:schemeClr val="tx1"/>
                </a:solidFill>
                <a:effectLst/>
              </a:rPr>
              <a:t> </a:t>
            </a:r>
            <a:r>
              <a:rPr lang="de-DE" kern="1200" dirty="0" err="1">
                <a:solidFill>
                  <a:schemeClr val="tx1"/>
                </a:solidFill>
                <a:effectLst/>
              </a:rPr>
              <a:t>the</a:t>
            </a:r>
            <a:r>
              <a:rPr lang="de-DE" kern="1200" dirty="0">
                <a:solidFill>
                  <a:schemeClr val="tx1"/>
                </a:solidFill>
                <a:effectLst/>
              </a:rPr>
              <a:t> </a:t>
            </a:r>
            <a:r>
              <a:rPr lang="de-DE" kern="1200" dirty="0" err="1">
                <a:solidFill>
                  <a:schemeClr val="tx1"/>
                </a:solidFill>
                <a:effectLst/>
              </a:rPr>
              <a:t>further</a:t>
            </a:r>
            <a:r>
              <a:rPr lang="de-DE" kern="1200" dirty="0">
                <a:solidFill>
                  <a:schemeClr val="tx1"/>
                </a:solidFill>
                <a:effectLst/>
              </a:rPr>
              <a:t> </a:t>
            </a:r>
            <a:r>
              <a:rPr lang="de-DE" kern="1200" dirty="0" err="1">
                <a:solidFill>
                  <a:schemeClr val="tx1"/>
                </a:solidFill>
                <a:effectLst/>
              </a:rPr>
              <a:t>development</a:t>
            </a:r>
            <a:r>
              <a:rPr lang="de-DE" kern="1200" dirty="0">
                <a:solidFill>
                  <a:schemeClr val="tx1"/>
                </a:solidFill>
                <a:effectLst/>
              </a:rPr>
              <a:t> </a:t>
            </a:r>
            <a:r>
              <a:rPr lang="de-DE" kern="1200" dirty="0" err="1">
                <a:solidFill>
                  <a:schemeClr val="tx1"/>
                </a:solidFill>
                <a:effectLst/>
              </a:rPr>
              <a:t>of</a:t>
            </a:r>
            <a:r>
              <a:rPr lang="de-DE" kern="1200" dirty="0">
                <a:solidFill>
                  <a:schemeClr val="tx1"/>
                </a:solidFill>
                <a:effectLst/>
              </a:rPr>
              <a:t> </a:t>
            </a:r>
            <a:r>
              <a:rPr lang="de-DE" kern="1200" dirty="0" err="1">
                <a:solidFill>
                  <a:schemeClr val="tx1"/>
                </a:solidFill>
                <a:effectLst/>
              </a:rPr>
              <a:t>home</a:t>
            </a:r>
            <a:r>
              <a:rPr lang="de-DE" kern="1200" dirty="0">
                <a:solidFill>
                  <a:schemeClr val="tx1"/>
                </a:solidFill>
                <a:effectLst/>
              </a:rPr>
              <a:t> </a:t>
            </a:r>
            <a:r>
              <a:rPr lang="de-DE" kern="1200" dirty="0" err="1">
                <a:solidFill>
                  <a:schemeClr val="tx1"/>
                </a:solidFill>
                <a:effectLst/>
              </a:rPr>
              <a:t>education</a:t>
            </a:r>
            <a:r>
              <a:rPr lang="de-DE" kern="1200" dirty="0">
                <a:solidFill>
                  <a:schemeClr val="tx1"/>
                </a:solidFill>
                <a:effectLst/>
              </a:rPr>
              <a:t>, </a:t>
            </a:r>
            <a:r>
              <a:rPr lang="de-DE" kern="1200" dirty="0" err="1">
                <a:solidFill>
                  <a:schemeClr val="tx1"/>
                </a:solidFill>
                <a:effectLst/>
              </a:rPr>
              <a:t>funded</a:t>
            </a:r>
            <a:r>
              <a:rPr lang="de-DE" kern="1200" dirty="0">
                <a:solidFill>
                  <a:schemeClr val="tx1"/>
                </a:solidFill>
                <a:effectLst/>
              </a:rPr>
              <a:t> </a:t>
            </a:r>
            <a:r>
              <a:rPr lang="de-DE" kern="1200" dirty="0" err="1">
                <a:solidFill>
                  <a:schemeClr val="tx1"/>
                </a:solidFill>
                <a:effectLst/>
              </a:rPr>
              <a:t>by</a:t>
            </a:r>
            <a:r>
              <a:rPr lang="de-DE" kern="1200" dirty="0">
                <a:solidFill>
                  <a:schemeClr val="tx1"/>
                </a:solidFill>
                <a:effectLst/>
              </a:rPr>
              <a:t> </a:t>
            </a:r>
            <a:r>
              <a:rPr lang="de-DE" kern="1200" dirty="0" err="1">
                <a:solidFill>
                  <a:schemeClr val="tx1"/>
                </a:solidFill>
                <a:effectLst/>
              </a:rPr>
              <a:t>the</a:t>
            </a:r>
            <a:r>
              <a:rPr lang="de-DE" kern="1200" dirty="0">
                <a:solidFill>
                  <a:schemeClr val="tx1"/>
                </a:solidFill>
                <a:effectLst/>
              </a:rPr>
              <a:t> Federal </a:t>
            </a:r>
            <a:r>
              <a:rPr lang="de-DE" kern="1200" dirty="0" err="1">
                <a:solidFill>
                  <a:schemeClr val="tx1"/>
                </a:solidFill>
                <a:effectLst/>
              </a:rPr>
              <a:t>Ministry</a:t>
            </a:r>
            <a:r>
              <a:rPr lang="de-DE" kern="1200" dirty="0">
                <a:solidFill>
                  <a:schemeClr val="tx1"/>
                </a:solidFill>
                <a:effectLst/>
              </a:rPr>
              <a:t> </a:t>
            </a:r>
            <a:r>
              <a:rPr lang="de-DE" kern="1200" dirty="0" err="1">
                <a:solidFill>
                  <a:schemeClr val="tx1"/>
                </a:solidFill>
                <a:effectLst/>
              </a:rPr>
              <a:t>for</a:t>
            </a:r>
            <a:r>
              <a:rPr lang="de-DE" kern="1200" dirty="0">
                <a:solidFill>
                  <a:schemeClr val="tx1"/>
                </a:solidFill>
                <a:effectLst/>
              </a:rPr>
              <a:t> Family </a:t>
            </a:r>
            <a:r>
              <a:rPr lang="de-DE" kern="1200" dirty="0" err="1">
                <a:solidFill>
                  <a:schemeClr val="tx1"/>
                </a:solidFill>
                <a:effectLst/>
              </a:rPr>
              <a:t>Affairs</a:t>
            </a:r>
            <a:r>
              <a:rPr lang="de-DE" kern="1200" dirty="0">
                <a:solidFill>
                  <a:schemeClr val="tx1"/>
                </a:solidFill>
                <a:effectLst/>
              </a:rPr>
              <a:t>, Senior </a:t>
            </a:r>
            <a:r>
              <a:rPr lang="de-DE" kern="1200" dirty="0" err="1">
                <a:solidFill>
                  <a:schemeClr val="tx1"/>
                </a:solidFill>
                <a:effectLst/>
              </a:rPr>
              <a:t>Citizens</a:t>
            </a:r>
            <a:r>
              <a:rPr lang="de-DE" kern="1200" dirty="0">
                <a:solidFill>
                  <a:schemeClr val="tx1"/>
                </a:solidFill>
                <a:effectLst/>
              </a:rPr>
              <a:t>, Women </a:t>
            </a:r>
            <a:r>
              <a:rPr lang="de-DE" kern="1200" dirty="0" err="1">
                <a:solidFill>
                  <a:schemeClr val="tx1"/>
                </a:solidFill>
                <a:effectLst/>
              </a:rPr>
              <a:t>and</a:t>
            </a:r>
            <a:r>
              <a:rPr lang="de-DE" kern="1200" dirty="0">
                <a:solidFill>
                  <a:schemeClr val="tx1"/>
                </a:solidFill>
                <a:effectLst/>
              </a:rPr>
              <a:t> Youth.</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55</a:t>
            </a:fld>
            <a:endParaRPr lang="de-DE" dirty="0"/>
          </a:p>
        </p:txBody>
      </p:sp>
    </p:spTree>
    <p:extLst>
      <p:ext uri="{BB962C8B-B14F-4D97-AF65-F5344CB8AC3E}">
        <p14:creationId xmlns:p14="http://schemas.microsoft.com/office/powerpoint/2010/main" val="4110477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777195"/>
            <a:ext cx="5438140" cy="9907204"/>
          </a:xfrm>
        </p:spPr>
        <p:txBody>
          <a:bodyPr/>
          <a:lstStyle/>
          <a:p>
            <a:r>
              <a:rPr lang="en-GB" kern="1200" dirty="0">
                <a:solidFill>
                  <a:schemeClr val="tx1"/>
                </a:solidFill>
                <a:effectLst/>
              </a:rPr>
              <a:t>The diagram only refers to the number of minors in receipt of socio-educational support (Article 27, Book 8 of the Social Code [SGB VIII]). It does not include the approx. 143,000 cases involving support for children with a psychological disability in accordance with Article 35a (see in particular slide 2.4.3), nor the large number of approx. 125,000 young adults (Article 41) (see slide 2.5.1) receiving any forms of support (in particular, alternative residential accommodation). </a:t>
            </a:r>
          </a:p>
          <a:p>
            <a:endParaRPr lang="en-GB" kern="1200" dirty="0">
              <a:solidFill>
                <a:schemeClr val="tx1"/>
              </a:solidFill>
              <a:effectLst/>
            </a:endParaRPr>
          </a:p>
          <a:p>
            <a:r>
              <a:rPr lang="en-GB" kern="1200" dirty="0">
                <a:solidFill>
                  <a:schemeClr val="tx1"/>
                </a:solidFill>
                <a:effectLst/>
              </a:rPr>
              <a:t>The breakdown highlights the large variety of socio-educational support services available to minors in accordance with Article 27 et seq. of Book 8, which has not changed substantially in recent years. The current percentage breakdown of types of support provided to a total of 1,002,844 young people under the age of 18 and their families in 2021 demonstrates the continued strong significance of parental counselling in quantitative terms; it accounts for 40.1% and hence the majority of all socio-educational services delivered to under-18s. </a:t>
            </a:r>
            <a:r>
              <a:rPr lang="en-GB" dirty="0"/>
              <a:t>This is almost certainly because this type of service is directly available to parents and young people without having to submit an application for service provision and funding to the youth welfare office </a:t>
            </a:r>
            <a:r>
              <a:rPr lang="en-GB" kern="1200" dirty="0">
                <a:solidFill>
                  <a:schemeClr val="tx1"/>
                </a:solidFill>
                <a:effectLst/>
              </a:rPr>
              <a:t>(Article 36a [2]).</a:t>
            </a:r>
          </a:p>
          <a:p>
            <a:endParaRPr lang="de-DE" kern="1200" dirty="0">
              <a:solidFill>
                <a:schemeClr val="tx1"/>
              </a:solidFill>
              <a:effectLst/>
            </a:endParaRPr>
          </a:p>
          <a:p>
            <a:r>
              <a:rPr lang="en-GB" kern="1200" dirty="0">
                <a:solidFill>
                  <a:schemeClr val="tx1"/>
                </a:solidFill>
                <a:effectLst/>
              </a:rPr>
              <a:t>When it comes to non-residential support, the so-called socio-educational help for families also plays a major role (Article 31) which in 2021 was provided to more than one quarter ( 26.3%) of minors in receipt of socio-educational support services. At 7.7%, the next most frequently provided type of service, at quite a remove, was non-residential support in accordance with Article 27 (2) (see further notes below), followed by assistance from family support/care support workers in accordance with Article 30. They accounted for 4.6% of all socio-educational support services. By contrast, social group work (Article 29) and intensive personal socio-educational support (Article 35), which accounted for 1.4% and 0.3%, respectively, played a comparatively insignificant role. Semi-residential support services provided as part of care in a day group (Article 32) were delivered similarly infrequently, accounting for 2.3%.</a:t>
            </a:r>
            <a:endParaRPr lang="de-DE" kern="1200" dirty="0">
              <a:solidFill>
                <a:schemeClr val="tx1"/>
              </a:solidFill>
              <a:effectLst/>
            </a:endParaRPr>
          </a:p>
          <a:p>
            <a:endParaRPr lang="en-GB" kern="1200" dirty="0">
              <a:solidFill>
                <a:schemeClr val="tx1"/>
              </a:solidFill>
              <a:effectLst/>
            </a:endParaRPr>
          </a:p>
          <a:p>
            <a:r>
              <a:rPr lang="en-US" kern="1200" dirty="0">
                <a:solidFill>
                  <a:schemeClr val="tx1"/>
                </a:solidFill>
                <a:effectLst/>
              </a:rPr>
              <a:t>With 17.1% of under-18s in receipt of socio-educational support services, in 2021 one sixth of children and young people were living in residential care (Article 27 in conjunction with Articles 33, 34 and including residential support provided under Article 27 [2]). In addition to full-time family care (Article 33) and residential care (Article 34), the settings of services provided under Article 27 (2) are not defined in law, but rather are the outcome of efforts to find a necessary and suitable solution for each child or adolescent through individual and creative support service planning (Article 27). This same flexibility and creativity is also applied to non-residential care (see above).</a:t>
            </a:r>
          </a:p>
          <a:p>
            <a:endParaRPr lang="de-DE" kern="1200" dirty="0">
              <a:solidFill>
                <a:schemeClr val="tx1"/>
              </a:solidFill>
              <a:effectLst/>
            </a:endParaRPr>
          </a:p>
          <a:p>
            <a:r>
              <a:rPr lang="en-US" kern="1200" dirty="0">
                <a:solidFill>
                  <a:schemeClr val="tx1"/>
                </a:solidFill>
                <a:effectLst/>
              </a:rPr>
              <a:t>In “Monitor </a:t>
            </a:r>
            <a:r>
              <a:rPr lang="en-US" kern="1200" dirty="0" err="1">
                <a:solidFill>
                  <a:schemeClr val="tx1"/>
                </a:solidFill>
                <a:effectLst/>
              </a:rPr>
              <a:t>Hilfen</a:t>
            </a:r>
            <a:r>
              <a:rPr lang="en-US" kern="1200" dirty="0">
                <a:solidFill>
                  <a:schemeClr val="tx1"/>
                </a:solidFill>
                <a:effectLst/>
              </a:rPr>
              <a:t> </a:t>
            </a:r>
            <a:r>
              <a:rPr lang="en-US" kern="1200" dirty="0" err="1">
                <a:solidFill>
                  <a:schemeClr val="tx1"/>
                </a:solidFill>
                <a:effectLst/>
              </a:rPr>
              <a:t>zur</a:t>
            </a:r>
            <a:r>
              <a:rPr lang="en-US" kern="1200" dirty="0">
                <a:solidFill>
                  <a:schemeClr val="tx1"/>
                </a:solidFill>
                <a:effectLst/>
              </a:rPr>
              <a:t> </a:t>
            </a:r>
            <a:r>
              <a:rPr lang="en-US" kern="1200" dirty="0" err="1">
                <a:solidFill>
                  <a:schemeClr val="tx1"/>
                </a:solidFill>
                <a:effectLst/>
              </a:rPr>
              <a:t>Erziehung</a:t>
            </a:r>
            <a:r>
              <a:rPr lang="en-US" kern="1200" dirty="0">
                <a:solidFill>
                  <a:schemeClr val="tx1"/>
                </a:solidFill>
                <a:effectLst/>
              </a:rPr>
              <a:t> 2023”, </a:t>
            </a:r>
            <a:r>
              <a:rPr lang="en-US" kern="1200" dirty="0" err="1">
                <a:solidFill>
                  <a:schemeClr val="tx1"/>
                </a:solidFill>
                <a:effectLst/>
              </a:rPr>
              <a:t>AKJStat</a:t>
            </a:r>
            <a:r>
              <a:rPr lang="en-US" kern="1200" dirty="0">
                <a:solidFill>
                  <a:schemeClr val="tx1"/>
                </a:solidFill>
                <a:effectLst/>
              </a:rPr>
              <a:t>, the agency for child and youth welfare statistics, published the following data on all forms of support:</a:t>
            </a:r>
          </a:p>
          <a:p>
            <a:pPr marL="171450" indent="-171450">
              <a:buFont typeface="Wingdings" panose="05000000000000000000" pitchFamily="2" charset="2"/>
              <a:buChar char="Ø"/>
            </a:pPr>
            <a:r>
              <a:rPr lang="en-US" kern="1200" dirty="0">
                <a:solidFill>
                  <a:schemeClr val="tx1"/>
                </a:solidFill>
                <a:effectLst/>
              </a:rPr>
              <a:t>Young males account for 54% of all young people in receipt of socio-educational support services. Overall, young males are slightly overrepresented across all service segments/types of support;</a:t>
            </a:r>
          </a:p>
          <a:p>
            <a:pPr marL="171450" indent="-171450">
              <a:buFont typeface="Wingdings" panose="05000000000000000000" pitchFamily="2" charset="2"/>
              <a:buChar char="Ø"/>
            </a:pPr>
            <a:r>
              <a:rPr lang="en-US" kern="1200" dirty="0">
                <a:solidFill>
                  <a:schemeClr val="tx1"/>
                </a:solidFill>
                <a:effectLst/>
              </a:rPr>
              <a:t>Single parents at initial delivery of support account for 42.9% of all forms of support received;</a:t>
            </a:r>
          </a:p>
          <a:p>
            <a:pPr marL="171450" indent="-171450">
              <a:buFont typeface="Wingdings" panose="05000000000000000000" pitchFamily="2" charset="2"/>
              <a:buChar char="Ø"/>
            </a:pPr>
            <a:r>
              <a:rPr lang="en-US" kern="1200" dirty="0">
                <a:solidFill>
                  <a:schemeClr val="tx1"/>
                </a:solidFill>
                <a:effectLst/>
              </a:rPr>
              <a:t>Families in receipt of transfer benefits, i.e. who are at risk of poverty, account for 29.8% of all forms of support received;</a:t>
            </a:r>
          </a:p>
          <a:p>
            <a:pPr marL="171450" indent="-171450">
              <a:buFont typeface="Wingdings" panose="05000000000000000000" pitchFamily="2" charset="2"/>
              <a:buChar char="Ø"/>
            </a:pPr>
            <a:r>
              <a:rPr lang="en-US" kern="1200" dirty="0">
                <a:solidFill>
                  <a:schemeClr val="tx1"/>
                </a:solidFill>
                <a:effectLst/>
              </a:rPr>
              <a:t>The share of children with at least one foreign-born parent (immigration background) is 36.9%;</a:t>
            </a:r>
          </a:p>
          <a:p>
            <a:pPr marL="171450" indent="-171450">
              <a:buFont typeface="Wingdings" panose="05000000000000000000" pitchFamily="2" charset="2"/>
              <a:buChar char="Ø"/>
            </a:pPr>
            <a:r>
              <a:rPr lang="en-US" kern="1200" dirty="0">
                <a:solidFill>
                  <a:schemeClr val="tx1"/>
                </a:solidFill>
                <a:effectLst/>
              </a:rPr>
              <a:t>Families with a language other than German at initial delivery of support account for 18.1%</a:t>
            </a:r>
          </a:p>
          <a:p>
            <a:r>
              <a:rPr lang="en-US" kern="1200" dirty="0">
                <a:solidFill>
                  <a:schemeClr val="tx1"/>
                </a:solidFill>
                <a:effectLst/>
              </a:rPr>
              <a:t>(See </a:t>
            </a:r>
            <a:r>
              <a:rPr lang="en-US" kern="1200" dirty="0" err="1">
                <a:solidFill>
                  <a:schemeClr val="tx1"/>
                </a:solidFill>
                <a:effectLst/>
              </a:rPr>
              <a:t>AKJStat</a:t>
            </a:r>
            <a:r>
              <a:rPr lang="en-US" kern="1200" dirty="0">
                <a:solidFill>
                  <a:schemeClr val="tx1"/>
                </a:solidFill>
                <a:effectLst/>
              </a:rPr>
              <a:t>, 2023.)</a:t>
            </a:r>
          </a:p>
          <a:p>
            <a:endParaRPr lang="en-GB" kern="1200" dirty="0">
              <a:solidFill>
                <a:schemeClr val="tx1"/>
              </a:solidFill>
              <a:effectLst/>
            </a:endParaRPr>
          </a:p>
          <a:p>
            <a:r>
              <a:rPr lang="de-DE" b="1" kern="1200" dirty="0">
                <a:solidFill>
                  <a:schemeClr val="tx1"/>
                </a:solidFill>
                <a:effectLst/>
              </a:rPr>
              <a:t>Further </a:t>
            </a:r>
            <a:r>
              <a:rPr lang="de-DE" b="1" kern="1200" dirty="0" err="1">
                <a:solidFill>
                  <a:schemeClr val="tx1"/>
                </a:solidFill>
                <a:effectLst/>
              </a:rPr>
              <a:t>reading</a:t>
            </a:r>
            <a:endParaRPr lang="de-DE" kern="1200" dirty="0">
              <a:solidFill>
                <a:schemeClr val="tx1"/>
              </a:solidFill>
              <a:effectLst/>
            </a:endParaRPr>
          </a:p>
          <a:p>
            <a:endParaRPr lang="de-DE" kern="1200" dirty="0">
              <a:solidFill>
                <a:schemeClr val="tx1"/>
              </a:solidFill>
              <a:effectLst/>
            </a:endParaRPr>
          </a:p>
          <a:p>
            <a:pPr marL="171450" indent="-171450">
              <a:buFont typeface="Wingdings" panose="05000000000000000000" pitchFamily="2" charset="2"/>
              <a:buChar char="Ø"/>
            </a:pPr>
            <a:r>
              <a:rPr lang="de-DE" kern="1200" dirty="0" err="1">
                <a:solidFill>
                  <a:schemeClr val="tx1"/>
                </a:solidFill>
                <a:effectLst/>
              </a:rPr>
              <a:t>Arbeitstelle</a:t>
            </a:r>
            <a:r>
              <a:rPr lang="de-DE" kern="1200" dirty="0">
                <a:solidFill>
                  <a:schemeClr val="tx1"/>
                </a:solidFill>
                <a:effectLst/>
              </a:rPr>
              <a:t> Kinder- und Jugendhilfestatistik (</a:t>
            </a:r>
            <a:r>
              <a:rPr lang="de-DE" kern="1200" dirty="0" err="1">
                <a:solidFill>
                  <a:schemeClr val="tx1"/>
                </a:solidFill>
                <a:effectLst/>
              </a:rPr>
              <a:t>AKJStat</a:t>
            </a:r>
            <a:r>
              <a:rPr lang="de-DE" kern="1200" dirty="0">
                <a:solidFill>
                  <a:schemeClr val="tx1"/>
                </a:solidFill>
                <a:effectLst/>
              </a:rPr>
              <a:t>) (2023): Monitor Hilfen zur Erziehung 2023 – Datenbasis 2021. Online at </a:t>
            </a:r>
            <a:r>
              <a:rPr lang="de-DE" kern="1200" dirty="0">
                <a:solidFill>
                  <a:schemeClr val="tx1"/>
                </a:solidFill>
                <a:effectLst/>
                <a:hlinkClick r:id="rId3"/>
              </a:rPr>
              <a:t>https://www.hzemonitor.akjstat.tu-dortmund.de</a:t>
            </a:r>
            <a:r>
              <a:rPr lang="de-DE" kern="1200" dirty="0">
                <a:solidFill>
                  <a:schemeClr val="tx1"/>
                </a:solidFill>
                <a:effectLst/>
              </a:rPr>
              <a:t> (last </a:t>
            </a:r>
            <a:r>
              <a:rPr lang="de-DE" kern="1200" dirty="0" err="1">
                <a:solidFill>
                  <a:schemeClr val="tx1"/>
                </a:solidFill>
                <a:effectLst/>
              </a:rPr>
              <a:t>accessed</a:t>
            </a:r>
            <a:r>
              <a:rPr lang="de-DE" kern="1200" dirty="0">
                <a:solidFill>
                  <a:schemeClr val="tx1"/>
                </a:solidFill>
                <a:effectLst/>
              </a:rPr>
              <a:t>: 31 </a:t>
            </a:r>
            <a:r>
              <a:rPr lang="de-DE" kern="1200" dirty="0" err="1">
                <a:solidFill>
                  <a:schemeClr val="tx1"/>
                </a:solidFill>
                <a:effectLst/>
              </a:rPr>
              <a:t>July</a:t>
            </a:r>
            <a:r>
              <a:rPr lang="de-DE" kern="1200" dirty="0">
                <a:solidFill>
                  <a:schemeClr val="tx1"/>
                </a:solidFill>
                <a:effectLst/>
              </a:rPr>
              <a:t> 2023).</a:t>
            </a:r>
          </a:p>
          <a:p>
            <a:pPr marL="171450" indent="-171450">
              <a:buFont typeface="Wingdings" panose="05000000000000000000" pitchFamily="2" charset="2"/>
              <a:buChar char="Ø"/>
            </a:pPr>
            <a:r>
              <a:rPr lang="de-DE" kern="1200" dirty="0">
                <a:solidFill>
                  <a:schemeClr val="tx1"/>
                </a:solidFill>
                <a:effectLst/>
              </a:rPr>
              <a:t>Statistisches Bundesamt (2022): Statistiken der Kinder- und Jugendhilfe – Erzieherische Hilfe, Eingliederungshilfe, Hilfe für junge Volljährige 2021. Wiesbaden. </a:t>
            </a:r>
            <a:r>
              <a:rPr lang="en-GB" kern="1200" dirty="0">
                <a:solidFill>
                  <a:schemeClr val="tx1"/>
                </a:solidFill>
                <a:effectLst/>
              </a:rPr>
              <a:t>Online at </a:t>
            </a:r>
            <a:r>
              <a:rPr lang="en-GB" kern="1200" dirty="0">
                <a:solidFill>
                  <a:schemeClr val="tx1"/>
                </a:solidFill>
                <a:effectLst/>
                <a:hlinkClick r:id="rId4"/>
              </a:rPr>
              <a:t>https://www.destatis.de/DE/Themen/Gesellschaft-Umwelt/Soziales/Jugendarbeit/Publikationen/Downloads-Jugendarbeit/erzieherische-hilfe-5225112217004.html</a:t>
            </a:r>
            <a:r>
              <a:rPr lang="en-GB" kern="1200" dirty="0">
                <a:solidFill>
                  <a:schemeClr val="tx1"/>
                </a:solidFill>
                <a:effectLst/>
              </a:rPr>
              <a:t> (last accessed: 31 July 2023).</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56</a:t>
            </a:fld>
            <a:endParaRPr lang="de-DE"/>
          </a:p>
        </p:txBody>
      </p:sp>
    </p:spTree>
    <p:extLst>
      <p:ext uri="{BB962C8B-B14F-4D97-AF65-F5344CB8AC3E}">
        <p14:creationId xmlns:p14="http://schemas.microsoft.com/office/powerpoint/2010/main" val="35833084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57</a:t>
            </a:fld>
            <a:endParaRPr lang="de-DE"/>
          </a:p>
        </p:txBody>
      </p:sp>
    </p:spTree>
    <p:extLst>
      <p:ext uri="{BB962C8B-B14F-4D97-AF65-F5344CB8AC3E}">
        <p14:creationId xmlns:p14="http://schemas.microsoft.com/office/powerpoint/2010/main" val="1652604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kern="1200" dirty="0">
                <a:solidFill>
                  <a:schemeClr val="tx1"/>
                </a:solidFill>
                <a:effectLst/>
                <a:latin typeface="Open Sans" pitchFamily="2" charset="0"/>
                <a:ea typeface="Open Sans" pitchFamily="2" charset="0"/>
                <a:cs typeface="Open Sans" pitchFamily="2" charset="0"/>
              </a:rPr>
              <a:t>Integration support ensures that individuals with a disability can exercise their right to effectively and fully participate in political and public life on an equal basis with others, a right that Germany pledged to enforce at the latest when the UN Convention on the Rights of Persons with Disabilities (CRPD) came into force in 2009. These </a:t>
            </a:r>
            <a:r>
              <a:rPr lang="en-GB" dirty="0">
                <a:latin typeface="Open Sans" pitchFamily="2" charset="0"/>
                <a:ea typeface="Open Sans" pitchFamily="2" charset="0"/>
                <a:cs typeface="Open Sans" pitchFamily="2" charset="0"/>
              </a:rPr>
              <a:t>integration – or participation – </a:t>
            </a:r>
            <a:r>
              <a:rPr lang="en-GB" kern="1200" dirty="0">
                <a:solidFill>
                  <a:schemeClr val="tx1"/>
                </a:solidFill>
                <a:effectLst/>
                <a:latin typeface="Open Sans" pitchFamily="2" charset="0"/>
                <a:ea typeface="Open Sans" pitchFamily="2" charset="0"/>
                <a:cs typeface="Open Sans" pitchFamily="2" charset="0"/>
              </a:rPr>
              <a:t>services are broken down into a number of categories, i.e., medical participation, professional participation, participation in education, participation in society, and supplementary material services. Responsibility for provision lies with a number of what are known as rehabilitation providers (e.g., statutory health insurance funds, the Federal Employment Agency, Germany’s statutory pension insurance scheme, or youth and integration services providers).</a:t>
            </a:r>
            <a:endParaRPr lang="de-DE" kern="1200" dirty="0">
              <a:solidFill>
                <a:schemeClr val="tx1"/>
              </a:solidFill>
              <a:effectLst/>
              <a:latin typeface="Open Sans" pitchFamily="2" charset="0"/>
              <a:ea typeface="Open Sans" pitchFamily="2" charset="0"/>
              <a:cs typeface="Open Sans" pitchFamily="2" charset="0"/>
            </a:endParaRPr>
          </a:p>
          <a:p>
            <a:endParaRPr lang="en-GB" kern="1200" dirty="0">
              <a:solidFill>
                <a:schemeClr val="tx1"/>
              </a:solidFill>
              <a:effectLst/>
              <a:latin typeface="Open Sans" pitchFamily="2" charset="0"/>
              <a:ea typeface="Open Sans" pitchFamily="2" charset="0"/>
              <a:cs typeface="Open Sans" pitchFamily="2" charset="0"/>
            </a:endParaRPr>
          </a:p>
          <a:p>
            <a:r>
              <a:rPr lang="en-GB" kern="1200" dirty="0">
                <a:solidFill>
                  <a:schemeClr val="tx1"/>
                </a:solidFill>
                <a:effectLst/>
                <a:latin typeface="Open Sans" pitchFamily="2" charset="0"/>
                <a:ea typeface="Open Sans" pitchFamily="2" charset="0"/>
                <a:cs typeface="Open Sans" pitchFamily="2" charset="0"/>
              </a:rPr>
              <a:t>In 2015, Germany was audited to examine to what extent it had succeeded in implementing the CRPD. A number of areas were found wanting. Consequently, in 2017 Germany reformed much of its existing legislation on participation by adopting the Federal Act on Participation (</a:t>
            </a:r>
            <a:r>
              <a:rPr lang="en-GB" kern="1200" dirty="0" err="1">
                <a:solidFill>
                  <a:schemeClr val="tx1"/>
                </a:solidFill>
                <a:effectLst/>
                <a:latin typeface="Open Sans" pitchFamily="2" charset="0"/>
                <a:ea typeface="Open Sans" pitchFamily="2" charset="0"/>
                <a:cs typeface="Open Sans" pitchFamily="2" charset="0"/>
              </a:rPr>
              <a:t>Bundesteilhabegesetz</a:t>
            </a:r>
            <a:r>
              <a:rPr lang="en-GB" kern="1200" dirty="0">
                <a:solidFill>
                  <a:schemeClr val="tx1"/>
                </a:solidFill>
                <a:effectLst/>
                <a:latin typeface="Open Sans" pitchFamily="2" charset="0"/>
                <a:ea typeface="Open Sans" pitchFamily="2" charset="0"/>
                <a:cs typeface="Open Sans" pitchFamily="2" charset="0"/>
              </a:rPr>
              <a:t>/BTHG). One major change involved a reinterpretation of “disability” in line with the CRPD, which states that “persons with disabilities include those who have long-term physical, mental, intellectual or sensory impairments which in interaction with various barriers may hinder their full and effective participation in society on an equal basis with others” (corresponding provision in German law: Article 2 of Book 9 of the Social Code [SGB IX]).</a:t>
            </a:r>
          </a:p>
          <a:p>
            <a:endParaRPr lang="en-GB" dirty="0">
              <a:latin typeface="Open Sans" pitchFamily="2" charset="0"/>
              <a:ea typeface="Open Sans" pitchFamily="2" charset="0"/>
              <a:cs typeface="Open Sans" pitchFamily="2" charset="0"/>
            </a:endParaRPr>
          </a:p>
          <a:p>
            <a:r>
              <a:rPr lang="en-GB" kern="1200" dirty="0">
                <a:solidFill>
                  <a:schemeClr val="tx1"/>
                </a:solidFill>
                <a:effectLst/>
                <a:latin typeface="Open Sans" pitchFamily="2" charset="0"/>
                <a:ea typeface="Open Sans" pitchFamily="2" charset="0"/>
                <a:cs typeface="Open Sans" pitchFamily="2" charset="0"/>
              </a:rPr>
              <a:t>Previously, the presence of a disability was deemed to have been caused by a personal impairment (disability understood as a pathology). By contrast, the new Act makes reference to the barriers encountered by persons with a disability - they are, literally, rendered dis-abled by their surroundings (in line with the biopsychosocial model). This interpretation of disability is also reflected in Germany’s Act to Strengthen Children and Youth of 2021 (Kinder- und </a:t>
            </a:r>
            <a:r>
              <a:rPr lang="en-GB" kern="1200" dirty="0" err="1">
                <a:solidFill>
                  <a:schemeClr val="tx1"/>
                </a:solidFill>
                <a:effectLst/>
                <a:latin typeface="Open Sans" pitchFamily="2" charset="0"/>
                <a:ea typeface="Open Sans" pitchFamily="2" charset="0"/>
                <a:cs typeface="Open Sans" pitchFamily="2" charset="0"/>
              </a:rPr>
              <a:t>Jugendstärkungsgesetz</a:t>
            </a:r>
            <a:r>
              <a:rPr lang="en-GB" kern="1200" dirty="0">
                <a:solidFill>
                  <a:schemeClr val="tx1"/>
                </a:solidFill>
                <a:effectLst/>
                <a:latin typeface="Open Sans" pitchFamily="2" charset="0"/>
                <a:ea typeface="Open Sans" pitchFamily="2" charset="0"/>
                <a:cs typeface="Open Sans" pitchFamily="2" charset="0"/>
              </a:rPr>
              <a:t>/KJSG); Section 7 (2) of Book 8 of the Social Code (SGB VIII) uses this general definition in reference to children, adolescents and young adults. Having said that, lawmakers decided against updating the outmoded interpretation of disability in Section 35a, a decisive provision when it comes to young people with psychological disabilities. This is a failing that needs to be addressed. In practical terms, too, it means that there is a legal discrepancy between this definition and those in Article 2 of Book 9 (SGB IX) and Article 7 of Book 8.</a:t>
            </a:r>
          </a:p>
          <a:p>
            <a:endParaRPr lang="de-DE" kern="1200" dirty="0">
              <a:solidFill>
                <a:schemeClr val="tx1"/>
              </a:solidFill>
              <a:effectLst/>
              <a:latin typeface="Open Sans" pitchFamily="2" charset="0"/>
              <a:ea typeface="Open Sans" pitchFamily="2" charset="0"/>
              <a:cs typeface="Open Sans" pitchFamily="2" charset="0"/>
            </a:endParaRPr>
          </a:p>
          <a:p>
            <a:r>
              <a:rPr lang="en-GB" kern="1200" dirty="0">
                <a:solidFill>
                  <a:schemeClr val="tx1"/>
                </a:solidFill>
                <a:effectLst/>
                <a:latin typeface="Open Sans" pitchFamily="2" charset="0"/>
                <a:ea typeface="Open Sans" pitchFamily="2" charset="0"/>
                <a:cs typeface="Open Sans" pitchFamily="2" charset="0"/>
              </a:rPr>
              <a:t>Under Article 35a of Book 8, public-sector providers of child and youth services are responsible for delivering </a:t>
            </a:r>
            <a:r>
              <a:rPr lang="en-GB" dirty="0">
                <a:latin typeface="Open Sans" pitchFamily="2" charset="0"/>
                <a:ea typeface="Open Sans" pitchFamily="2" charset="0"/>
                <a:cs typeface="Open Sans" pitchFamily="2" charset="0"/>
              </a:rPr>
              <a:t>integration support </a:t>
            </a:r>
            <a:r>
              <a:rPr lang="en-GB" kern="1200" dirty="0">
                <a:solidFill>
                  <a:schemeClr val="tx1"/>
                </a:solidFill>
                <a:effectLst/>
                <a:latin typeface="Open Sans" pitchFamily="2" charset="0"/>
                <a:ea typeface="Open Sans" pitchFamily="2" charset="0"/>
                <a:cs typeface="Open Sans" pitchFamily="2" charset="0"/>
              </a:rPr>
              <a:t>to young people with (potential) psychological disabilities. However, children and adolescents with a physical and/or mental disability are currently covered by the integration support system that caters to adult persons with disabilities under Book 9 (cf. also slide 1.1.16). The 2021 Act to Strengthen Children and Youth foresees the gradual abolishment of this split responsibility by 2028, at which point the youth welfare office shall be responsible for delivering services to all children and adolescents whether they have a disability or not (cf. slides 1.1.16 and 3.2.4).</a:t>
            </a:r>
          </a:p>
          <a:p>
            <a:endParaRPr lang="de-DE" kern="1200" dirty="0">
              <a:solidFill>
                <a:schemeClr val="tx1"/>
              </a:solidFill>
              <a:effectLst/>
              <a:latin typeface="Open Sans" pitchFamily="2" charset="0"/>
              <a:ea typeface="Open Sans" pitchFamily="2" charset="0"/>
              <a:cs typeface="Open Sans" pitchFamily="2" charset="0"/>
            </a:endParaRPr>
          </a:p>
          <a:p>
            <a:r>
              <a:rPr lang="en-GB" kern="1200" dirty="0">
                <a:solidFill>
                  <a:schemeClr val="tx1"/>
                </a:solidFill>
                <a:effectLst/>
                <a:latin typeface="Open Sans" pitchFamily="2" charset="0"/>
                <a:ea typeface="Open Sans" pitchFamily="2" charset="0"/>
                <a:cs typeface="Open Sans" pitchFamily="2" charset="0"/>
              </a:rPr>
              <a:t>Unlike socio-educational support services (</a:t>
            </a:r>
            <a:r>
              <a:rPr lang="en-US" kern="1200" dirty="0">
                <a:solidFill>
                  <a:schemeClr val="tx1"/>
                </a:solidFill>
                <a:effectLst/>
                <a:latin typeface="Open Sans" pitchFamily="2" charset="0"/>
                <a:ea typeface="Open Sans" pitchFamily="2" charset="0"/>
                <a:cs typeface="Open Sans" pitchFamily="2" charset="0"/>
              </a:rPr>
              <a:t>see section 2.3) – but like the legal entitlement to child day care –</a:t>
            </a:r>
            <a:r>
              <a:rPr lang="en-GB" kern="1200" dirty="0">
                <a:solidFill>
                  <a:schemeClr val="tx1"/>
                </a:solidFill>
                <a:effectLst/>
                <a:latin typeface="Open Sans" pitchFamily="2" charset="0"/>
                <a:ea typeface="Open Sans" pitchFamily="2" charset="0"/>
                <a:cs typeface="Open Sans" pitchFamily="2" charset="0"/>
              </a:rPr>
              <a:t> integration support is not claimed by the parents or guardians but by the children or adolescents themselves, even though in doing so, most will be represented by their parents/guardians. Ahead of delivering a participation service, Article 35a (1a) requires that a psychological disability be diagnosed by a child or youth psychiatrist or psychotherapist. Then, the youth welfare office assesses to what extent the young person in question is (potentially) hindered in participating equally in society.</a:t>
            </a:r>
          </a:p>
          <a:p>
            <a:endParaRPr lang="de-DE" kern="1200" dirty="0">
              <a:solidFill>
                <a:schemeClr val="tx1"/>
              </a:solidFill>
              <a:effectLst/>
              <a:latin typeface="Open Sans" pitchFamily="2" charset="0"/>
              <a:ea typeface="Open Sans" pitchFamily="2" charset="0"/>
              <a:cs typeface="Open Sans" pitchFamily="2" charset="0"/>
            </a:endParaRPr>
          </a:p>
          <a:p>
            <a:r>
              <a:rPr lang="en-GB" kern="1200" dirty="0">
                <a:solidFill>
                  <a:schemeClr val="tx1"/>
                </a:solidFill>
                <a:effectLst/>
                <a:latin typeface="Open Sans" pitchFamily="2" charset="0"/>
                <a:ea typeface="Open Sans" pitchFamily="2" charset="0"/>
                <a:cs typeface="Open Sans" pitchFamily="2" charset="0"/>
              </a:rPr>
              <a:t>Should a need for support be deemed to exist, the services to be provided are selected in line with the relevant part of Book 9 of the Social Code, to which Section 35a (3) of Book 8 makes reference. These may include, inter alia, services to ensure participation in education (e.g., classroom assistance, Article 112 of Book 9), participation in society (e.g., placement with a foster family, Article 113 [4] of Book 9), or professional/vocational or medical participation (e.g., therapy, Article 42 of Book 9). Cf. also slide 2.4.3 for an overview of service types.</a:t>
            </a:r>
          </a:p>
          <a:p>
            <a:endParaRPr lang="de-DE" kern="1200" dirty="0">
              <a:solidFill>
                <a:schemeClr val="tx1"/>
              </a:solidFill>
              <a:effectLst/>
              <a:latin typeface="Open Sans" pitchFamily="2" charset="0"/>
              <a:ea typeface="Open Sans" pitchFamily="2" charset="0"/>
              <a:cs typeface="Open Sans" pitchFamily="2" charset="0"/>
            </a:endParaRPr>
          </a:p>
          <a:p>
            <a:r>
              <a:rPr lang="en-GB" b="1" kern="1200" dirty="0">
                <a:solidFill>
                  <a:schemeClr val="tx1"/>
                </a:solidFill>
                <a:effectLst/>
                <a:latin typeface="Open Sans" pitchFamily="2" charset="0"/>
                <a:ea typeface="Open Sans" pitchFamily="2" charset="0"/>
                <a:cs typeface="Open Sans" pitchFamily="2" charset="0"/>
              </a:rPr>
              <a:t>Further reading</a:t>
            </a:r>
            <a:endParaRPr lang="de-DE" kern="1200" dirty="0">
              <a:solidFill>
                <a:schemeClr val="tx1"/>
              </a:solidFill>
              <a:effectLst/>
              <a:latin typeface="Open Sans" pitchFamily="2" charset="0"/>
              <a:ea typeface="Open Sans" pitchFamily="2" charset="0"/>
              <a:cs typeface="Open Sans" pitchFamily="2" charset="0"/>
            </a:endParaRPr>
          </a:p>
          <a:p>
            <a:endParaRPr lang="de-DE" kern="1200" dirty="0">
              <a:solidFill>
                <a:schemeClr val="tx1"/>
              </a:solidFill>
              <a:effectLst/>
              <a:latin typeface="Open Sans" pitchFamily="2" charset="0"/>
              <a:ea typeface="Open Sans" pitchFamily="2" charset="0"/>
              <a:cs typeface="Open Sans" pitchFamily="2" charset="0"/>
            </a:endParaRPr>
          </a:p>
          <a:p>
            <a:pPr marL="171450" indent="-171450">
              <a:buFont typeface="Wingdings" panose="05000000000000000000" pitchFamily="2" charset="2"/>
              <a:buChar char="Ø"/>
            </a:pPr>
            <a:r>
              <a:rPr lang="de-DE" kern="1200" dirty="0">
                <a:solidFill>
                  <a:schemeClr val="tx1"/>
                </a:solidFill>
                <a:effectLst/>
                <a:latin typeface="Open Sans" pitchFamily="2" charset="0"/>
                <a:ea typeface="Open Sans" pitchFamily="2" charset="0"/>
                <a:cs typeface="Open Sans" pitchFamily="2" charset="0"/>
              </a:rPr>
              <a:t>Ausschuss der Vereinten Nationen für die Rechte von Menschen mit Behinderungen, Abschließende Bemerkungen über den ersten Staatenbericht Deutschlands, (CRPD/C/DEU/CO/1), 2015, III. A. </a:t>
            </a:r>
            <a:r>
              <a:rPr lang="de-DE" kern="1200" dirty="0" err="1">
                <a:solidFill>
                  <a:schemeClr val="tx1"/>
                </a:solidFill>
                <a:effectLst/>
                <a:latin typeface="Open Sans" pitchFamily="2" charset="0"/>
                <a:ea typeface="Open Sans" pitchFamily="2" charset="0"/>
                <a:cs typeface="Open Sans" pitchFamily="2" charset="0"/>
              </a:rPr>
              <a:t>No</a:t>
            </a:r>
            <a:r>
              <a:rPr lang="de-DE" kern="1200" dirty="0">
                <a:solidFill>
                  <a:schemeClr val="tx1"/>
                </a:solidFill>
                <a:effectLst/>
                <a:latin typeface="Open Sans" pitchFamily="2" charset="0"/>
                <a:ea typeface="Open Sans" pitchFamily="2" charset="0"/>
                <a:cs typeface="Open Sans" pitchFamily="2" charset="0"/>
              </a:rPr>
              <a:t>. 8 (a).</a:t>
            </a:r>
          </a:p>
          <a:p>
            <a:pPr marL="171450" indent="-171450">
              <a:buFont typeface="Wingdings" panose="05000000000000000000" pitchFamily="2" charset="2"/>
              <a:buChar char="Ø"/>
            </a:pPr>
            <a:r>
              <a:rPr lang="de-DE" kern="1200" dirty="0">
                <a:solidFill>
                  <a:schemeClr val="tx1"/>
                </a:solidFill>
                <a:effectLst/>
                <a:latin typeface="Open Sans" pitchFamily="2" charset="0"/>
                <a:ea typeface="Open Sans" pitchFamily="2" charset="0"/>
                <a:cs typeface="Open Sans" pitchFamily="2" charset="0"/>
              </a:rPr>
              <a:t>v. Boetticher, Arne (2022): § 35a.</a:t>
            </a:r>
            <a:r>
              <a:rPr lang="de-DE" kern="1200" baseline="0" dirty="0">
                <a:solidFill>
                  <a:schemeClr val="tx1"/>
                </a:solidFill>
                <a:effectLst/>
                <a:latin typeface="Open Sans" pitchFamily="2" charset="0"/>
                <a:ea typeface="Open Sans" pitchFamily="2" charset="0"/>
                <a:cs typeface="Open Sans" pitchFamily="2" charset="0"/>
              </a:rPr>
              <a:t> In:</a:t>
            </a:r>
            <a:r>
              <a:rPr lang="de-DE" kern="1200" dirty="0">
                <a:solidFill>
                  <a:schemeClr val="tx1"/>
                </a:solidFill>
                <a:effectLst/>
                <a:latin typeface="Open Sans" pitchFamily="2" charset="0"/>
                <a:ea typeface="Open Sans" pitchFamily="2" charset="0"/>
                <a:cs typeface="Open Sans" pitchFamily="2" charset="0"/>
              </a:rPr>
              <a:t> Münder, Johannes/</a:t>
            </a:r>
            <a:r>
              <a:rPr lang="de-DE" kern="1200" dirty="0" err="1">
                <a:solidFill>
                  <a:schemeClr val="tx1"/>
                </a:solidFill>
                <a:effectLst/>
                <a:latin typeface="Open Sans" pitchFamily="2" charset="0"/>
                <a:ea typeface="Open Sans" pitchFamily="2" charset="0"/>
                <a:cs typeface="Open Sans" pitchFamily="2" charset="0"/>
              </a:rPr>
              <a:t>Meysen</a:t>
            </a:r>
            <a:r>
              <a:rPr lang="de-DE" kern="1200" dirty="0">
                <a:solidFill>
                  <a:schemeClr val="tx1"/>
                </a:solidFill>
                <a:effectLst/>
                <a:latin typeface="Open Sans" pitchFamily="2" charset="0"/>
                <a:ea typeface="Open Sans" pitchFamily="2" charset="0"/>
                <a:cs typeface="Open Sans" pitchFamily="2" charset="0"/>
              </a:rPr>
              <a:t>, Thomas/</a:t>
            </a:r>
            <a:r>
              <a:rPr lang="de-DE" kern="1200" dirty="0" err="1">
                <a:solidFill>
                  <a:schemeClr val="tx1"/>
                </a:solidFill>
                <a:effectLst/>
                <a:latin typeface="Open Sans" pitchFamily="2" charset="0"/>
                <a:ea typeface="Open Sans" pitchFamily="2" charset="0"/>
                <a:cs typeface="Open Sans" pitchFamily="2" charset="0"/>
              </a:rPr>
              <a:t>Trenczek</a:t>
            </a:r>
            <a:r>
              <a:rPr lang="de-DE" kern="1200" dirty="0">
                <a:solidFill>
                  <a:schemeClr val="tx1"/>
                </a:solidFill>
                <a:effectLst/>
                <a:latin typeface="Open Sans" pitchFamily="2" charset="0"/>
                <a:ea typeface="Open Sans" pitchFamily="2" charset="0"/>
                <a:cs typeface="Open Sans" pitchFamily="2" charset="0"/>
              </a:rPr>
              <a:t>, Thomas (</a:t>
            </a:r>
            <a:r>
              <a:rPr lang="de-DE" kern="1200" dirty="0" err="1">
                <a:solidFill>
                  <a:schemeClr val="tx1"/>
                </a:solidFill>
                <a:effectLst/>
                <a:latin typeface="Open Sans" pitchFamily="2" charset="0"/>
                <a:ea typeface="Open Sans" pitchFamily="2" charset="0"/>
                <a:cs typeface="Open Sans" pitchFamily="2" charset="0"/>
              </a:rPr>
              <a:t>eds</a:t>
            </a:r>
            <a:r>
              <a:rPr lang="de-DE" kern="1200" dirty="0">
                <a:solidFill>
                  <a:schemeClr val="tx1"/>
                </a:solidFill>
                <a:effectLst/>
                <a:latin typeface="Open Sans" pitchFamily="2" charset="0"/>
                <a:ea typeface="Open Sans" pitchFamily="2" charset="0"/>
                <a:cs typeface="Open Sans" pitchFamily="2" charset="0"/>
              </a:rPr>
              <a:t>.): Frankfurter Kommentar zum SGB VIII. </a:t>
            </a:r>
            <a:r>
              <a:rPr lang="en-GB" kern="1200" dirty="0">
                <a:solidFill>
                  <a:schemeClr val="tx1"/>
                </a:solidFill>
                <a:effectLst/>
                <a:latin typeface="Open Sans" pitchFamily="2" charset="0"/>
                <a:ea typeface="Open Sans" pitchFamily="2" charset="0"/>
                <a:cs typeface="Open Sans" pitchFamily="2" charset="0"/>
              </a:rPr>
              <a:t>Kinder- und </a:t>
            </a:r>
            <a:r>
              <a:rPr lang="en-GB" kern="1200" dirty="0" err="1">
                <a:solidFill>
                  <a:schemeClr val="tx1"/>
                </a:solidFill>
                <a:effectLst/>
                <a:latin typeface="Open Sans" pitchFamily="2" charset="0"/>
                <a:ea typeface="Open Sans" pitchFamily="2" charset="0"/>
                <a:cs typeface="Open Sans" pitchFamily="2" charset="0"/>
              </a:rPr>
              <a:t>Jugendhilfe</a:t>
            </a:r>
            <a:r>
              <a:rPr lang="en-GB" kern="1200" dirty="0">
                <a:solidFill>
                  <a:schemeClr val="tx1"/>
                </a:solidFill>
                <a:effectLst/>
                <a:latin typeface="Open Sans" pitchFamily="2" charset="0"/>
                <a:ea typeface="Open Sans" pitchFamily="2" charset="0"/>
                <a:cs typeface="Open Sans" pitchFamily="2" charset="0"/>
              </a:rPr>
              <a:t>. 9th edition, Baden-Baden.</a:t>
            </a:r>
            <a:endParaRPr lang="de-DE" kern="1200" dirty="0">
              <a:solidFill>
                <a:schemeClr val="tx1"/>
              </a:solidFill>
              <a:effectLst/>
              <a:latin typeface="Open Sans" pitchFamily="2" charset="0"/>
              <a:ea typeface="Open Sans" pitchFamily="2" charset="0"/>
              <a:cs typeface="Open Sans" pitchFamily="2" charset="0"/>
            </a:endParaRPr>
          </a:p>
          <a:p>
            <a:pPr marL="171450" indent="-171450">
              <a:buFont typeface="Wingdings" panose="05000000000000000000" pitchFamily="2" charset="2"/>
              <a:buChar char="Ø"/>
            </a:pPr>
            <a:r>
              <a:rPr lang="de-DE" kern="1200" dirty="0">
                <a:solidFill>
                  <a:schemeClr val="tx1"/>
                </a:solidFill>
                <a:effectLst/>
                <a:latin typeface="Open Sans" pitchFamily="2" charset="0"/>
                <a:ea typeface="Open Sans" pitchFamily="2" charset="0"/>
                <a:cs typeface="Open Sans" pitchFamily="2" charset="0"/>
              </a:rPr>
              <a:t>Schönecker, Lydia (2019). Auswirkungen des BTHG auf Kinder und Jugendliche mit Behinderungen, h</a:t>
            </a:r>
            <a:r>
              <a:rPr lang="de-DE" dirty="0">
                <a:latin typeface="Open Sans" pitchFamily="2" charset="0"/>
                <a:ea typeface="Open Sans" pitchFamily="2" charset="0"/>
                <a:cs typeface="Open Sans" pitchFamily="2" charset="0"/>
              </a:rPr>
              <a:t>eilpädagogik.de 34 (3)</a:t>
            </a:r>
            <a:r>
              <a:rPr lang="de-DE" kern="1200" dirty="0">
                <a:solidFill>
                  <a:schemeClr val="tx1"/>
                </a:solidFill>
                <a:effectLst/>
                <a:latin typeface="Open Sans" pitchFamily="2" charset="0"/>
                <a:ea typeface="Open Sans" pitchFamily="2" charset="0"/>
                <a:cs typeface="Open Sans" pitchFamily="2" charset="0"/>
              </a:rPr>
              <a:t>, p. 18−23.</a:t>
            </a:r>
            <a:endParaRPr lang="de-DE" dirty="0">
              <a:latin typeface="Open Sans" pitchFamily="2" charset="0"/>
              <a:ea typeface="Open Sans" pitchFamily="2" charset="0"/>
              <a:cs typeface="Open Sans" pitchFamily="2"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58</a:t>
            </a:fld>
            <a:endParaRPr lang="de-DE"/>
          </a:p>
        </p:txBody>
      </p:sp>
    </p:spTree>
    <p:extLst>
      <p:ext uri="{BB962C8B-B14F-4D97-AF65-F5344CB8AC3E}">
        <p14:creationId xmlns:p14="http://schemas.microsoft.com/office/powerpoint/2010/main" val="23416549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Responsibility to ensure the participation of persons with a disability lies with a number of different providers (cf. also slide 2.4.1). On the one hand, this ensures that targeted support can be delivered. On the other, eligible persons may find it difficult to work out which provider is responsible for what or could find the procedure(s) confusing. In addition, the providers themselves may encounter difficulties in recognising the boundaries of their respective remits, which can delay service provision.</a:t>
            </a:r>
          </a:p>
          <a:p>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Against this background, lawmakers amended Part 1 of Book 9 of the Social Code (SGB IX) as part of the major reform in 2018 of Germany’s legislation on participation (Federal Act on Participation; cf. slide 2.4.1.), fine-tuning the definitions contained therein and adopting mandatory procedural rules for all rehabilitation providers that apply even in cases where their own procedures (e.g., Book 8 of the Social Code [SGB VIII]) diverge (Article 7 [2] of Book 8 [SGB VIII]). In the case of integration support for young people with a psychological disability in line with Section 35a of Book 8, the youth welfare office is the responsible provider and hence must act in accordance with the provisions of Book 9.</a:t>
            </a:r>
          </a:p>
          <a:p>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most relevant provisions of Book 9 in this area include, </a:t>
            </a:r>
            <a:r>
              <a:rPr lang="en-GB" sz="1200" i="1" kern="1200" dirty="0">
                <a:solidFill>
                  <a:schemeClr val="tx1"/>
                </a:solidFill>
                <a:effectLst/>
                <a:latin typeface="+mn-lt"/>
                <a:ea typeface="+mn-ea"/>
                <a:cs typeface="+mn-cs"/>
              </a:rPr>
              <a:t>inter alia</a:t>
            </a:r>
            <a:r>
              <a:rPr lang="en-GB"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en-GB" sz="1200" kern="1200" dirty="0">
                <a:solidFill>
                  <a:schemeClr val="tx1"/>
                </a:solidFill>
                <a:effectLst/>
                <a:latin typeface="+mn-lt"/>
                <a:ea typeface="+mn-ea"/>
                <a:cs typeface="+mn-cs"/>
              </a:rPr>
              <a:t>Compliance with the </a:t>
            </a:r>
            <a:r>
              <a:rPr lang="en-GB" sz="1200" b="1" kern="1200" dirty="0">
                <a:solidFill>
                  <a:schemeClr val="tx1"/>
                </a:solidFill>
                <a:effectLst/>
                <a:latin typeface="+mn-lt"/>
                <a:ea typeface="+mn-ea"/>
                <a:cs typeface="+mn-cs"/>
              </a:rPr>
              <a:t>expedited approval procedure in accordance with Article 14 of Book 9:</a:t>
            </a:r>
            <a:r>
              <a:rPr lang="en-GB" sz="1200" kern="1200" dirty="0">
                <a:solidFill>
                  <a:schemeClr val="tx1"/>
                </a:solidFill>
                <a:effectLst/>
                <a:latin typeface="+mn-lt"/>
                <a:ea typeface="+mn-ea"/>
                <a:cs typeface="+mn-cs"/>
              </a:rPr>
              <a:t> Upon receipt of an application, the provider is required to verify whether they are competent and whether the applicant is eligible within very short deadlines, and to approve the necessary services without delay. Should said provider turn out not to be competent, the application may be referred to another provider within two weeks of initial receipt. After this period, the provider becomes responsible for delivering the service even though formally they may not be competent. From this point onwards, they may not communicate their lack of competence towards the applicant; instead, they may have to approve the service on behalf of the actually competent provider, then contact them to arrange a reimbursement.</a:t>
            </a:r>
            <a:endParaRPr lang="de-DE"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en-GB" sz="1200" kern="1200" dirty="0">
                <a:solidFill>
                  <a:schemeClr val="tx1"/>
                </a:solidFill>
                <a:effectLst/>
                <a:latin typeface="+mn-lt"/>
                <a:ea typeface="+mn-ea"/>
                <a:cs typeface="+mn-cs"/>
              </a:rPr>
              <a:t>The requirement to provide the </a:t>
            </a:r>
            <a:r>
              <a:rPr lang="en-GB" sz="1200" b="1" kern="1200" dirty="0">
                <a:solidFill>
                  <a:schemeClr val="tx1"/>
                </a:solidFill>
                <a:effectLst/>
                <a:latin typeface="+mn-lt"/>
                <a:ea typeface="+mn-ea"/>
                <a:cs typeface="+mn-cs"/>
              </a:rPr>
              <a:t>services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from a single source: </a:t>
            </a:r>
            <a:r>
              <a:rPr lang="en-GB" sz="1200" kern="1200" dirty="0">
                <a:solidFill>
                  <a:schemeClr val="tx1"/>
                </a:solidFill>
                <a:effectLst/>
                <a:latin typeface="+mn-lt"/>
                <a:ea typeface="+mn-ea"/>
                <a:cs typeface="+mn-cs"/>
              </a:rPr>
              <a:t>The competent provider (whether actually responsible or responsible by default) must deliver all necessary services. In practice, this means that if services have to be delivered for which responsibility lies with more than one competent provider, that provider has to deliver all of them (Article 15) and draw up a comprehensive plan covering all services (Articles 19, 20). This way, recipients have just one single point of contact that ensures that all services are delivered as if from a single source.</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Further reading</a:t>
            </a:r>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en-GB" sz="1200" kern="1200" dirty="0">
                <a:solidFill>
                  <a:schemeClr val="tx1"/>
                </a:solidFill>
                <a:effectLst/>
                <a:latin typeface="+mn-lt"/>
                <a:ea typeface="+mn-ea"/>
                <a:cs typeface="+mn-cs"/>
              </a:rPr>
              <a:t>v. </a:t>
            </a:r>
            <a:r>
              <a:rPr lang="en-GB" sz="1200" kern="1200" dirty="0" err="1">
                <a:solidFill>
                  <a:schemeClr val="tx1"/>
                </a:solidFill>
                <a:effectLst/>
                <a:latin typeface="+mn-lt"/>
                <a:ea typeface="+mn-ea"/>
                <a:cs typeface="+mn-cs"/>
              </a:rPr>
              <a:t>Boetticher</a:t>
            </a:r>
            <a:r>
              <a:rPr lang="en-GB" sz="1200" kern="1200" dirty="0">
                <a:solidFill>
                  <a:schemeClr val="tx1"/>
                </a:solidFill>
                <a:effectLst/>
                <a:latin typeface="+mn-lt"/>
                <a:ea typeface="+mn-ea"/>
                <a:cs typeface="+mn-cs"/>
              </a:rPr>
              <a:t>, Arne (2020). </a:t>
            </a:r>
            <a:r>
              <a:rPr lang="de-DE" sz="1200" kern="1200" dirty="0">
                <a:solidFill>
                  <a:schemeClr val="tx1"/>
                </a:solidFill>
                <a:effectLst/>
                <a:latin typeface="+mn-lt"/>
                <a:ea typeface="+mn-ea"/>
                <a:cs typeface="+mn-cs"/>
              </a:rPr>
              <a:t>Das neue Teilhaberecht. 2nd </a:t>
            </a:r>
            <a:r>
              <a:rPr lang="de-DE" sz="1200" kern="1200" dirty="0" err="1">
                <a:solidFill>
                  <a:schemeClr val="tx1"/>
                </a:solidFill>
                <a:effectLst/>
                <a:latin typeface="+mn-lt"/>
                <a:ea typeface="+mn-ea"/>
                <a:cs typeface="+mn-cs"/>
              </a:rPr>
              <a:t>edition</a:t>
            </a:r>
            <a:r>
              <a:rPr lang="de-DE" sz="1200" kern="1200" dirty="0">
                <a:solidFill>
                  <a:schemeClr val="tx1"/>
                </a:solidFill>
                <a:effectLst/>
                <a:latin typeface="+mn-lt"/>
                <a:ea typeface="+mn-ea"/>
                <a:cs typeface="+mn-cs"/>
              </a:rPr>
              <a:t>, Baden-Baden.</a:t>
            </a:r>
          </a:p>
          <a:p>
            <a:pPr marL="171450" indent="-171450">
              <a:buFont typeface="Wingdings" panose="05000000000000000000" pitchFamily="2" charset="2"/>
              <a:buChar char="Ø"/>
            </a:pPr>
            <a:r>
              <a:rPr lang="de-DE" sz="1200" kern="1200" dirty="0">
                <a:solidFill>
                  <a:schemeClr val="tx1"/>
                </a:solidFill>
                <a:effectLst/>
                <a:latin typeface="+mn-lt"/>
                <a:ea typeface="+mn-ea"/>
                <a:cs typeface="+mn-cs"/>
              </a:rPr>
              <a:t>Schönecker, Lydia (2019). Auswirkungen des BTHG auf Kinder und Jugendliche mit Behinderungen, heilpädagogik.de 34 (3), p. 18−23.</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59</a:t>
            </a:fld>
            <a:endParaRPr lang="de-DE"/>
          </a:p>
        </p:txBody>
      </p:sp>
    </p:spTree>
    <p:extLst>
      <p:ext uri="{BB962C8B-B14F-4D97-AF65-F5344CB8AC3E}">
        <p14:creationId xmlns:p14="http://schemas.microsoft.com/office/powerpoint/2010/main" val="43240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777195"/>
            <a:ext cx="5438140" cy="8179012"/>
          </a:xfrm>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number of families in Germany has been in decline for the past two decades, from around 13.2 million families in 1996 to 11.9 million in 2022. There were 8.45 million families with at least one child under the age of 18 in 2020.</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Children and adolescents grow up in a wide variety of family structures. Examples include step-families, patchwork families, single-parent families, foster families, married and unmarried parents, and rainbow families (families with same-sex parents). For these young people, of particular relevance is whether they live with both parents or just one. In two-parent families, both parents can share the child's care, everyday tasks and earning income for the family. Where children and adolescents grow up in a one-parent household, it mostly falls to the single parent alone to fulfil all of these roles. Lone parenting is also often the result of a separation or divorce from the other parent, which can be a further (major) psychological stressor both for the single parent and for the children and adolescents themselves.</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Most children and adolescents grow up in a two-parent household where the parents are either married or partnered. In 2021 single-parent households accounted for a good 18.5% of all families with children under the age of 18. The share of single-parent households is growing across older child age cohorts. There was also a long period of significant growth in the number of single-parent households prior to 2016, after which the figures dropped slightly.</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At the same time, the share of working parents with young children is also on the rise. </a:t>
            </a:r>
            <a:r>
              <a:rPr lang="en-US" sz="1100" dirty="0">
                <a:latin typeface="Open Sans" panose="020B0606030504020204" pitchFamily="34" charset="0"/>
                <a:ea typeface="Open Sans" panose="020B0606030504020204" pitchFamily="34" charset="0"/>
                <a:cs typeface="Open Sans" panose="020B0606030504020204" pitchFamily="34" charset="0"/>
              </a:rPr>
              <a:t>The employment rate amongst parents with one or two children was at a similar level in 2021. 67.6% of parents with one child were in gainful employment, rising to 69.4% for parents with two children. For parents with three or more children – where at least one child is of pre-school age – the share was 57.3%.</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programmes offered by child and youth services, such as child day-care services, are a major source of support for many children and their families. They can, e.g., facilitate a return to work for one or more parents, or provide relief from the burden of daily tasks and challenges.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b="1"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Böwing-Schmalenbrock</a:t>
            </a:r>
            <a:r>
              <a:rPr lang="de-DE" sz="1100" dirty="0">
                <a:latin typeface="Open Sans" panose="020B0606030504020204" pitchFamily="34" charset="0"/>
                <a:ea typeface="Open Sans" panose="020B0606030504020204" pitchFamily="34" charset="0"/>
                <a:cs typeface="Open Sans" panose="020B0606030504020204" pitchFamily="34" charset="0"/>
              </a:rPr>
              <a:t>, Melanie/</a:t>
            </a:r>
            <a:r>
              <a:rPr lang="de-DE" sz="1100" dirty="0" err="1">
                <a:latin typeface="Open Sans" panose="020B0606030504020204" pitchFamily="34" charset="0"/>
                <a:ea typeface="Open Sans" panose="020B0606030504020204" pitchFamily="34" charset="0"/>
                <a:cs typeface="Open Sans" panose="020B0606030504020204" pitchFamily="34" charset="0"/>
              </a:rPr>
              <a:t>Detemple</a:t>
            </a:r>
            <a:r>
              <a:rPr lang="de-DE" sz="1100" dirty="0">
                <a:latin typeface="Open Sans" panose="020B0606030504020204" pitchFamily="34" charset="0"/>
                <a:ea typeface="Open Sans" panose="020B0606030504020204" pitchFamily="34" charset="0"/>
                <a:cs typeface="Open Sans" panose="020B0606030504020204" pitchFamily="34" charset="0"/>
              </a:rPr>
              <a:t>, Jonas/Meiner-Teubner, Christiane (2021): Aufwachsen in Deutschland – Rahmenbedingungen der Kinder- und Jugendhilfe.</a:t>
            </a:r>
            <a:r>
              <a:rPr lang="de-DE" sz="1100" baseline="0" dirty="0">
                <a:latin typeface="Open Sans" panose="020B0606030504020204" pitchFamily="34" charset="0"/>
                <a:ea typeface="Open Sans" panose="020B0606030504020204" pitchFamily="34" charset="0"/>
                <a:cs typeface="Open Sans" panose="020B0606030504020204" pitchFamily="34" charset="0"/>
              </a:rPr>
              <a:t> In</a:t>
            </a:r>
            <a:r>
              <a:rPr lang="de-DE" sz="1100" dirty="0">
                <a:latin typeface="Open Sans" panose="020B0606030504020204" pitchFamily="34" charset="0"/>
                <a:ea typeface="Open Sans" panose="020B0606030504020204" pitchFamily="34" charset="0"/>
                <a:cs typeface="Open Sans" panose="020B0606030504020204" pitchFamily="34" charset="0"/>
              </a:rPr>
              <a:t>: Autorengruppe Kinder- und Jugendhilfestatistik: Kinder- und Jugendhilfereport Extra 2021. Dortmund, p. 7</a:t>
            </a:r>
            <a:r>
              <a:rPr lang="en-GB" sz="1100" dirty="0">
                <a:latin typeface="Open Sans" panose="020B0606030504020204" pitchFamily="34" charset="0"/>
                <a:ea typeface="Open Sans" panose="020B0606030504020204" pitchFamily="34" charset="0"/>
                <a:cs typeface="Open Sans" panose="020B0606030504020204" pitchFamily="34" charset="0"/>
              </a:rPr>
              <a:t>−</a:t>
            </a:r>
            <a:r>
              <a:rPr lang="de-DE" sz="1100" dirty="0">
                <a:latin typeface="Open Sans" panose="020B0606030504020204" pitchFamily="34" charset="0"/>
                <a:ea typeface="Open Sans" panose="020B0606030504020204" pitchFamily="34" charset="0"/>
                <a:cs typeface="Open Sans" panose="020B0606030504020204" pitchFamily="34" charset="0"/>
              </a:rPr>
              <a:t>11.</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Bundesministerium für Familie, Senioren, Frauen und Jugend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(2020): Familie heute. Daten. Fakten. Trends. Familienreport 2020. Berlin; online: </a:t>
            </a:r>
            <a:r>
              <a:rPr lang="de-DE" sz="1100" u="sng" dirty="0">
                <a:latin typeface="Open Sans" panose="020B0606030504020204" pitchFamily="34" charset="0"/>
                <a:ea typeface="Open Sans" panose="020B0606030504020204" pitchFamily="34" charset="0"/>
                <a:cs typeface="Open Sans" panose="020B0606030504020204" pitchFamily="34" charset="0"/>
                <a:hlinkClick r:id="rId3"/>
              </a:rPr>
              <a:t>https://www.bmfsfj.de/blob/163108/edcf52db42aa6bc27683f797f16a350e/familienreport-2020-familie-heute-daten-fakten-trends-data.pdf</a:t>
            </a:r>
            <a:r>
              <a:rPr lang="de-DE" sz="1100" dirty="0">
                <a:latin typeface="Open Sans" panose="020B0606030504020204" pitchFamily="34" charset="0"/>
                <a:ea typeface="Open Sans" panose="020B0606030504020204" pitchFamily="34" charset="0"/>
                <a:cs typeface="Open Sans" panose="020B0606030504020204" pitchFamily="34" charset="0"/>
              </a:rPr>
              <a:t> (last </a:t>
            </a:r>
            <a:r>
              <a:rPr lang="de-DE" sz="1100" dirty="0" err="1">
                <a:latin typeface="Open Sans" panose="020B0606030504020204" pitchFamily="34" charset="0"/>
                <a:ea typeface="Open Sans" panose="020B0606030504020204" pitchFamily="34" charset="0"/>
                <a:cs typeface="Open Sans" panose="020B0606030504020204" pitchFamily="34" charset="0"/>
              </a:rPr>
              <a:t>accessed</a:t>
            </a:r>
            <a:r>
              <a:rPr lang="de-DE" sz="1100" dirty="0">
                <a:latin typeface="Open Sans" panose="020B0606030504020204" pitchFamily="34" charset="0"/>
                <a:ea typeface="Open Sans" panose="020B0606030504020204" pitchFamily="34" charset="0"/>
                <a:cs typeface="Open Sans" panose="020B0606030504020204" pitchFamily="34" charset="0"/>
              </a:rPr>
              <a:t>: 10 </a:t>
            </a:r>
            <a:r>
              <a:rPr lang="de-DE" sz="1100" dirty="0" err="1">
                <a:latin typeface="Open Sans" panose="020B0606030504020204" pitchFamily="34" charset="0"/>
                <a:ea typeface="Open Sans" panose="020B0606030504020204" pitchFamily="34" charset="0"/>
                <a:cs typeface="Open Sans" panose="020B0606030504020204" pitchFamily="34" charset="0"/>
              </a:rPr>
              <a:t>July</a:t>
            </a:r>
            <a:r>
              <a:rPr lang="de-DE" sz="1100" dirty="0">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Statistisches Bundesamt: Auszug aus dem Datenreport 2021: Familie, Lebensformen und Kinder; online: </a:t>
            </a:r>
            <a:r>
              <a:rPr lang="de-DE" sz="1100" dirty="0">
                <a:latin typeface="Open Sans" panose="020B0606030504020204" pitchFamily="34" charset="0"/>
                <a:ea typeface="Open Sans" panose="020B0606030504020204" pitchFamily="34" charset="0"/>
                <a:cs typeface="Open Sans" panose="020B0606030504020204" pitchFamily="34" charset="0"/>
                <a:hlinkClick r:id="rId4"/>
              </a:rPr>
              <a:t>https://www.destatis.de/DE/Service/Statistik-Campus/Datenreport/Downloads/datenreport-2021-kap-2.html</a:t>
            </a:r>
            <a:r>
              <a:rPr lang="de-DE" sz="1100" dirty="0">
                <a:latin typeface="Open Sans" panose="020B0606030504020204" pitchFamily="34" charset="0"/>
                <a:ea typeface="Open Sans" panose="020B0606030504020204" pitchFamily="34" charset="0"/>
                <a:cs typeface="Open Sans" panose="020B0606030504020204" pitchFamily="34" charset="0"/>
              </a:rPr>
              <a:t> (</a:t>
            </a:r>
            <a:r>
              <a:rPr lang="en-GB" sz="1100" dirty="0">
                <a:latin typeface="Open Sans" panose="020B0606030504020204" pitchFamily="34" charset="0"/>
                <a:ea typeface="Open Sans" panose="020B0606030504020204" pitchFamily="34" charset="0"/>
                <a:cs typeface="Open Sans" panose="020B0606030504020204" pitchFamily="34" charset="0"/>
              </a:rPr>
              <a:t>last accessed: 10 July 2023).</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6</a:t>
            </a:fld>
            <a:endParaRPr lang="de-DE" dirty="0"/>
          </a:p>
        </p:txBody>
      </p:sp>
    </p:spTree>
    <p:extLst>
      <p:ext uri="{BB962C8B-B14F-4D97-AF65-F5344CB8AC3E}">
        <p14:creationId xmlns:p14="http://schemas.microsoft.com/office/powerpoint/2010/main" val="4263194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777195"/>
            <a:ext cx="5438140" cy="9547164"/>
          </a:xfrm>
        </p:spPr>
        <p:txBody>
          <a:bodyPr/>
          <a:lstStyle/>
          <a:p>
            <a:r>
              <a:rPr lang="en-GB" sz="1200" kern="1200" dirty="0">
                <a:solidFill>
                  <a:schemeClr val="tx1"/>
                </a:solidFill>
                <a:effectLst/>
                <a:latin typeface="+mn-lt"/>
                <a:ea typeface="+mn-ea"/>
                <a:cs typeface="+mn-cs"/>
              </a:rPr>
              <a:t>Child and youth services is one of the rehabilitation providers of integration support for young people with disabilities. Under the current legislation, they are solely responsible for providing them to young people with a psychological disability (on legislative developments concerning child and youth services for young people with physical and/or mental disabilities until 2028, cf. slide 1.1.16). Provided the requirements in accordance with Article 35a of Book 8 of the Social Code (SGB VIII) are met (cf. slide 2.4.1), support can on principle be provided in any form (non-/semi-residential, residential), as in the case of socio-educational support services (Article 35a [2]). The services to be delivered are chosen in accordance with Book 9 of the Social Code (SGB IX) (cf. Article 5a [3] of Book 8).</a:t>
            </a:r>
          </a:p>
          <a:p>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accordance with Article 6 (1) no. 6 of Book 9, child and youth services is responsible for delivering the following types of integration service:</a:t>
            </a:r>
            <a:endParaRPr lang="de-DE"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en-GB" sz="1200" b="1" kern="1200" dirty="0">
                <a:solidFill>
                  <a:schemeClr val="tx1"/>
                </a:solidFill>
                <a:effectLst/>
                <a:latin typeface="+mn-lt"/>
                <a:ea typeface="+mn-ea"/>
                <a:cs typeface="+mn-cs"/>
              </a:rPr>
              <a:t>Medical participation</a:t>
            </a:r>
            <a:r>
              <a:rPr lang="en-GB" sz="1200" kern="1200" dirty="0">
                <a:solidFill>
                  <a:schemeClr val="tx1"/>
                </a:solidFill>
                <a:effectLst/>
                <a:latin typeface="+mn-lt"/>
                <a:ea typeface="+mn-ea"/>
                <a:cs typeface="+mn-cs"/>
              </a:rPr>
              <a:t>: Normally, responsibility for these services lies with the statutory health insurance funds. However, in the case of services outside of the funds’ remit (e.g., dyslexia therapy), child and youth services may be responsible in accordance with Article 35a of Book 8.</a:t>
            </a:r>
            <a:endParaRPr lang="de-DE"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en-GB" sz="1200" b="1" kern="1200" dirty="0">
                <a:solidFill>
                  <a:schemeClr val="tx1"/>
                </a:solidFill>
                <a:effectLst/>
                <a:latin typeface="+mn-lt"/>
                <a:ea typeface="+mn-ea"/>
                <a:cs typeface="+mn-cs"/>
              </a:rPr>
              <a:t>Professional/vocational participation</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Again, in the vast majority of cases the responsibility lies with another provider (here: the Federal Employment Office), even if socio-educational services are required in connection with a professional/vocational measure (e.g., boarding school accommodation). However, if the socio-educational service in question is unrelated to the professional/vocational measure, the individual may have a claim under Article 35a of Book 8.</a:t>
            </a:r>
          </a:p>
          <a:p>
            <a:pPr marL="171450" lvl="0" indent="-171450">
              <a:buFont typeface="Wingdings" panose="05000000000000000000" pitchFamily="2" charset="2"/>
              <a:buChar char="Ø"/>
            </a:pPr>
            <a:r>
              <a:rPr lang="en-GB" sz="1200" b="1" kern="1200" dirty="0">
                <a:solidFill>
                  <a:schemeClr val="tx1"/>
                </a:solidFill>
                <a:effectLst/>
                <a:latin typeface="+mn-lt"/>
                <a:ea typeface="+mn-ea"/>
                <a:cs typeface="+mn-cs"/>
              </a:rPr>
              <a:t>Participation in education</a:t>
            </a:r>
            <a:r>
              <a:rPr lang="en-GB" sz="1200" kern="1200" dirty="0">
                <a:solidFill>
                  <a:schemeClr val="tx1"/>
                </a:solidFill>
                <a:effectLst/>
                <a:latin typeface="+mn-lt"/>
                <a:ea typeface="+mn-ea"/>
                <a:cs typeface="+mn-cs"/>
              </a:rPr>
              <a:t>: Responsibility for ensuring equal participation in education (especially mainstream education) lies primarily with the education system. However, given the major delays in implementing this (cf. slide 1.1.9, strong demand for special needs support), child and youth services is frequently called upon, particularly when it comes to personal classroom assistance for (school or university) students (Article 112 of Book 9).</a:t>
            </a:r>
          </a:p>
          <a:p>
            <a:pPr marL="171450" lvl="0" indent="-171450">
              <a:buFont typeface="Wingdings" panose="05000000000000000000" pitchFamily="2" charset="2"/>
              <a:buChar char="Ø"/>
            </a:pPr>
            <a:r>
              <a:rPr lang="en-GB" sz="1200" b="1" kern="1200" dirty="0">
                <a:solidFill>
                  <a:schemeClr val="tx1"/>
                </a:solidFill>
                <a:effectLst/>
                <a:latin typeface="+mn-lt"/>
                <a:ea typeface="+mn-ea"/>
                <a:cs typeface="+mn-cs"/>
              </a:rPr>
              <a:t>Participation in society</a:t>
            </a:r>
            <a:r>
              <a:rPr lang="en-GB" sz="1200" kern="1200" dirty="0">
                <a:solidFill>
                  <a:schemeClr val="tx1"/>
                </a:solidFill>
                <a:effectLst/>
                <a:latin typeface="+mn-lt"/>
                <a:ea typeface="+mn-ea"/>
                <a:cs typeface="+mn-cs"/>
              </a:rPr>
              <a:t>: Ensuring that children and adolescents with a psychological disability can participate in society is one of the primary responsibilities of child and youth services. This includes, in particular, curative education services (Article 79 of Book 9) for children under school age, and recreational assistance in, e.g., after-school settings, for school-age children (Article 113 of Book 9).</a:t>
            </a:r>
          </a:p>
          <a:p>
            <a:pPr lvl="0"/>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Selected statistics on integration support in accordance with Article 35a of Book 8 (2019):</a:t>
            </a: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de-DE" b="1" dirty="0"/>
          </a:p>
          <a:p>
            <a:endParaRPr lang="de-DE" b="1" dirty="0"/>
          </a:p>
          <a:p>
            <a:r>
              <a:rPr lang="en-US" dirty="0"/>
              <a:t>In 2021 a total of 142,885 young people received services in accordance with Article 35a, Book 8 of the Social Code (SGB VIII). Although 17,487 (12%) of these young people had attained full age, they were included not in the statistics under Article 41 (support for young adults) (see slide 2.5.1) but rather in the context of integration support. In 119,062 instances (83%), services were provided in a non-residential/semi-residential setting, in 1,430 instances (1%), they were provided as part of family care and in 22,393 instances (16%) in facilities.</a:t>
            </a:r>
            <a:endParaRPr lang="de-DE" dirty="0"/>
          </a:p>
          <a:p>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Arbeitsstelle Kinder- und Jugendhilfestatistik (</a:t>
            </a:r>
            <a:r>
              <a:rPr lang="de-DE" dirty="0" err="1"/>
              <a:t>AKJStat</a:t>
            </a:r>
            <a:r>
              <a:rPr lang="de-DE" dirty="0"/>
              <a:t>) (2023): Monitor Hilfen zur Erziehung 2023 – Datenbasis 2021. Online at </a:t>
            </a:r>
            <a:r>
              <a:rPr lang="de-DE" dirty="0">
                <a:hlinkClick r:id="rId3"/>
              </a:rPr>
              <a:t>https://www.hzemonitor.akjstat.tu-dortmund.de</a:t>
            </a:r>
            <a:r>
              <a:rPr lang="de-DE" dirty="0"/>
              <a:t> (last </a:t>
            </a:r>
            <a:r>
              <a:rPr lang="de-DE" dirty="0" err="1"/>
              <a:t>accessed</a:t>
            </a:r>
            <a:r>
              <a:rPr lang="de-DE" dirty="0"/>
              <a:t> 1 August 2023).</a:t>
            </a:r>
          </a:p>
          <a:p>
            <a:pPr marL="171450" indent="-171450">
              <a:buFont typeface="Wingdings" panose="05000000000000000000" pitchFamily="2" charset="2"/>
              <a:buChar char="Ø"/>
            </a:pPr>
            <a:r>
              <a:rPr lang="de-DE" dirty="0"/>
              <a:t>Schönecker, Lydia/</a:t>
            </a:r>
            <a:r>
              <a:rPr lang="de-DE" dirty="0" err="1"/>
              <a:t>Meysen</a:t>
            </a:r>
            <a:r>
              <a:rPr lang="de-DE" dirty="0"/>
              <a:t>, Thomas: § 10 SGB VIII.</a:t>
            </a:r>
            <a:r>
              <a:rPr lang="de-DE" baseline="0" dirty="0"/>
              <a:t> In</a:t>
            </a:r>
            <a:r>
              <a:rPr lang="de-DE" dirty="0"/>
              <a:t>: Münder, Johannes/</a:t>
            </a:r>
            <a:r>
              <a:rPr lang="de-DE" dirty="0" err="1"/>
              <a:t>Meysen</a:t>
            </a:r>
            <a:r>
              <a:rPr lang="de-DE" dirty="0"/>
              <a:t>, Thomas/</a:t>
            </a:r>
            <a:r>
              <a:rPr lang="de-DE" dirty="0" err="1"/>
              <a:t>Trenczek</a:t>
            </a:r>
            <a:r>
              <a:rPr lang="de-DE" dirty="0"/>
              <a:t>, Thomas (</a:t>
            </a:r>
            <a:r>
              <a:rPr lang="de-DE" dirty="0" err="1"/>
              <a:t>eds</a:t>
            </a:r>
            <a:r>
              <a:rPr lang="de-DE" dirty="0"/>
              <a:t>.) (2022). Frankfurter Kommentar zum SGB VIII. Kinder- und Jugendhilfe.</a:t>
            </a:r>
            <a:r>
              <a:rPr lang="de-DE" baseline="0" dirty="0"/>
              <a:t> 9</a:t>
            </a:r>
            <a:r>
              <a:rPr lang="de-DE" dirty="0"/>
              <a:t>th </a:t>
            </a:r>
            <a:r>
              <a:rPr lang="de-DE" dirty="0" err="1"/>
              <a:t>edition</a:t>
            </a:r>
            <a:r>
              <a:rPr lang="de-DE" dirty="0"/>
              <a:t>, Baden-Baden.</a:t>
            </a:r>
          </a:p>
          <a:p>
            <a:pPr marL="171450" indent="-171450">
              <a:buFont typeface="Wingdings" panose="05000000000000000000" pitchFamily="2" charset="2"/>
              <a:buChar char="Ø"/>
            </a:pPr>
            <a:r>
              <a:rPr lang="de-DE" dirty="0"/>
              <a:t>Statistisches Bundesamt (2022): Statistiken der Kinder- und Jugendhilfe – Erzieherische Hilfe, Eingliederungshilfe, Hilfe für junge Volljährige 2021, Wiesbaden.</a:t>
            </a:r>
          </a:p>
          <a:p>
            <a:pPr marL="171450" indent="-171450">
              <a:buFont typeface="Wingdings" panose="05000000000000000000" pitchFamily="2" charset="2"/>
              <a:buChar char="Ø"/>
            </a:pPr>
            <a:r>
              <a:rPr lang="de-DE" dirty="0" err="1"/>
              <a:t>Tabel</a:t>
            </a:r>
            <a:r>
              <a:rPr lang="de-DE" dirty="0"/>
              <a:t>, Agathe/Fendrich, Sandra (2021): Eingliederungshilfen (§ 35a SGB VIII und 6. </a:t>
            </a:r>
            <a:r>
              <a:rPr lang="en-GB" dirty="0" err="1"/>
              <a:t>Kapitel</a:t>
            </a:r>
            <a:r>
              <a:rPr lang="en-GB" dirty="0"/>
              <a:t> SGB XII). In: </a:t>
            </a:r>
            <a:r>
              <a:rPr lang="en-GB" dirty="0" err="1"/>
              <a:t>Autorengruppe</a:t>
            </a:r>
            <a:r>
              <a:rPr lang="en-GB" dirty="0"/>
              <a:t> Kinder- und </a:t>
            </a:r>
            <a:r>
              <a:rPr lang="en-GB" dirty="0" err="1"/>
              <a:t>Jugendhilfestatistik</a:t>
            </a:r>
            <a:r>
              <a:rPr lang="en-GB" dirty="0"/>
              <a:t> (2021). </a:t>
            </a:r>
            <a:r>
              <a:rPr lang="de-DE" dirty="0"/>
              <a:t>Kinder- und Jugendhilfereport Extra 2021. Dortmund, p. 26−30.</a:t>
            </a:r>
          </a:p>
          <a:p>
            <a:pPr marL="171450" indent="-171450">
              <a:buFont typeface="Wingdings" panose="05000000000000000000" pitchFamily="2" charset="2"/>
              <a:buChar char="Ø"/>
            </a:pP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60</a:t>
            </a:fld>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1804029063"/>
              </p:ext>
            </p:extLst>
          </p:nvPr>
        </p:nvGraphicFramePr>
        <p:xfrm>
          <a:off x="806549" y="12020103"/>
          <a:ext cx="5106428" cy="35255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501912700"/>
                    </a:ext>
                  </a:extLst>
                </a:gridCol>
                <a:gridCol w="1410018">
                  <a:extLst>
                    <a:ext uri="{9D8B030D-6E8A-4147-A177-3AD203B41FA5}">
                      <a16:colId xmlns:a16="http://schemas.microsoft.com/office/drawing/2014/main" val="56343986"/>
                    </a:ext>
                  </a:extLst>
                </a:gridCol>
                <a:gridCol w="1680186">
                  <a:extLst>
                    <a:ext uri="{9D8B030D-6E8A-4147-A177-3AD203B41FA5}">
                      <a16:colId xmlns:a16="http://schemas.microsoft.com/office/drawing/2014/main" val="2333356257"/>
                    </a:ext>
                  </a:extLst>
                </a:gridCol>
              </a:tblGrid>
              <a:tr h="370840">
                <a:tc>
                  <a:txBody>
                    <a:bodyPr/>
                    <a:lstStyle/>
                    <a:p>
                      <a:endParaRPr lang="de-DE" dirty="0"/>
                    </a:p>
                  </a:txBody>
                  <a:tcPr/>
                </a:tc>
                <a:tc>
                  <a:txBody>
                    <a:bodyPr/>
                    <a:lstStyle/>
                    <a:p>
                      <a:r>
                        <a:rPr lang="de-DE" sz="1200" dirty="0">
                          <a:latin typeface="Open Sans" panose="020B0606030504020204" pitchFamily="34" charset="0"/>
                          <a:ea typeface="Open Sans" panose="020B0606030504020204" pitchFamily="34" charset="0"/>
                          <a:cs typeface="Open Sans" panose="020B0606030504020204" pitchFamily="34" charset="0"/>
                        </a:rPr>
                        <a:t>Non-</a:t>
                      </a:r>
                      <a:r>
                        <a:rPr lang="de-DE" sz="1200" dirty="0" err="1">
                          <a:latin typeface="Open Sans" panose="020B0606030504020204" pitchFamily="34" charset="0"/>
                          <a:ea typeface="Open Sans" panose="020B0606030504020204" pitchFamily="34" charset="0"/>
                          <a:cs typeface="Open Sans" panose="020B0606030504020204" pitchFamily="34" charset="0"/>
                        </a:rPr>
                        <a:t>residential</a:t>
                      </a:r>
                      <a:endParaRPr lang="de-DE" sz="12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de-DE" sz="1200" dirty="0">
                          <a:latin typeface="Open Sans" panose="020B0606030504020204" pitchFamily="34" charset="0"/>
                          <a:ea typeface="Open Sans" panose="020B0606030504020204" pitchFamily="34" charset="0"/>
                          <a:cs typeface="Open Sans" panose="020B0606030504020204" pitchFamily="34" charset="0"/>
                        </a:rPr>
                        <a:t>Residential</a:t>
                      </a:r>
                    </a:p>
                  </a:txBody>
                  <a:tcPr/>
                </a:tc>
                <a:extLst>
                  <a:ext uri="{0D108BD9-81ED-4DB2-BD59-A6C34878D82A}">
                    <a16:rowId xmlns:a16="http://schemas.microsoft.com/office/drawing/2014/main" val="2602495389"/>
                  </a:ext>
                </a:extLst>
              </a:tr>
              <a:tr h="370840">
                <a:tc>
                  <a:txBody>
                    <a:bodyPr/>
                    <a:lstStyle/>
                    <a:p>
                      <a:r>
                        <a:rPr lang="en-GB" sz="11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Number</a:t>
                      </a:r>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young recipients:</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101,765</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22,571</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5976063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Average age</a:t>
                      </a:r>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initial delivery:</a:t>
                      </a:r>
                      <a:endParaRPr lang="de-DE"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10.8</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14.7 </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1607345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With single parent</a:t>
                      </a:r>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initial delivery:	</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30.6%</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40.2%</a:t>
                      </a:r>
                      <a:endParaRPr lang="de-DE"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55219683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Family on benefits </a:t>
                      </a:r>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initial delivery:</a:t>
                      </a:r>
                      <a:endParaRPr lang="de-DE"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24.0%</a:t>
                      </a:r>
                      <a:endParaRPr lang="de-DE"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39.4%</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892854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Family language other than German</a:t>
                      </a:r>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endParaRPr lang="de-DE"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12.2%</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9.3%</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5435203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Proportion of female recipients</a:t>
                      </a:r>
                      <a:r>
                        <a:rPr lang="en-GB" sz="11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endParaRPr lang="de-DE"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26.6%</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37.9%</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211414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Average duration</a:t>
                      </a:r>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of service delivery:	</a:t>
                      </a:r>
                      <a:endParaRPr lang="de-DE"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24 months</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1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23 months</a:t>
                      </a:r>
                      <a:endParaRPr lang="de-DE" sz="11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436040"/>
                  </a:ext>
                </a:extLst>
              </a:tr>
            </a:tbl>
          </a:graphicData>
        </a:graphic>
      </p:graphicFrame>
    </p:spTree>
    <p:extLst>
      <p:ext uri="{BB962C8B-B14F-4D97-AF65-F5344CB8AC3E}">
        <p14:creationId xmlns:p14="http://schemas.microsoft.com/office/powerpoint/2010/main" val="391876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61</a:t>
            </a:fld>
            <a:endParaRPr lang="de-DE"/>
          </a:p>
        </p:txBody>
      </p:sp>
    </p:spTree>
    <p:extLst>
      <p:ext uri="{BB962C8B-B14F-4D97-AF65-F5344CB8AC3E}">
        <p14:creationId xmlns:p14="http://schemas.microsoft.com/office/powerpoint/2010/main" val="2246619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Article 41 (1) of Book 8 of the Social Code (SGB VIII) states that young adults shall receive suitable and necessary support in cases where their personal development does not allow them to exercise independence, responsibility and autonomy. Support is normally not available beyond the age of 21; in justified individual cases it may be extended for a defined period of time. Once service provision has ended, it may be re-approved or continued in accordance with sentences 1 and 2.</a:t>
            </a:r>
          </a:p>
          <a:p>
            <a:endParaRPr lang="de-DE" dirty="0"/>
          </a:p>
          <a:p>
            <a:r>
              <a:rPr lang="en-GB" dirty="0"/>
              <a:t>The understanding behind this form of support is that today, adolescence is not limited to a certain age or status; instead, it can extend far beyond an individual’s 18th birthday. This is why, legally speaking, support should not be discontinued abruptly just because the recipient has turned 18. The problems associated with a premature discontinuation of support have been clearly highlighted by the global Care Leavers Community (</a:t>
            </a:r>
            <a:r>
              <a:rPr lang="en-GB" u="sng" dirty="0">
                <a:hlinkClick r:id="rId3"/>
              </a:rPr>
              <a:t>https://www.careleaver.de/</a:t>
            </a:r>
            <a:r>
              <a:rPr lang="en-GB" dirty="0"/>
              <a:t>): homelessness, vocational training dropout, psychosomatic reactions, and an inability to procure paperwork from parents, to name just a few. Care Leavers are calling to increase the age limit for support to 25; while this has the backing of many specialist organisations, the law has not yet been amended accordingly.</a:t>
            </a:r>
          </a:p>
          <a:p>
            <a:endParaRPr lang="de-DE" dirty="0"/>
          </a:p>
          <a:p>
            <a:r>
              <a:rPr lang="en-US" dirty="0"/>
              <a:t>In 2021, support services were provided in 125,025 instances for young adults in Germany. </a:t>
            </a:r>
            <a:r>
              <a:rPr lang="en-GB" dirty="0"/>
              <a:t>The types of support available to young adults are generally aligned with the range of non-residential and residential socio-economic support services. However, when it comes to young adults, emphasis is given to (residential) care in homes, group accommodation and foster families, although non-residential support also plays a role. </a:t>
            </a:r>
            <a:r>
              <a:rPr lang="en-US" dirty="0"/>
              <a:t>In contrast to minors (see slide 2.3.4), the breakdown (in percent) of support provided in 2021 to young adults between the ages of 18 and 26 paints a different picture. Of the 125,025 young adults who claimed support, 34% were in residential care (pursuant to Article 27 in conjunction with Articles 33, 34 of Book 8 and including residential services provided under Article 27 [2]), which is far higher than the corresponding share amongst under-18s. In the context of non-residential services, family support workers/care support workers (17.3%) played a major role. Advice on child-rearing was used by just over a quarter (25.6%) of young adults who claimed a service.</a:t>
            </a:r>
            <a:endParaRPr lang="en-GB" dirty="0"/>
          </a:p>
          <a:p>
            <a:endParaRPr lang="de-DE" dirty="0"/>
          </a:p>
          <a:p>
            <a:r>
              <a:rPr lang="en-GB" dirty="0"/>
              <a:t>Young adults are entitled to support for a reasonable period of time after receiving the assistance they need in becoming independent; this support has to be understandable and accessible to them (Article 41a [1] of Book 8 of the Social Code [SGB VIII]). Should the discontinuation of support be premature and have a negative impact, it can recommence (Article 41 [1]). This is why the youth welfare office should reach out to young adults at regular intervals after support has ceased (Article 41a [2]). </a:t>
            </a:r>
          </a:p>
          <a:p>
            <a:endParaRPr lang="de-DE" dirty="0"/>
          </a:p>
          <a:p>
            <a:r>
              <a:rPr lang="en-GB" dirty="0"/>
              <a:t>Once the youth welfare office has decided to consider discontinuing the support, one year ahead of the planned date as stated in the support plan the office should verify whether responsibility for the young recipient should pass to another provider (Article 41 [3]).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Until May 2021, young adults were asked to contribute to the cost of support; this contribution could amount to up to 75% of their income, plus any assets they may have had</a:t>
            </a:r>
            <a:r>
              <a:rPr lang="en-GB" dirty="0">
                <a:solidFill>
                  <a:srgbClr val="000000"/>
                </a:solidFill>
                <a:latin typeface="Open Sans" pitchFamily="2" charset="0"/>
                <a:ea typeface="Open Sans" pitchFamily="2" charset="0"/>
                <a:cs typeface="Open Sans" pitchFamily="2" charset="0"/>
              </a:rPr>
              <a:t>, </a:t>
            </a:r>
            <a:r>
              <a:rPr lang="en-GB" dirty="0">
                <a:solidFill>
                  <a:srgbClr val="000000"/>
                </a:solidFill>
                <a:effectLst/>
                <a:latin typeface="Open Sans" pitchFamily="2" charset="0"/>
                <a:ea typeface="Open Sans" pitchFamily="2" charset="0"/>
                <a:cs typeface="Open Sans" pitchFamily="2" charset="0"/>
              </a:rPr>
              <a:t>but was then capped at 25% of their income. Book 8 has since been amended further and the requirement for young people to contribute towards the costs of care was abolished entirely effective 1 January 2023. As a result, it is now possible for young people in residential care to keep all of the income they earn, without having to pay contributions towards the costs of the respective care to the youth welfare office.</a:t>
            </a:r>
            <a:endParaRPr lang="de-DE" dirty="0">
              <a:solidFill>
                <a:srgbClr val="000000"/>
              </a:solidFill>
              <a:effectLst/>
              <a:latin typeface="Open Sans" pitchFamily="2" charset="0"/>
              <a:ea typeface="Open Sans" pitchFamily="2" charset="0"/>
              <a:cs typeface="Open Sans" pitchFamily="2" charset="0"/>
            </a:endParaRPr>
          </a:p>
          <a:p>
            <a:endParaRPr lang="de-DE" dirty="0"/>
          </a:p>
          <a:p>
            <a:r>
              <a:rPr lang="de-DE" b="1" dirty="0"/>
              <a:t>Further </a:t>
            </a:r>
            <a:r>
              <a:rPr lang="de-DE" b="1" dirty="0" err="1"/>
              <a:t>reading</a:t>
            </a:r>
            <a:r>
              <a:rPr lang="de-DE" b="1" dirty="0"/>
              <a:t> </a:t>
            </a:r>
            <a:endParaRPr lang="de-DE" dirty="0"/>
          </a:p>
          <a:p>
            <a:r>
              <a:rPr lang="de-DE" dirty="0"/>
              <a:t> </a:t>
            </a:r>
          </a:p>
          <a:p>
            <a:pPr marL="171450" indent="-171450">
              <a:buFont typeface="Wingdings" panose="05000000000000000000" pitchFamily="2" charset="2"/>
              <a:buChar char="Ø"/>
            </a:pPr>
            <a:r>
              <a:rPr lang="de-DE" dirty="0"/>
              <a:t>Arbeitsstelle Kinder- und Jugendhilfestatistik (</a:t>
            </a:r>
            <a:r>
              <a:rPr lang="de-DE" dirty="0" err="1"/>
              <a:t>AKJStat</a:t>
            </a:r>
            <a:r>
              <a:rPr lang="de-DE" dirty="0"/>
              <a:t>) (2023): Monitor Hilfen zur Erziehung 2023 – Datenbasis 2021. Online at </a:t>
            </a:r>
            <a:r>
              <a:rPr lang="de-DE" dirty="0">
                <a:hlinkClick r:id="rId4"/>
              </a:rPr>
              <a:t>https://www.hzemonitor.akjstat.tu-dortmund.de</a:t>
            </a:r>
            <a:r>
              <a:rPr lang="de-DE" dirty="0"/>
              <a:t> (last </a:t>
            </a:r>
            <a:r>
              <a:rPr lang="de-DE" dirty="0" err="1"/>
              <a:t>accessed</a:t>
            </a:r>
            <a:r>
              <a:rPr lang="de-DE" dirty="0"/>
              <a:t>: 1 August 2023)</a:t>
            </a:r>
          </a:p>
          <a:p>
            <a:pPr marL="171450" indent="-171450">
              <a:buFont typeface="Wingdings" panose="05000000000000000000" pitchFamily="2" charset="2"/>
              <a:buChar char="Ø"/>
            </a:pPr>
            <a:r>
              <a:rPr lang="de-DE" dirty="0"/>
              <a:t>Deutsches Institut für Jugendhilfe und Familienrecht e. V. (2022): FAQ zu jungen Volljährigen/</a:t>
            </a:r>
            <a:r>
              <a:rPr lang="de-DE" dirty="0" err="1"/>
              <a:t>Careleavern</a:t>
            </a:r>
            <a:r>
              <a:rPr lang="de-DE" dirty="0"/>
              <a:t>. Online at </a:t>
            </a:r>
            <a:r>
              <a:rPr lang="de-DE" dirty="0">
                <a:hlinkClick r:id="rId5"/>
              </a:rPr>
              <a:t>https://dijuf.de/handlungsfelder/kjsg/kjsg-faq/junge-volljaehrige/careleaver</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a:t>Statistisches Bundesamt (2022): Statistiken der Kinder- und Jugendhilfe – Erzieherische Hilfe, Eingliederungshilfe, Hilfe für junge Volljährige 2021, Wiesbaden.</a:t>
            </a:r>
          </a:p>
          <a:p>
            <a:pPr marL="171450" indent="-171450">
              <a:buFont typeface="Wingdings" panose="05000000000000000000" pitchFamily="2" charset="2"/>
              <a:buChar char="Ø"/>
            </a:pPr>
            <a:r>
              <a:rPr lang="de-DE" dirty="0"/>
              <a:t>Website </a:t>
            </a:r>
            <a:r>
              <a:rPr lang="de-DE" dirty="0" err="1"/>
              <a:t>of</a:t>
            </a:r>
            <a:r>
              <a:rPr lang="de-DE" dirty="0"/>
              <a:t> </a:t>
            </a:r>
            <a:r>
              <a:rPr lang="de-DE" dirty="0" err="1"/>
              <a:t>the</a:t>
            </a:r>
            <a:r>
              <a:rPr lang="de-DE" dirty="0"/>
              <a:t> </a:t>
            </a:r>
            <a:r>
              <a:rPr lang="de-DE" dirty="0" err="1"/>
              <a:t>association</a:t>
            </a:r>
            <a:r>
              <a:rPr lang="de-DE" dirty="0"/>
              <a:t> </a:t>
            </a:r>
            <a:r>
              <a:rPr lang="de-DE" dirty="0" err="1"/>
              <a:t>Careleaver</a:t>
            </a:r>
            <a:r>
              <a:rPr lang="de-DE" dirty="0"/>
              <a:t> e.V.: </a:t>
            </a:r>
            <a:r>
              <a:rPr lang="de-DE" u="sng" dirty="0">
                <a:hlinkClick r:id="rId3"/>
              </a:rPr>
              <a:t>https://www.careleaver.de/</a:t>
            </a:r>
            <a:r>
              <a:rPr lang="de-DE" dirty="0"/>
              <a:t> </a:t>
            </a:r>
            <a:r>
              <a:rPr lang="en-GB" dirty="0"/>
              <a:t>(last accessed: 31 July 2023).</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62</a:t>
            </a:fld>
            <a:endParaRPr lang="de-DE"/>
          </a:p>
        </p:txBody>
      </p:sp>
    </p:spTree>
    <p:extLst>
      <p:ext uri="{BB962C8B-B14F-4D97-AF65-F5344CB8AC3E}">
        <p14:creationId xmlns:p14="http://schemas.microsoft.com/office/powerpoint/2010/main" val="25009707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63</a:t>
            </a:fld>
            <a:endParaRPr lang="de-DE"/>
          </a:p>
        </p:txBody>
      </p:sp>
    </p:spTree>
    <p:extLst>
      <p:ext uri="{BB962C8B-B14F-4D97-AF65-F5344CB8AC3E}">
        <p14:creationId xmlns:p14="http://schemas.microsoft.com/office/powerpoint/2010/main" val="29638699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Besides offering counselling, encouragement, support and assistance, child and youth services is also responsible for protecting children from danger to their welfare (Article 1 [3] no. 4 of Book 8 of the Social Code [SGB VIII]). Underlying this duty to protect is a narrow interpretation of child protection as a means to avert threats to their development. Case law in this area understands a “threat” to be a danger of such a magnitude that, if not addressed, is highly likely to cause considerable damage to the child’s development (Federal Court of Justice, 1956). Section 1666 (1) of Germany’s Civil Code considers the child’s “best interests” to be endangered when, should the child continue to be exposed to an identifiable endangerment, it is justifiable to assume that their physical, intellectual or psychological welfare will very likely be damaged.</a:t>
            </a:r>
          </a:p>
          <a:p>
            <a:endParaRPr lang="de-DE" dirty="0"/>
          </a:p>
          <a:p>
            <a:r>
              <a:rPr lang="en-GB" dirty="0"/>
              <a:t>Book 8 of the Social Code contains a multitude of references to this duty to protect. The main provisions in this context are:</a:t>
            </a:r>
            <a:endParaRPr lang="de-DE" dirty="0"/>
          </a:p>
          <a:p>
            <a:pPr marL="171450" indent="-171450">
              <a:buFont typeface="Wingdings" panose="05000000000000000000" pitchFamily="2" charset="2"/>
              <a:buChar char="Ø"/>
            </a:pPr>
            <a:r>
              <a:rPr lang="en-GB" dirty="0"/>
              <a:t>Article 8a - Duty to protect against endangerment to the child’s welfare,</a:t>
            </a:r>
            <a:endParaRPr lang="de-DE" dirty="0"/>
          </a:p>
          <a:p>
            <a:pPr marL="171450" indent="-171450">
              <a:buFont typeface="Wingdings" panose="05000000000000000000" pitchFamily="2" charset="2"/>
              <a:buChar char="Ø"/>
            </a:pPr>
            <a:r>
              <a:rPr lang="en-GB" dirty="0"/>
              <a:t>Article 42 - Taking into custody of children and adolescents,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Article 50 – Involvement in family court proceedings,</a:t>
            </a:r>
            <a:endParaRPr lang="de-DE" dirty="0"/>
          </a:p>
          <a:p>
            <a:pPr marL="171450" indent="-171450">
              <a:buFont typeface="Wingdings" panose="05000000000000000000" pitchFamily="2" charset="2"/>
              <a:buChar char="Ø"/>
            </a:pPr>
            <a:r>
              <a:rPr lang="en-GB" dirty="0"/>
              <a:t>Article 8b - Expert counselling and support to protect children and adolescents,</a:t>
            </a:r>
            <a:endParaRPr lang="de-DE" dirty="0"/>
          </a:p>
          <a:p>
            <a:pPr marL="171450" indent="-171450">
              <a:buFont typeface="Wingdings" panose="05000000000000000000" pitchFamily="2" charset="2"/>
              <a:buChar char="Ø"/>
            </a:pPr>
            <a:r>
              <a:rPr lang="en-GB" dirty="0"/>
              <a:t>Article 45 - Licence to operate a facility.</a:t>
            </a:r>
            <a:endParaRPr lang="de-DE" dirty="0"/>
          </a:p>
          <a:p>
            <a:endParaRPr lang="en-GB" dirty="0"/>
          </a:p>
          <a:p>
            <a:r>
              <a:rPr lang="en-GB" dirty="0"/>
              <a:t>A large number of other provisions (including Articles 37b and 44 of Book 8: Safeguarding the rights of children and adolescents in family care; Article 38: Allowability of service delivery abroad; Articles 45 et seq. – Licence to operate a facility, etc.) make implicit reference to the duty to protect. The five articles of the act on cooperation and information in child protection matters (</a:t>
            </a:r>
            <a:r>
              <a:rPr lang="en-GB" dirty="0" err="1"/>
              <a:t>Gesetz</a:t>
            </a:r>
            <a:r>
              <a:rPr lang="en-GB" dirty="0"/>
              <a:t> </a:t>
            </a:r>
            <a:r>
              <a:rPr lang="en-GB" dirty="0" err="1"/>
              <a:t>zur</a:t>
            </a:r>
            <a:r>
              <a:rPr lang="en-GB" dirty="0"/>
              <a:t> </a:t>
            </a:r>
            <a:r>
              <a:rPr lang="en-GB" dirty="0" err="1"/>
              <a:t>Kooperation</a:t>
            </a:r>
            <a:r>
              <a:rPr lang="en-GB" dirty="0"/>
              <a:t> und Information </a:t>
            </a:r>
            <a:r>
              <a:rPr lang="en-GB" dirty="0" err="1"/>
              <a:t>im</a:t>
            </a:r>
            <a:r>
              <a:rPr lang="en-GB" dirty="0"/>
              <a:t> </a:t>
            </a:r>
            <a:r>
              <a:rPr lang="en-GB" dirty="0" err="1"/>
              <a:t>Kinderschutz</a:t>
            </a:r>
            <a:r>
              <a:rPr lang="en-GB" dirty="0"/>
              <a:t>, KKG) also contain significant provisions on child protection, in particular Article 4, which is worded very similarly to Article 8a of Book 8 of the Social Code: it describes the duty to protect that professionals outside of child and youth services have, too. These legal provisions are the basis for setting procedural rules, assigning responsibilities and defining rights.</a:t>
            </a:r>
          </a:p>
          <a:p>
            <a:endParaRPr lang="de-DE" dirty="0"/>
          </a:p>
          <a:p>
            <a:r>
              <a:rPr lang="en-GB" b="1" dirty="0"/>
              <a:t>Section 8a </a:t>
            </a:r>
            <a:r>
              <a:rPr lang="en-GB" dirty="0"/>
              <a:t>of Book 8 of the Social Code determines how the youth welfare office needs to respond if it becomes aware of a significant indication that a child’s welfare is in danger. It must then sit down with a number of professionals to assess the risk of danger, if possible, involving the child/adolescent and their parent(s) or guardian(s). The youth welfare office must also obtain a personal impression of the child’s/adolescent’s direct environment, where possible with the involvement of the person who notified the youth welfare office in the first place. Should the youth welfare office see any need for action in order to avert the danger, it must provide the means to do so. </a:t>
            </a:r>
          </a:p>
          <a:p>
            <a:endParaRPr lang="de-DE" dirty="0"/>
          </a:p>
          <a:p>
            <a:r>
              <a:rPr lang="en-GB" dirty="0"/>
              <a:t>In addition, </a:t>
            </a:r>
            <a:r>
              <a:rPr lang="en-GB" b="1" dirty="0"/>
              <a:t>agreements</a:t>
            </a:r>
            <a:r>
              <a:rPr lang="en-GB" dirty="0"/>
              <a:t> must be concluded with all organisations offering services and facilities for children and adolescents. This is to ensure that they, too, perform an assessment of the risk to the welfare of a child or adolescent should they become aware of significant indicators that a danger exists. Where possible, an experienced expert should be involved in this process; likewise, the young person in question should be involved provided this does not put them at even higher risk. The agreements must list the qualifications that an experienced consultant expert must have; in particular, they must be knowledgeable when it comes to protecting the welfare of children and adolescents with a disability, who are especially vulnerable. Where necessary, efforts should be made to encourage the use of support and assistance. Once the professionals have exhausted all the options they have to provide assistance and protection, they are obliged to inform the youth welfare office of the endangerment (Article 8a [4]). </a:t>
            </a:r>
          </a:p>
          <a:p>
            <a:endParaRPr lang="de-DE" dirty="0"/>
          </a:p>
          <a:p>
            <a:r>
              <a:rPr lang="en-GB" dirty="0"/>
              <a:t>If there is imminent danger to a child’s or adolescent’s welfare and immediate action is required, the youth welfare office is both entitled and obliged to take the child or adolescent into custody (Article 42 [2]) (cf. slide 2.6.2). Should the parents disagree, the family court decides whether the child or adolescent must remain in custody or not.</a:t>
            </a:r>
          </a:p>
          <a:p>
            <a:endParaRPr lang="de-DE" dirty="0"/>
          </a:p>
          <a:p>
            <a:r>
              <a:rPr lang="en-GB" dirty="0"/>
              <a:t>Should it be deemed necessary to involve the family court, the matter must be formally referred to a court (Article 8a [2]). Under Section 1666 of the Civil Code, as a rule such interventions in parental care is the reserve of the family court (exception: if the child or adolescent is taken into care due to imminent endangerment) (cf. slide 2.6.3). Should it become necessary to intervene in parental custody rights, the court will appoint a suitable guardian or custodian for the underage children or adolescents to represent their legal rights (cf. slide 2.6.5).</a:t>
            </a:r>
          </a:p>
          <a:p>
            <a:endParaRPr lang="de-DE" dirty="0"/>
          </a:p>
          <a:p>
            <a:r>
              <a:rPr lang="en-GB" b="1" dirty="0"/>
              <a:t>Persons</a:t>
            </a:r>
            <a:r>
              <a:rPr lang="en-GB" dirty="0"/>
              <a:t> who interact with children or adolescents on a professional level (meaning – besides child and youth services experts – facility staff, teachers, paediatric nurses, doctors, etc.) are entitled to request the youth welfare office to provide them with support from qualified and experienced child protection experts in cases where they suspect that a child’s welfare is endangered (Article 8b [1], Book 8 of the Social Code).</a:t>
            </a:r>
          </a:p>
          <a:p>
            <a:endParaRPr lang="de-DE" dirty="0"/>
          </a:p>
          <a:p>
            <a:r>
              <a:rPr lang="en-GB" b="1" dirty="0"/>
              <a:t>Organisations that run facilities</a:t>
            </a:r>
            <a:r>
              <a:rPr lang="en-GB" dirty="0"/>
              <a:t> are entitled to request the state welfare office to advise them in drawing up protection, participation and complaints management concepts, the existence of which is a prerequisite for obtaining an operating licence (Article 45). </a:t>
            </a:r>
          </a:p>
          <a:p>
            <a:endParaRPr lang="de-DE" dirty="0"/>
          </a:p>
          <a:p>
            <a:r>
              <a:rPr lang="en-GB" dirty="0"/>
              <a:t>The </a:t>
            </a:r>
            <a:r>
              <a:rPr lang="en-GB" b="1" dirty="0"/>
              <a:t>act on cooperation and information in child protection matters</a:t>
            </a:r>
            <a:r>
              <a:rPr lang="en-GB" dirty="0"/>
              <a:t> (</a:t>
            </a:r>
            <a:r>
              <a:rPr lang="en-GB" dirty="0" err="1"/>
              <a:t>Gesetz</a:t>
            </a:r>
            <a:r>
              <a:rPr lang="en-GB" dirty="0"/>
              <a:t> </a:t>
            </a:r>
            <a:r>
              <a:rPr lang="en-GB" dirty="0" err="1"/>
              <a:t>zur</a:t>
            </a:r>
            <a:r>
              <a:rPr lang="en-GB" dirty="0"/>
              <a:t> </a:t>
            </a:r>
            <a:r>
              <a:rPr lang="en-GB" dirty="0" err="1"/>
              <a:t>Kooperation</a:t>
            </a:r>
            <a:r>
              <a:rPr lang="en-GB" dirty="0"/>
              <a:t> und Information </a:t>
            </a:r>
            <a:r>
              <a:rPr lang="en-GB" dirty="0" err="1"/>
              <a:t>im</a:t>
            </a:r>
            <a:r>
              <a:rPr lang="en-GB" dirty="0"/>
              <a:t> </a:t>
            </a:r>
            <a:r>
              <a:rPr lang="en-GB" dirty="0" err="1"/>
              <a:t>Kinderschutz</a:t>
            </a:r>
            <a:r>
              <a:rPr lang="en-GB" dirty="0"/>
              <a:t>, KKG) is a standalone act containing significant child protection provisions that apply on a general level; it is designed to provide a “framework for mandatory child protection network structures” (Article 3). It also sets out how information on child welfare endangerment must be communicated to the youth welfare office by persons who are obliged to maintain confidentiality (Article 4). The logic behind these provisions is the same as that underlying Article 8a of Book 8 of the Social Code, which applies to child and youth services experts: </a:t>
            </a:r>
            <a:endParaRPr lang="de-DE" dirty="0"/>
          </a:p>
          <a:p>
            <a:pPr marL="171450" lvl="0" indent="-171450">
              <a:buFont typeface="Wingdings" panose="05000000000000000000" pitchFamily="2" charset="2"/>
              <a:buChar char="Ø"/>
            </a:pPr>
            <a:r>
              <a:rPr lang="en-GB" dirty="0"/>
              <a:t>Where possible, include the individuals affected in the threat assessment and offer them assistance.</a:t>
            </a:r>
            <a:endParaRPr lang="de-DE" dirty="0"/>
          </a:p>
          <a:p>
            <a:pPr marL="171450" lvl="0" indent="-171450">
              <a:buFont typeface="Wingdings" panose="05000000000000000000" pitchFamily="2" charset="2"/>
              <a:buChar char="Ø"/>
            </a:pPr>
            <a:r>
              <a:rPr lang="en-GB" dirty="0"/>
              <a:t>Ask for assistance from an experienced expert.</a:t>
            </a:r>
            <a:endParaRPr lang="de-DE" dirty="0"/>
          </a:p>
          <a:p>
            <a:pPr marL="171450" lvl="0" indent="-171450">
              <a:buFont typeface="Wingdings" panose="05000000000000000000" pitchFamily="2" charset="2"/>
              <a:buChar char="Ø"/>
            </a:pPr>
            <a:r>
              <a:rPr lang="en-GB" dirty="0"/>
              <a:t>If the threat persists, inform the youth welfare office. Healthcare staff are legally obliged to do so under Article 4 (3) of the KKG.</a:t>
            </a:r>
            <a:br>
              <a:rPr lang="en-GB" dirty="0"/>
            </a:br>
            <a:r>
              <a:rPr lang="en-GB" dirty="0"/>
              <a:t>Should convincing information come to light during criminal court proceedings about endangerment to a child’s welfare, law enforcement or the court must inform the youth welfare office without delay (Article 5 of the KKG).</a:t>
            </a:r>
          </a:p>
          <a:p>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Biesel, Kai/Urban-Stahl, Ulrike (2022): Lehrbuch Kinderschutz. </a:t>
            </a:r>
            <a:r>
              <a:rPr lang="en-US" dirty="0"/>
              <a:t>2nd revised and extended edition. Weinheim and Basel.</a:t>
            </a:r>
          </a:p>
          <a:p>
            <a:pPr marL="171450" indent="-171450">
              <a:buFont typeface="Wingdings" panose="05000000000000000000" pitchFamily="2" charset="2"/>
              <a:buChar char="Ø"/>
            </a:pPr>
            <a:r>
              <a:rPr lang="de-DE" dirty="0"/>
              <a:t>Gedik, Kira/Wolff, Reinhart (</a:t>
            </a:r>
            <a:r>
              <a:rPr lang="de-DE" dirty="0" err="1"/>
              <a:t>eds</a:t>
            </a:r>
            <a:r>
              <a:rPr lang="de-DE" dirty="0"/>
              <a:t>.) (2021): Kinderschutz in der Demokratie – Eckpfeiler einer guten Fachpraxis. Ein Handbuch, Opladen.</a:t>
            </a:r>
          </a:p>
          <a:p>
            <a:pPr marL="171450" indent="-171450">
              <a:buFont typeface="Wingdings" panose="05000000000000000000" pitchFamily="2" charset="2"/>
              <a:buChar char="Ø"/>
            </a:pPr>
            <a:r>
              <a:rPr lang="de-DE" dirty="0"/>
              <a:t>Schone, Reinhold/Struck, Norbert (2018): Kinderschutz.</a:t>
            </a:r>
            <a:r>
              <a:rPr lang="de-DE" baseline="0" dirty="0"/>
              <a:t> I</a:t>
            </a:r>
            <a:r>
              <a:rPr lang="de-DE" dirty="0"/>
              <a:t>n: Otto, Hans-Uwe/Thiersch, Hans/Treptow, Rainer/Ziegler, Holger (</a:t>
            </a:r>
            <a:r>
              <a:rPr lang="de-DE" dirty="0" err="1"/>
              <a:t>eds</a:t>
            </a:r>
            <a:r>
              <a:rPr lang="de-DE" dirty="0"/>
              <a:t>.): Handbuch Soziale Arbeit. 6th </a:t>
            </a:r>
            <a:r>
              <a:rPr lang="de-DE" dirty="0" err="1"/>
              <a:t>revised</a:t>
            </a:r>
            <a:r>
              <a:rPr lang="de-DE" dirty="0"/>
              <a:t> </a:t>
            </a:r>
            <a:r>
              <a:rPr lang="de-DE" dirty="0" err="1"/>
              <a:t>edition</a:t>
            </a:r>
            <a:r>
              <a:rPr lang="de-DE" dirty="0"/>
              <a:t>, Munich and Basel, p. 767−779.</a:t>
            </a:r>
          </a:p>
        </p:txBody>
      </p:sp>
      <p:sp>
        <p:nvSpPr>
          <p:cNvPr id="4" name="Foliennummernplatzhalter 3"/>
          <p:cNvSpPr>
            <a:spLocks noGrp="1"/>
          </p:cNvSpPr>
          <p:nvPr>
            <p:ph type="sldNum" sz="quarter" idx="10"/>
          </p:nvPr>
        </p:nvSpPr>
        <p:spPr/>
        <p:txBody>
          <a:bodyPr/>
          <a:lstStyle/>
          <a:p>
            <a:fld id="{178ACBB0-B8BD-7243-B5CA-EEE1A71994D0}" type="slidenum">
              <a:rPr lang="de-DE" smtClean="0"/>
              <a:t>64</a:t>
            </a:fld>
            <a:endParaRPr lang="de-DE"/>
          </a:p>
        </p:txBody>
      </p:sp>
    </p:spTree>
    <p:extLst>
      <p:ext uri="{BB962C8B-B14F-4D97-AF65-F5344CB8AC3E}">
        <p14:creationId xmlns:p14="http://schemas.microsoft.com/office/powerpoint/2010/main" val="10923230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taking into custody of a child or adolescent reflects, neutrally speaking, the right of a child or adolescent to request to be taken into custody because, for whatever reason, they consider their living situation to be intolerable. </a:t>
            </a:r>
          </a:p>
          <a:p>
            <a:endParaRPr lang="de-DE" dirty="0"/>
          </a:p>
          <a:p>
            <a:r>
              <a:rPr lang="en-GB" dirty="0"/>
              <a:t>Over and above this, the youth welfare office is “entitled and obliged“ to take a child or adolescent into custody</a:t>
            </a:r>
            <a:endParaRPr lang="de-DE" dirty="0"/>
          </a:p>
          <a:p>
            <a:pPr marL="171450" lvl="0" indent="-171450">
              <a:buFont typeface="Wingdings" panose="05000000000000000000" pitchFamily="2" charset="2"/>
              <a:buChar char="Ø"/>
            </a:pPr>
            <a:r>
              <a:rPr lang="en-GB" dirty="0"/>
              <a:t>if there is imminent danger to the welfare of the child or adolescent, or </a:t>
            </a:r>
            <a:endParaRPr lang="de-DE" dirty="0"/>
          </a:p>
          <a:p>
            <a:pPr marL="171450" lvl="0" indent="-171450">
              <a:buFont typeface="Wingdings" panose="05000000000000000000" pitchFamily="2" charset="2"/>
              <a:buChar char="Ø"/>
            </a:pPr>
            <a:r>
              <a:rPr lang="en-GB" dirty="0"/>
              <a:t>if a foreign-born unaccompanied child or adolescent arrives in Germany and neither a person with custody rights nor a guardian is in the country (Article 42 [1] of Book 8 of the Social Code [SGB VIII]).</a:t>
            </a:r>
          </a:p>
          <a:p>
            <a:pPr lvl="0"/>
            <a:endParaRPr lang="de-DE" dirty="0"/>
          </a:p>
          <a:p>
            <a:r>
              <a:rPr lang="en-GB" dirty="0"/>
              <a:t>The act of taking into custody involves placing a child or adolescent in temporary accommodation with a suitable carer, in a suitable facility or in another form of accommodation (Article 42 [1]). During this period, the underlying crisis is discussed and resolved with the child or adolescent and the next steps agreed as soon as possible with the parents/guardians and their children/wards.</a:t>
            </a:r>
          </a:p>
          <a:p>
            <a:endParaRPr lang="de-DE" dirty="0"/>
          </a:p>
          <a:p>
            <a:r>
              <a:rPr lang="en-GB" dirty="0"/>
              <a:t>The taking into custody of a child or adolescent by the youth welfare office requires the agreement of the parent or guardian, who need to be notified of this act without delay (Article 42 [1] no. 1a). Alternatively, if the situation justifies immediate action in order to protect the child or adolescent, the youth welfare office may do so without waiting for a family court order even though a court order is normally always required when intervening in parental custody rights (Article 42 [1] no. 1b). In such a case, the youth welfare office must then proceed to obtain such a order without delay (Article 42 [3] no. 2).</a:t>
            </a:r>
          </a:p>
          <a:p>
            <a:endParaRPr lang="de-DE" dirty="0"/>
          </a:p>
          <a:p>
            <a:r>
              <a:rPr lang="en-GB" dirty="0"/>
              <a:t>While the child or adolescent is in custody, the youth welfare office is authorised to take any legal steps required to ensure the welfare of the child or adolescent (Article 42 [2]). </a:t>
            </a:r>
          </a:p>
          <a:p>
            <a:endParaRPr lang="de-DE" dirty="0"/>
          </a:p>
          <a:p>
            <a:r>
              <a:rPr lang="en-GB" dirty="0"/>
              <a:t>In 2015, large numbers of refugees arrived in Germany, giving rise to amendments in the provisions of Book 8 of the Social Code concerning the “temporary taking into custody” (Article 42a et seq.) of foreign-born unaccompanied minors. The act of taking a child or adolescent into custody temporarily comes into play before the child or adolescent in question is referred to a certain federal state, where they are then taken into “regular” custody (Article 42). These provisions were adopted in a move to relieve the burden on the municipalities that had to deal with a disproportionately large number of arriving minors. </a:t>
            </a:r>
            <a:r>
              <a:rPr lang="en-US" dirty="0"/>
              <a:t>The number of unaccompanied minors dropped in the years after 2015, falling to around 8,000 in 2019/20. However, the war in Ukraine in particular has led to a renewed increase, reaching 28,564 in 2022. Most incidences of taking into custody relate to young people aged 14 to 17 years. Around 90% are young males. Article 42e requires a report to be filed with the German Parliament (Bundestag) annually on the situation of unaccompanied foreign-born minors in Germany (see BMFSFJ, 2023).</a:t>
            </a:r>
            <a:endParaRPr lang="en-GB" dirty="0"/>
          </a:p>
          <a:p>
            <a:endParaRPr lang="de-DE" dirty="0"/>
          </a:p>
          <a:p>
            <a:r>
              <a:rPr lang="en-GB" dirty="0"/>
              <a:t>(Temporary) taking into custody is one of the “other child and youth services tasks” (Article 2 [3]) that as a rule are to be delivered by public-sector child and youth services providers and for which they carry ultimate responsibility (Article 3 [3]). While Article 76 (1) prevents public-sector providers from delegating the act of taking into custody because it is a sovereign task, they may involve recognised independent providers in performing it.</a:t>
            </a:r>
          </a:p>
          <a:p>
            <a:endParaRPr lang="de-DE" dirty="0"/>
          </a:p>
          <a:p>
            <a:r>
              <a:rPr lang="en-US" dirty="0"/>
              <a:t>Of the 37,880 children and young people taken into “regular” custody under Article 42 in 2022, around 8,000 </a:t>
            </a:r>
            <a:r>
              <a:rPr lang="en-GB" dirty="0"/>
              <a:t>had requested this themselves </a:t>
            </a:r>
            <a:r>
              <a:rPr lang="en-US" dirty="0"/>
              <a:t>(</a:t>
            </a:r>
            <a:r>
              <a:rPr lang="en-GB" dirty="0"/>
              <a:t>most of them aged 14-18, and two thirds girls</a:t>
            </a:r>
            <a:r>
              <a:rPr lang="en-US" dirty="0"/>
              <a:t>) and 29,800 were taken into custody due to </a:t>
            </a:r>
            <a:r>
              <a:rPr lang="en-GB" dirty="0"/>
              <a:t>imminent danger to their welfare (fairly evenly distributed across all age groups and genders)</a:t>
            </a:r>
            <a:r>
              <a:rPr lang="en-US" dirty="0"/>
              <a:t>.</a:t>
            </a:r>
            <a:endParaRPr lang="de-DE" dirty="0"/>
          </a:p>
          <a:p>
            <a:endParaRPr lang="en-GB" dirty="0"/>
          </a:p>
          <a:p>
            <a:r>
              <a:rPr lang="en-US" dirty="0"/>
              <a:t>In over 46% of cases the protective measures that ended in 2022 lasted no longer than two weeks; for 15% the custody period lasted longer than three months. Most girls and boys then returned to their parents or guardians or previous foster families or homes (38%). Just under 30% were placed for the first or subsequent time with new foster families, in a new home or in assisted accommodation.</a:t>
            </a:r>
          </a:p>
          <a:p>
            <a:r>
              <a:rPr lang="en-GB" dirty="0"/>
              <a:t> </a:t>
            </a:r>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Bundesministerium für Familie, Senioren, Frauen und Jugend (</a:t>
            </a:r>
            <a:r>
              <a:rPr lang="de-DE" dirty="0" err="1"/>
              <a:t>eds</a:t>
            </a:r>
            <a:r>
              <a:rPr lang="de-DE" dirty="0"/>
              <a:t>.) (2023): Bericht der Bundesregierung über die Situation unbegleiteter ausländischer Minderjähriger in Deutschland. Online at </a:t>
            </a:r>
            <a:r>
              <a:rPr lang="de-DE" dirty="0">
                <a:hlinkClick r:id="rId3"/>
              </a:rPr>
              <a:t>https://www.bmfsfj.de/bmfsfj/service/publikationen/-bericht-der-bundesregierung-ueber-die-situation-unbegleiteter-auslaendischer-minderjaehriger-in-deutschland-226300</a:t>
            </a:r>
            <a:r>
              <a:rPr lang="de-DE" dirty="0"/>
              <a:t> </a:t>
            </a:r>
            <a:r>
              <a:rPr lang="en-GB" dirty="0"/>
              <a:t>(last accessed: 31 July 2023).</a:t>
            </a:r>
            <a:endParaRPr lang="de-DE" dirty="0"/>
          </a:p>
          <a:p>
            <a:pPr marL="171450" indent="-171450">
              <a:buFont typeface="Wingdings" panose="05000000000000000000" pitchFamily="2" charset="2"/>
              <a:buChar char="Ø"/>
            </a:pPr>
            <a:r>
              <a:rPr lang="de-DE" dirty="0"/>
              <a:t>Fachgruppe Inobhutnahme (</a:t>
            </a:r>
            <a:r>
              <a:rPr lang="de-DE" dirty="0" err="1"/>
              <a:t>ed</a:t>
            </a:r>
            <a:r>
              <a:rPr lang="de-DE" dirty="0"/>
              <a:t>.) (2022): Handbuch Inobhutnahme. Grundlagen – Praxis und Methoden – Spannungsfelder</a:t>
            </a:r>
            <a:r>
              <a:rPr lang="de-DE" dirty="0">
                <a:solidFill>
                  <a:srgbClr val="000000"/>
                </a:solidFill>
              </a:rPr>
              <a:t>. </a:t>
            </a:r>
            <a:r>
              <a:rPr lang="en-GB" dirty="0">
                <a:solidFill>
                  <a:srgbClr val="000000"/>
                </a:solidFill>
                <a:effectLst/>
                <a:latin typeface="Open Sans" pitchFamily="2" charset="0"/>
                <a:ea typeface="Calibri" panose="020F0502020204030204" pitchFamily="34" charset="0"/>
                <a:cs typeface="Times New Roman" panose="02020603050405020304" pitchFamily="18" charset="0"/>
              </a:rPr>
              <a:t>2nd revised and extended edition. </a:t>
            </a:r>
            <a:r>
              <a:rPr lang="de-DE" dirty="0">
                <a:solidFill>
                  <a:srgbClr val="000000"/>
                </a:solidFill>
              </a:rPr>
              <a:t>Frankfurt/M., </a:t>
            </a:r>
            <a:r>
              <a:rPr lang="de-DE" dirty="0" err="1">
                <a:solidFill>
                  <a:srgbClr val="000000"/>
                </a:solidFill>
              </a:rPr>
              <a:t>IGfH</a:t>
            </a:r>
            <a:r>
              <a:rPr lang="de-DE" dirty="0">
                <a:solidFill>
                  <a:srgbClr val="000000"/>
                </a:solidFill>
              </a:rPr>
              <a:t>-Eigenverlag</a:t>
            </a:r>
            <a:r>
              <a:rPr lang="de-DE" dirty="0"/>
              <a:t>.</a:t>
            </a:r>
          </a:p>
          <a:p>
            <a:pPr marL="171450" indent="-171450">
              <a:buFont typeface="Wingdings" panose="05000000000000000000" pitchFamily="2" charset="2"/>
              <a:buChar char="Ø"/>
            </a:pPr>
            <a:r>
              <a:rPr lang="de-DE" dirty="0" err="1"/>
              <a:t>Trenczek</a:t>
            </a:r>
            <a:r>
              <a:rPr lang="de-DE" dirty="0"/>
              <a:t>, Thomas/Düring, Diana/Neumann-Witt, Andreas (2023): Inobhutnahme. Krisenintervention und Schutzgewährung durch die Kinder- und Jugendhilfe, 4th </a:t>
            </a:r>
            <a:r>
              <a:rPr lang="de-DE" dirty="0" err="1"/>
              <a:t>edition</a:t>
            </a:r>
            <a:r>
              <a:rPr lang="de-DE" dirty="0"/>
              <a:t>, </a:t>
            </a:r>
            <a:r>
              <a:rPr lang="en-GB" dirty="0"/>
              <a:t>Munich et al.</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65</a:t>
            </a:fld>
            <a:endParaRPr lang="de-DE" dirty="0"/>
          </a:p>
        </p:txBody>
      </p:sp>
    </p:spTree>
    <p:extLst>
      <p:ext uri="{BB962C8B-B14F-4D97-AF65-F5344CB8AC3E}">
        <p14:creationId xmlns:p14="http://schemas.microsoft.com/office/powerpoint/2010/main" val="2911483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German case law understands a threat to a child’s or adolescent’s welfare to be a danger of such a magnitude that, if not addressed, is highly likely to cause considerable damage to the child’s development. If parents are unwilling or unable to avert such existential danger from their children or are even themselves the source of said danger, the state must step in and remove the children or adolescents from the situation (a form of state custodianship). </a:t>
            </a:r>
          </a:p>
          <a:p>
            <a:endParaRPr lang="en-GB" dirty="0"/>
          </a:p>
          <a:p>
            <a:r>
              <a:rPr lang="en-GB" dirty="0"/>
              <a:t>The legal basis for performing this role largely consists of Book 8 of the Social Code (SGB VIII), the family-related provisions of the Civil Code (BGB) and the procedural provisions of the Act on Proceedings in Family Matters and in Matters of Non-contentious Jurisdiction (</a:t>
            </a:r>
            <a:r>
              <a:rPr lang="en-GB" dirty="0" err="1"/>
              <a:t>FamFG</a:t>
            </a:r>
            <a:r>
              <a:rPr lang="en-GB" dirty="0"/>
              <a:t>). These acts set out the obligation to involve the youth welfare office, as well as the obligation on the part of the youth welfare office to be involved, in family court proceedings.</a:t>
            </a:r>
          </a:p>
          <a:p>
            <a:endParaRPr lang="de-DE" dirty="0"/>
          </a:p>
          <a:p>
            <a:r>
              <a:rPr lang="en-GB" dirty="0"/>
              <a:t>Section 1666 of the Civil Code (“Court measures in the case of endangerment of the best interests of the child”) specifies the practical implementation of state custodianship. Para. 1 describes the factual preconditions for this, specifically defining how “the physical, mental or psychological best interests of the child” may be endangered, and the willingness and ability of the parents to avert potential danger either by themselves or with assistance. Para. 3 describes the measures the court may take, including instructions, prohibitions, the substitution of declarations of persons with parental custody, or the partial or complete removal of parental custody. Under Section 1666a of the Civil Code, any interventions in parental custody by the family court must be proportionate and may only be exercised after all other forms of support have been provided but failed. Separating children and parents is seen as the last resort. </a:t>
            </a:r>
          </a:p>
          <a:p>
            <a:endParaRPr lang="de-DE" dirty="0"/>
          </a:p>
          <a:p>
            <a:r>
              <a:rPr lang="en-GB" b="1" dirty="0"/>
              <a:t>Role and tasks of the youth welfare office </a:t>
            </a:r>
            <a:endParaRPr lang="de-DE" dirty="0"/>
          </a:p>
          <a:p>
            <a:r>
              <a:rPr lang="en-GB" dirty="0"/>
              <a:t>The youth welfare </a:t>
            </a:r>
            <a:r>
              <a:rPr lang="en-GB" dirty="0">
                <a:solidFill>
                  <a:srgbClr val="000000"/>
                </a:solidFill>
              </a:rPr>
              <a:t>office</a:t>
            </a:r>
            <a:r>
              <a:rPr lang="en-GB" dirty="0">
                <a:solidFill>
                  <a:srgbClr val="000000"/>
                </a:solidFill>
                <a:effectLst/>
                <a:latin typeface="Open Sans" pitchFamily="2" charset="0"/>
                <a:ea typeface="Calibri" panose="020F0502020204030204" pitchFamily="34" charset="0"/>
                <a:cs typeface="Times New Roman" panose="02020603050405020304" pitchFamily="18" charset="0"/>
              </a:rPr>
              <a:t>, as the </a:t>
            </a:r>
            <a:r>
              <a:rPr lang="en-GB" b="1" dirty="0">
                <a:solidFill>
                  <a:srgbClr val="000000"/>
                </a:solidFill>
                <a:effectLst/>
                <a:latin typeface="Open Sans" pitchFamily="2" charset="0"/>
                <a:ea typeface="Calibri" panose="020F0502020204030204" pitchFamily="34" charset="0"/>
                <a:cs typeface="Times New Roman" panose="02020603050405020304" pitchFamily="18" charset="0"/>
              </a:rPr>
              <a:t>executive instance</a:t>
            </a:r>
            <a:r>
              <a:rPr lang="en-GB" dirty="0">
                <a:solidFill>
                  <a:srgbClr val="000000"/>
                </a:solidFill>
                <a:effectLst/>
                <a:latin typeface="Open Sans" pitchFamily="2" charset="0"/>
                <a:ea typeface="Calibri" panose="020F0502020204030204" pitchFamily="34" charset="0"/>
                <a:cs typeface="Times New Roman" panose="02020603050405020304" pitchFamily="18" charset="0"/>
              </a:rPr>
              <a:t>,</a:t>
            </a:r>
            <a:r>
              <a:rPr lang="en-GB" dirty="0">
                <a:solidFill>
                  <a:srgbClr val="000000"/>
                </a:solidFill>
              </a:rPr>
              <a:t> </a:t>
            </a:r>
            <a:r>
              <a:rPr lang="en-GB" dirty="0"/>
              <a:t>has specific responsibilities when it comes to averting threats to child welfare (laid out notably in Articles 8a and 50 of Book 8 of the Social Code). Article 50, for instance, requires the youth welfare office to represent the child’s developmental needs sufficiently in family court proceedings. It must also inform the family court of any support services already provided as well as of those yet to come. In most cases the youth welfare office will become aware in the course of its regular duties of any risks to a child’s welfare and will attempt to eliminate these through socio-educational interventions. Should these efforts fail because the parents refuse to allow the risk to the child’s welfare to be assessed, or are unwilling or unable to avert the risk themselves, the youth welfare office will refer the matter to the family court. The intention here is to obtain a court decision concerning, e.g., a partial or complete removal of parental custody rights and the transfer of said rights to a guardian or custodian (cf. slide 2.6.4) so as to protect the child from any further endangerment to their welfare. Being an administrative body, the youth welfare office is not itself authorised to intervene in parental rights.</a:t>
            </a:r>
          </a:p>
          <a:p>
            <a:endParaRPr lang="de-DE" dirty="0"/>
          </a:p>
          <a:p>
            <a:r>
              <a:rPr lang="en-GB" b="1" dirty="0"/>
              <a:t>Role and tasks of the family court</a:t>
            </a:r>
            <a:endParaRPr lang="de-DE" dirty="0"/>
          </a:p>
          <a:p>
            <a:r>
              <a:rPr lang="en-GB" dirty="0"/>
              <a:t>The family court (as a judicial instance) has sole authority to decide whether the risk to the child or adolescent justifies an intervention in parental autonomy over and above an immediate temporary taking into custody. The family court is the only institution</a:t>
            </a:r>
            <a:r>
              <a:rPr lang="en-US" dirty="0"/>
              <a:t> that is legally </a:t>
            </a:r>
            <a:r>
              <a:rPr lang="en-US" dirty="0" err="1"/>
              <a:t>authorised</a:t>
            </a:r>
            <a:r>
              <a:rPr lang="en-US" dirty="0"/>
              <a:t> (by Section 1666 of the Civil Code) to intervene in parental custody rights. In order to establish the basis for such intervention, the court must examine the facts presented along with assessments of the child’s situation (child welfare endangerment), and determine whether the youth welfare office took appropriate action (e.g., through offers of assistance) to avert threats.</a:t>
            </a:r>
          </a:p>
          <a:p>
            <a:endParaRPr lang="en-US" dirty="0"/>
          </a:p>
          <a:p>
            <a:r>
              <a:rPr lang="en-US" dirty="0"/>
              <a:t>In 2022, family courts in Germany intervened in parental custody rights in a total of 28,518 instances:</a:t>
            </a:r>
          </a:p>
          <a:p>
            <a:pPr marL="171450" indent="-171450">
              <a:buFont typeface="Wingdings" panose="05000000000000000000" pitchFamily="2" charset="2"/>
              <a:buChar char="Ø"/>
            </a:pPr>
            <a:r>
              <a:rPr lang="en-US" dirty="0"/>
              <a:t>7,464 instructions to seek the assistance of youth support services,</a:t>
            </a:r>
          </a:p>
          <a:p>
            <a:pPr marL="171450" indent="-171450">
              <a:buFont typeface="Wingdings" panose="05000000000000000000" pitchFamily="2" charset="2"/>
              <a:buChar char="Ø"/>
            </a:pPr>
            <a:r>
              <a:rPr lang="en-US" dirty="0"/>
              <a:t>4,233 other instructions and prohibitions imposed on guardians (e.g., to ensure that the child attends school, prohibitions on contacting the child, etc.),</a:t>
            </a:r>
          </a:p>
          <a:p>
            <a:pPr marL="171450" indent="-171450">
              <a:buFont typeface="Wingdings" panose="05000000000000000000" pitchFamily="2" charset="2"/>
              <a:buChar char="Ø"/>
            </a:pPr>
            <a:r>
              <a:rPr lang="en-US" dirty="0"/>
              <a:t>1,866 supersessions of guardians’ declarations (e.g., on the child’s medical care),</a:t>
            </a:r>
          </a:p>
          <a:p>
            <a:pPr marL="171450" indent="-171450">
              <a:buFont typeface="Wingdings" panose="05000000000000000000" pitchFamily="2" charset="2"/>
              <a:buChar char="Ø"/>
            </a:pPr>
            <a:r>
              <a:rPr lang="en-US" dirty="0"/>
              <a:t>7,810 partial transfers of parental care to custodians (e.g., right to determine the place of residence),</a:t>
            </a:r>
          </a:p>
          <a:p>
            <a:pPr marL="171450" indent="-171450">
              <a:buFont typeface="Wingdings" panose="05000000000000000000" pitchFamily="2" charset="2"/>
              <a:buChar char="Ø"/>
            </a:pPr>
            <a:r>
              <a:rPr lang="en-US" dirty="0"/>
              <a:t>7,145 full transfers of parental care to guardians.</a:t>
            </a:r>
          </a:p>
          <a:p>
            <a:endParaRPr lang="en-US" dirty="0"/>
          </a:p>
          <a:p>
            <a:r>
              <a:rPr lang="en-US" dirty="0"/>
              <a:t>See also slide 2.6.5.</a:t>
            </a:r>
            <a:endParaRPr lang="en-GB" dirty="0"/>
          </a:p>
          <a:p>
            <a:endParaRPr lang="de-DE" dirty="0"/>
          </a:p>
          <a:p>
            <a:r>
              <a:rPr lang="en-GB" b="1" dirty="0"/>
              <a:t>Procedural law</a:t>
            </a:r>
            <a:endParaRPr lang="de-DE" dirty="0"/>
          </a:p>
          <a:p>
            <a:r>
              <a:rPr lang="en-GB" dirty="0"/>
              <a:t>The Act on Proceedings in Family Matters and in Matters of Non-contentious Jurisdiction (</a:t>
            </a:r>
            <a:r>
              <a:rPr lang="en-GB" dirty="0" err="1"/>
              <a:t>Gesetz</a:t>
            </a:r>
            <a:r>
              <a:rPr lang="en-GB" dirty="0"/>
              <a:t> </a:t>
            </a:r>
            <a:r>
              <a:rPr lang="en-GB" dirty="0" err="1"/>
              <a:t>über</a:t>
            </a:r>
            <a:r>
              <a:rPr lang="en-GB" dirty="0"/>
              <a:t> das </a:t>
            </a:r>
            <a:r>
              <a:rPr lang="en-GB" dirty="0" err="1"/>
              <a:t>Verfahren</a:t>
            </a:r>
            <a:r>
              <a:rPr lang="en-GB" dirty="0"/>
              <a:t> in </a:t>
            </a:r>
            <a:r>
              <a:rPr lang="en-GB" dirty="0" err="1"/>
              <a:t>Familiensachen</a:t>
            </a:r>
            <a:r>
              <a:rPr lang="en-GB" dirty="0"/>
              <a:t> und in den </a:t>
            </a:r>
            <a:r>
              <a:rPr lang="en-GB" dirty="0" err="1"/>
              <a:t>Angelegenheiten</a:t>
            </a:r>
            <a:r>
              <a:rPr lang="en-GB" dirty="0"/>
              <a:t> der </a:t>
            </a:r>
            <a:r>
              <a:rPr lang="en-GB" dirty="0" err="1"/>
              <a:t>freiwilligen</a:t>
            </a:r>
            <a:r>
              <a:rPr lang="en-GB" dirty="0"/>
              <a:t> </a:t>
            </a:r>
            <a:r>
              <a:rPr lang="en-GB" dirty="0" err="1"/>
              <a:t>Gerichtsbarkeit</a:t>
            </a:r>
            <a:r>
              <a:rPr lang="en-GB" dirty="0"/>
              <a:t>/</a:t>
            </a:r>
            <a:r>
              <a:rPr lang="en-GB" dirty="0" err="1"/>
              <a:t>Familienverfahrensgesetz</a:t>
            </a:r>
            <a:r>
              <a:rPr lang="en-GB" dirty="0"/>
              <a:t>, </a:t>
            </a:r>
            <a:r>
              <a:rPr lang="en-GB" dirty="0" err="1"/>
              <a:t>FamFG</a:t>
            </a:r>
            <a:r>
              <a:rPr lang="en-GB" dirty="0"/>
              <a:t>), which came into force on 1 September 2009, pertains to family court proceedings involving children. It requires matters of this kind to be prioritised and expedited (Section 155), allows for the possibility of an early hearing on child welfare endangerment and for the issuance of an interlocutory order (Section 157) and the appointments of guardians </a:t>
            </a:r>
            <a:r>
              <a:rPr lang="en-GB" i="1" dirty="0"/>
              <a:t>ad litem</a:t>
            </a:r>
            <a:r>
              <a:rPr lang="en-GB" dirty="0"/>
              <a:t> for children and adolescents to represent their interests in the proceedings (Section 158). Section 163 allows for the submission of an expert opinion.</a:t>
            </a:r>
          </a:p>
          <a:p>
            <a:endParaRPr lang="de-DE" dirty="0"/>
          </a:p>
          <a:p>
            <a:r>
              <a:rPr lang="en-GB" dirty="0"/>
              <a:t>An important element of a family court proceedings of this kind is the obligation to conduct an in-person hearing with the child or adolescent (Section 159) and persons with parental custody (Section 160).</a:t>
            </a:r>
          </a:p>
          <a:p>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err="1"/>
              <a:t>Balloff</a:t>
            </a:r>
            <a:r>
              <a:rPr lang="de-DE" dirty="0"/>
              <a:t>, Rainer/Proksch, Roland (2021): Familiengerichtsverfahren, in: Amthor, Ralph-Christian/Goldberg, Brigitta/</a:t>
            </a:r>
            <a:r>
              <a:rPr lang="de-DE" dirty="0" err="1"/>
              <a:t>Hansbauer</a:t>
            </a:r>
            <a:r>
              <a:rPr lang="de-DE" dirty="0"/>
              <a:t>, Peter/Landes, Benjamin/Wintergerst, Theresia (</a:t>
            </a:r>
            <a:r>
              <a:rPr lang="de-DE" dirty="0" err="1"/>
              <a:t>eds</a:t>
            </a:r>
            <a:r>
              <a:rPr lang="de-DE" dirty="0"/>
              <a:t>.). In: Wörterbuch Soziale Arbeit. 9th fully </a:t>
            </a:r>
            <a:r>
              <a:rPr lang="de-DE" dirty="0" err="1"/>
              <a:t>revised</a:t>
            </a:r>
            <a:r>
              <a:rPr lang="de-DE" dirty="0"/>
              <a:t> and </a:t>
            </a:r>
            <a:r>
              <a:rPr lang="de-DE" dirty="0" err="1"/>
              <a:t>updated</a:t>
            </a:r>
            <a:r>
              <a:rPr lang="de-DE" dirty="0"/>
              <a:t> </a:t>
            </a:r>
            <a:r>
              <a:rPr lang="de-DE" dirty="0" err="1"/>
              <a:t>edition</a:t>
            </a:r>
            <a:r>
              <a:rPr lang="de-DE" dirty="0"/>
              <a:t>. Weinheim and Basel, p. 287−291.</a:t>
            </a:r>
          </a:p>
          <a:p>
            <a:pPr marL="171450" indent="-171450">
              <a:buFont typeface="Wingdings" panose="05000000000000000000" pitchFamily="2" charset="2"/>
              <a:buChar char="Ø"/>
            </a:pPr>
            <a:r>
              <a:rPr lang="de-DE" dirty="0"/>
              <a:t>Berghaus, Michaela (2020): Erleben und Bewältigen von Verfahren zur Abwendung einer Kindeswohlgefährdung aus Sicht betroffener Eltern. Weinheim.</a:t>
            </a:r>
          </a:p>
          <a:p>
            <a:pPr marL="171450" indent="-171450">
              <a:buFont typeface="Wingdings" panose="05000000000000000000" pitchFamily="2" charset="2"/>
              <a:buChar char="Ø"/>
            </a:pPr>
            <a:r>
              <a:rPr lang="de-DE" dirty="0"/>
              <a:t>Münder, Johannes (</a:t>
            </a:r>
            <a:r>
              <a:rPr lang="de-DE" dirty="0" err="1"/>
              <a:t>eds</a:t>
            </a:r>
            <a:r>
              <a:rPr lang="de-DE" dirty="0"/>
              <a:t>.) (2017): Kindeswohl zwischen Jugendhilfe und Justiz – zur Entwicklung von Entscheidungsgrundlagen und Verfahren zur Sicherung des Kindeswohls zwischen Jugendämtern und Familiengerichten, Weinheim.</a:t>
            </a:r>
          </a:p>
          <a:p>
            <a:pPr marL="171450" indent="-171450">
              <a:buFont typeface="Wingdings" panose="05000000000000000000" pitchFamily="2" charset="2"/>
              <a:buChar char="Ø"/>
            </a:pPr>
            <a:r>
              <a:rPr lang="de-DE" dirty="0"/>
              <a:t>Statistisches Bundesamt Deutschland – Statistisches Bundesamt (2023): Maßnahmen des Familiengerichts bei Kindeswohlgefährdung. Online at GENESIS-Online: Ergebnis 22522-0004 </a:t>
            </a:r>
            <a:r>
              <a:rPr lang="de-DE" dirty="0">
                <a:hlinkClick r:id="rId3"/>
              </a:rPr>
              <a:t>https://www-genesis.destatis.de/genesis//online?operation=table&amp;code=22522-0004&amp;bypass=true&amp;levelindex=0&amp;levelid=1694185830544#abreadcrumb</a:t>
            </a:r>
            <a:r>
              <a:rPr lang="de-DE" dirty="0"/>
              <a:t> (last </a:t>
            </a:r>
            <a:r>
              <a:rPr lang="de-DE" dirty="0" err="1"/>
              <a:t>accessed</a:t>
            </a:r>
            <a:r>
              <a:rPr lang="de-DE" dirty="0"/>
              <a:t>: 31 </a:t>
            </a:r>
            <a:r>
              <a:rPr lang="de-DE" dirty="0" err="1"/>
              <a:t>July</a:t>
            </a:r>
            <a:r>
              <a:rPr lang="de-DE" dirty="0"/>
              <a:t> 2023).</a:t>
            </a:r>
          </a:p>
        </p:txBody>
      </p:sp>
      <p:sp>
        <p:nvSpPr>
          <p:cNvPr id="4" name="Foliennummernplatzhalter 3"/>
          <p:cNvSpPr>
            <a:spLocks noGrp="1"/>
          </p:cNvSpPr>
          <p:nvPr>
            <p:ph type="sldNum" sz="quarter" idx="10"/>
          </p:nvPr>
        </p:nvSpPr>
        <p:spPr/>
        <p:txBody>
          <a:bodyPr/>
          <a:lstStyle/>
          <a:p>
            <a:fld id="{178ACBB0-B8BD-7243-B5CA-EEE1A71994D0}" type="slidenum">
              <a:rPr lang="de-DE" smtClean="0"/>
              <a:t>66</a:t>
            </a:fld>
            <a:endParaRPr lang="de-DE"/>
          </a:p>
        </p:txBody>
      </p:sp>
    </p:spTree>
    <p:extLst>
      <p:ext uri="{BB962C8B-B14F-4D97-AF65-F5344CB8AC3E}">
        <p14:creationId xmlns:p14="http://schemas.microsoft.com/office/powerpoint/2010/main" val="21967463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69,626 married couples with 115,843 underage children got divorced in Germany in 2022. This is in addition to the number of unmarried couples who separated, on whom there is no statistical data (see Hammer, 2022). </a:t>
            </a:r>
            <a:endParaRPr lang="en-GB" dirty="0"/>
          </a:p>
          <a:p>
            <a:endParaRPr lang="en-GB" dirty="0"/>
          </a:p>
          <a:p>
            <a:r>
              <a:rPr lang="en-GB" dirty="0"/>
              <a:t>As a rule, parents continue to share custody after separation (whether they are or were married or not). Ideally, the parents will jointly discuss how to share their parental rights and obligations and what their respective relationship with the child(-</a:t>
            </a:r>
            <a:r>
              <a:rPr lang="en-GB" dirty="0" err="1"/>
              <a:t>ren</a:t>
            </a:r>
            <a:r>
              <a:rPr lang="en-GB" dirty="0"/>
              <a:t>) will be. The youth welfare office can assist parents in this process, for instance by offering support under Article 17 (relationship counselling, counselling in situations involving separation or divorce between parents of underage children) or Article 18 of Book 8 of the Social Code (SGB VIII) (counselling and support in caring for children and in matters involving visitation rights). Parents can choose to make use of these services. In offering them, the youth welfare office seeks to encourage cooperation between separated parents when it comes to negotiating parental responsibilities. </a:t>
            </a:r>
          </a:p>
          <a:p>
            <a:endParaRPr lang="de-DE" dirty="0"/>
          </a:p>
          <a:p>
            <a:r>
              <a:rPr lang="en-GB" dirty="0"/>
              <a:t>The involvement of the youth welfare office in family court matters, a sovereign task, is closely related to the child and youth services referred to as “promotion of care and upbringing in the family” (cf. also slide 2.2.4). Custody conflicts may have to be brought before a court, for instance when a parent petitions the family court for a change or an order concerning custody or visitation rights. The youth welfare office is obliged to cooperate in such proceedings. The Act on Proceedings in Family Matters (</a:t>
            </a:r>
            <a:r>
              <a:rPr lang="en-GB" dirty="0" err="1"/>
              <a:t>FamG</a:t>
            </a:r>
            <a:r>
              <a:rPr lang="en-GB" dirty="0"/>
              <a:t>) stipulates that “in proceedings that concern the person of the child, the court shall hear the Youth Welfare Office. </a:t>
            </a:r>
            <a:r>
              <a:rPr lang="en-US" dirty="0"/>
              <a:t>This is the case in approx. 5% to 15% of all divorces (Hammer, 2022, p. 12). </a:t>
            </a:r>
            <a:endParaRPr lang="en-GB" dirty="0"/>
          </a:p>
          <a:p>
            <a:endParaRPr lang="en-GB" dirty="0"/>
          </a:p>
          <a:p>
            <a:r>
              <a:rPr lang="en-GB" dirty="0"/>
              <a:t>If the hearing does not take place solely because of imminent danger, it shall be held as soon as possible thereafter” (Section 162 [1]). Under Article 50 (1) of Book 8 of the Social Code, the youth welfare office is obliged to cooperate and to assist the court in all proceedings concerning custody of children and adolescents. Primarily, it supports the families in finding a consensual solution to parental conflicts. For instance, it may encourage the parents (again) to make use of counselling and support under Articles 17 and 18 of Book 8.</a:t>
            </a:r>
          </a:p>
          <a:p>
            <a:endParaRPr lang="de-DE" dirty="0"/>
          </a:p>
          <a:p>
            <a:r>
              <a:rPr lang="en-GB" dirty="0"/>
              <a:t>The youth welfare office notifies the family court of any services already offered and provided, as well as of any further support that may be provided to the family in question. Through their socio-educational expertise, its representatives assist and support the family court in arriving at a decision. Their expert opinions describe, e.g., the social and emotional development of the children and adolescents, evaluate relationships and ties to parents and siblings, and give voice to the preferences and wishes of the children or adolescents. As a rule, family court proceedings involving separation and divorce are centred around finding consensual solutions (Section 156 of the </a:t>
            </a:r>
            <a:r>
              <a:rPr lang="en-GB" dirty="0" err="1"/>
              <a:t>FamG</a:t>
            </a:r>
            <a:r>
              <a:rPr lang="en-GB" dirty="0"/>
              <a:t> refers to this as “Facilitation of Agreement”). Parents who are unable to arrive at a resolution by themselves can avail themselves of counselling and mediation so they can come to an agreement over parental custody. Should parents be unwilling to accept such support, the family court may order them to attend a counselling or free mediation session. </a:t>
            </a:r>
          </a:p>
          <a:p>
            <a:endParaRPr lang="de-DE" dirty="0"/>
          </a:p>
          <a:p>
            <a:r>
              <a:rPr lang="en-GB" dirty="0"/>
              <a:t>Section 155 of the </a:t>
            </a:r>
            <a:r>
              <a:rPr lang="en-GB" dirty="0" err="1"/>
              <a:t>FamG</a:t>
            </a:r>
            <a:r>
              <a:rPr lang="en-GB" dirty="0"/>
              <a:t> (“Principles of Priority and Expediting Proceedings”) requires that an early hearing be scheduled, at the latest within one month of commencement of proceedings, during which all participants come together to discuss the situation and assess the parties’ willingness and ability to cooperate. Possible next steps are discussed and ideally milestones agreed. Should this not be possible, the judge may issue an interlocutory order prior to commencement of the main proceedings, when more information is gathered and a final judgment is handed down.</a:t>
            </a:r>
            <a:endParaRPr lang="de-DE" dirty="0"/>
          </a:p>
          <a:p>
            <a:r>
              <a:rPr lang="en-GB" dirty="0"/>
              <a:t> </a:t>
            </a:r>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Hammer, Wolfgang (2022): Familienrecht in Deutschland – eine Bestandsaufnahme. Online at </a:t>
            </a:r>
            <a:r>
              <a:rPr lang="de-DE" dirty="0">
                <a:hlinkClick r:id="rId3"/>
              </a:rPr>
              <a:t>https://www.vamv.de/fileadmin/user_upload/bund/dokumente/Pressemitteilungen/2022/Familienrecht_in_Deutschland._Eine_Bestandsaufnahme.pdf</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err="1"/>
              <a:t>Meysen</a:t>
            </a:r>
            <a:r>
              <a:rPr lang="de-DE" dirty="0"/>
              <a:t>, Thomas/</a:t>
            </a:r>
            <a:r>
              <a:rPr lang="de-DE" dirty="0" err="1"/>
              <a:t>Nonninger</a:t>
            </a:r>
            <a:r>
              <a:rPr lang="de-DE" dirty="0"/>
              <a:t>, Sybille (2019): Familienrecht und familiengerichtliches Verfahren (</a:t>
            </a:r>
            <a:r>
              <a:rPr lang="de-DE" dirty="0" err="1"/>
              <a:t>FamFG</a:t>
            </a:r>
            <a:r>
              <a:rPr lang="de-DE" dirty="0"/>
              <a:t>). In: </a:t>
            </a:r>
            <a:r>
              <a:rPr lang="de-DE" dirty="0" err="1"/>
              <a:t>Merchel</a:t>
            </a:r>
            <a:r>
              <a:rPr lang="de-DE" dirty="0"/>
              <a:t>, Joachim (</a:t>
            </a:r>
            <a:r>
              <a:rPr lang="de-DE" dirty="0" err="1"/>
              <a:t>ed</a:t>
            </a:r>
            <a:r>
              <a:rPr lang="de-DE" dirty="0"/>
              <a:t>.): Handbuch Allgemeiner Sozialer Dienst. 3rd </a:t>
            </a:r>
            <a:r>
              <a:rPr lang="de-DE" dirty="0" err="1"/>
              <a:t>edition</a:t>
            </a:r>
            <a:r>
              <a:rPr lang="de-DE" dirty="0"/>
              <a:t>, </a:t>
            </a:r>
            <a:r>
              <a:rPr lang="de-DE" dirty="0" err="1"/>
              <a:t>Munich</a:t>
            </a:r>
            <a:r>
              <a:rPr lang="de-DE" dirty="0"/>
              <a:t>, p. 126−136.</a:t>
            </a:r>
          </a:p>
        </p:txBody>
      </p:sp>
      <p:sp>
        <p:nvSpPr>
          <p:cNvPr id="4" name="Foliennummernplatzhalter 3"/>
          <p:cNvSpPr>
            <a:spLocks noGrp="1"/>
          </p:cNvSpPr>
          <p:nvPr>
            <p:ph type="sldNum" sz="quarter" idx="10"/>
          </p:nvPr>
        </p:nvSpPr>
        <p:spPr/>
        <p:txBody>
          <a:bodyPr/>
          <a:lstStyle/>
          <a:p>
            <a:fld id="{178ACBB0-B8BD-7243-B5CA-EEE1A71994D0}" type="slidenum">
              <a:rPr lang="de-DE" smtClean="0"/>
              <a:t>67</a:t>
            </a:fld>
            <a:endParaRPr lang="de-DE"/>
          </a:p>
        </p:txBody>
      </p:sp>
    </p:spTree>
    <p:extLst>
      <p:ext uri="{BB962C8B-B14F-4D97-AF65-F5344CB8AC3E}">
        <p14:creationId xmlns:p14="http://schemas.microsoft.com/office/powerpoint/2010/main" val="36959950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No child or adolescent should be without legal representation. Normally, they are represented by parents with joint custody or a single parent with sole custody. </a:t>
            </a:r>
            <a:r>
              <a:rPr lang="en-US" dirty="0"/>
              <a:t>In some cases, third parties are appointed as the legal representatives of children and adolescents.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Civil Code (BGB) recognises various forms of guardianship: the official guardianship of the youth welfare office by </a:t>
            </a:r>
            <a:r>
              <a:rPr lang="en-GB" b="1" dirty="0"/>
              <a:t>appointment</a:t>
            </a:r>
            <a:r>
              <a:rPr lang="en-GB" dirty="0"/>
              <a:t> (Section 1791b), official custodianships (Section 1909) and two types of </a:t>
            </a:r>
            <a:r>
              <a:rPr lang="en-GB" b="1" dirty="0"/>
              <a:t>statutory</a:t>
            </a:r>
            <a:r>
              <a:rPr lang="en-GB" dirty="0"/>
              <a:t> official guardianship (Sections 1791c, 1751).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Open Sans" pitchFamily="2" charset="0"/>
                <a:ea typeface="Open Sans" pitchFamily="2" charset="0"/>
                <a:cs typeface="Open Sans" pitchFamily="2" charset="0"/>
              </a:rPr>
              <a:t>An </a:t>
            </a:r>
            <a:r>
              <a:rPr lang="en-GB" b="1" dirty="0">
                <a:solidFill>
                  <a:srgbClr val="000000"/>
                </a:solidFill>
                <a:effectLst/>
                <a:latin typeface="Open Sans" pitchFamily="2" charset="0"/>
                <a:ea typeface="Open Sans" pitchFamily="2" charset="0"/>
                <a:cs typeface="Open Sans" pitchFamily="2" charset="0"/>
              </a:rPr>
              <a:t>official guardianship</a:t>
            </a:r>
            <a:r>
              <a:rPr lang="en-GB" dirty="0">
                <a:solidFill>
                  <a:srgbClr val="000000"/>
                </a:solidFill>
                <a:effectLst/>
                <a:latin typeface="Open Sans" pitchFamily="2" charset="0"/>
                <a:ea typeface="Open Sans" pitchFamily="2" charset="0"/>
                <a:cs typeface="Open Sans" pitchFamily="2" charset="0"/>
              </a:rPr>
              <a:t> is imposed by law when a child is born to an underage mother, still under parental custody herself, who is not married to the child’s father, or when parents give up their child for adoption.</a:t>
            </a:r>
            <a:endParaRPr lang="de-DE" dirty="0">
              <a:solidFill>
                <a:srgbClr val="000000"/>
              </a:solidFill>
              <a:effectLst/>
              <a:latin typeface="Open Sans" pitchFamily="2" charset="0"/>
              <a:ea typeface="Open Sans" pitchFamily="2" charset="0"/>
              <a:cs typeface="Open Sans" pitchFamily="2" charset="0"/>
            </a:endParaRPr>
          </a:p>
          <a:p>
            <a:endParaRPr lang="en-GB" dirty="0"/>
          </a:p>
          <a:p>
            <a:r>
              <a:rPr lang="en-US" b="1" dirty="0"/>
              <a:t>Official guardianships/custodianships by appointment </a:t>
            </a:r>
            <a:r>
              <a:rPr lang="en-US" dirty="0"/>
              <a:t>are imposed by the family courts. </a:t>
            </a:r>
            <a:r>
              <a:rPr lang="en-GB" dirty="0"/>
              <a:t>Custody may be transferred from birth parents to guardians (fully) or custodians (partially) by order of the family court, with involvement of the youth welfare office. This is done when parents are unwilling or unable to exercise their custody rights themselves, or when the manner in which they do so fails to avert danger to their child(ren)’s welfare or may even cause endangerment (abuse, neglect, sexual violence). </a:t>
            </a:r>
            <a:r>
              <a:rPr lang="en-US" dirty="0"/>
              <a:t>(See also slide 2.6.3.)</a:t>
            </a:r>
            <a:endParaRPr lang="en-GB" dirty="0"/>
          </a:p>
          <a:p>
            <a:endParaRPr lang="de-DE" dirty="0"/>
          </a:p>
          <a:p>
            <a:r>
              <a:rPr lang="en-GB" dirty="0"/>
              <a:t>Once custody rights have been transferred to another person or a guardian, they have the right and the duty to care for their underage ward (Section 1800), e.g., to determine where they are to live, to apply for assistance and, if rejected, lodge an appeal. They carry sole responsibility for ensuring their ward’s welfare and as a rule are independent in doing so. Furthermore, since 2011 guardians and custodians have been required by law to maintain personal contact with their wards, usually once monthly (Section 1793 [1a]).</a:t>
            </a:r>
          </a:p>
          <a:p>
            <a:endParaRPr lang="de-DE" dirty="0"/>
          </a:p>
          <a:p>
            <a:r>
              <a:rPr lang="en-GB" dirty="0"/>
              <a:t>There are “sole” guardianships and custodianships, guardianships and custodianships “by association” and “official” guardianships and custodianships. In the latter case, once withdrawn from the parents the custody rights are transferred to the youth welfare office (Sections 1791a, 1791b), which delegates the task of guardian or custodian to one of its representatives. They act as the legal representative of the child or adolescent in accordance with the extent to which the rights have been transferred to them (Article 55 [2] of Book 8 of the Social Code [SGB VIII]).</a:t>
            </a:r>
            <a:endParaRPr lang="de-DE" dirty="0"/>
          </a:p>
          <a:p>
            <a:endParaRPr lang="en-GB" dirty="0"/>
          </a:p>
          <a:p>
            <a:r>
              <a:rPr lang="en-US" dirty="0"/>
              <a:t>Besides the partial or full withdrawal of parental custody rights by the family court, Section 1666 (3) of the Civil Code allows the family court to impose instructions or prohibitions on the parents without directly withdrawing custody rights. For instance instructions to seek public assistance or ensure that the child attends school, or prohibitions on violent parents contacting the child or on certain places of residence. Instructions and prohibitions imposed by the family court constitute an intervention (for the child’s protection) in parental autonomy as protected by the Basic Law.</a:t>
            </a:r>
            <a:endParaRPr lang="de-DE" dirty="0"/>
          </a:p>
          <a:p>
            <a:r>
              <a:rPr lang="en-GB" b="1" dirty="0"/>
              <a:t> </a:t>
            </a:r>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err="1"/>
              <a:t>Meysen</a:t>
            </a:r>
            <a:r>
              <a:rPr lang="de-DE" dirty="0"/>
              <a:t>, Thomas (2021): Vormundschaft, Pflegschaft. In: Amthor, Ralph-Christian/Goldberg, Brigitta/</a:t>
            </a:r>
            <a:r>
              <a:rPr lang="de-DE" dirty="0" err="1"/>
              <a:t>Hansbauer</a:t>
            </a:r>
            <a:r>
              <a:rPr lang="de-DE" dirty="0"/>
              <a:t>, Peter/Landes, Benjamin/Wintergerst, Theresia (</a:t>
            </a:r>
            <a:r>
              <a:rPr lang="de-DE" dirty="0" err="1"/>
              <a:t>eds</a:t>
            </a:r>
            <a:r>
              <a:rPr lang="de-DE" dirty="0"/>
              <a:t>.). In: Wörterbuch Soziale Arbeit. 9th fully </a:t>
            </a:r>
            <a:r>
              <a:rPr lang="de-DE" dirty="0" err="1"/>
              <a:t>revised</a:t>
            </a:r>
            <a:r>
              <a:rPr lang="de-DE" dirty="0"/>
              <a:t> and </a:t>
            </a:r>
            <a:r>
              <a:rPr lang="de-DE" dirty="0" err="1"/>
              <a:t>updated</a:t>
            </a:r>
            <a:r>
              <a:rPr lang="de-DE" dirty="0"/>
              <a:t> </a:t>
            </a:r>
            <a:r>
              <a:rPr lang="de-DE" dirty="0" err="1"/>
              <a:t>edition</a:t>
            </a:r>
            <a:r>
              <a:rPr lang="de-DE" dirty="0"/>
              <a:t>. Weinheim and Basel, p. 969−972.</a:t>
            </a:r>
          </a:p>
          <a:p>
            <a:pPr marL="171450" indent="-171450">
              <a:buFont typeface="Wingdings" panose="05000000000000000000" pitchFamily="2" charset="2"/>
              <a:buChar char="Ø"/>
            </a:pPr>
            <a:r>
              <a:rPr lang="de-DE" dirty="0" err="1"/>
              <a:t>Pothmann</a:t>
            </a:r>
            <a:r>
              <a:rPr lang="de-DE" dirty="0"/>
              <a:t>, Jens (2021): Amtsvormundschaften, </a:t>
            </a:r>
            <a:r>
              <a:rPr lang="de-DE" dirty="0" err="1"/>
              <a:t>Amtspflegschaften</a:t>
            </a:r>
            <a:r>
              <a:rPr lang="de-DE" dirty="0"/>
              <a:t>, </a:t>
            </a:r>
            <a:r>
              <a:rPr lang="de-DE" dirty="0" err="1"/>
              <a:t>Beistandschaften</a:t>
            </a:r>
            <a:r>
              <a:rPr lang="de-DE" dirty="0"/>
              <a:t>. In: Autorengruppe Kinder- und Jugendhilfestatistik: Kinder- und Jugendhilfereport Extra 2021. Dortmund, p. 45-47. </a:t>
            </a:r>
            <a:r>
              <a:rPr lang="en-GB" dirty="0"/>
              <a:t>Online at </a:t>
            </a:r>
            <a:r>
              <a:rPr lang="en-GB" u="sng" dirty="0">
                <a:hlinkClick r:id="rId3"/>
              </a:rPr>
              <a:t>https://www.akjstat.tu-dortmund.de/fileadmin/user_upload/Kinder-_und_Jugendhilfereport_Extra_2021_AKJStat.pdf</a:t>
            </a:r>
            <a:r>
              <a:rPr lang="en-GB" dirty="0"/>
              <a:t> (last accessed: 31 July 2023).</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68</a:t>
            </a:fld>
            <a:endParaRPr lang="de-DE"/>
          </a:p>
        </p:txBody>
      </p:sp>
    </p:spTree>
    <p:extLst>
      <p:ext uri="{BB962C8B-B14F-4D97-AF65-F5344CB8AC3E}">
        <p14:creationId xmlns:p14="http://schemas.microsoft.com/office/powerpoint/2010/main" val="4075253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Under Article 52 of Book 8 of the Social Code (SGB VIII) the youth welfare office is involved in proceedings under the Youth Courts Act (</a:t>
            </a:r>
            <a:r>
              <a:rPr lang="en-GB" dirty="0" err="1"/>
              <a:t>Jugendgerichtsgesetz</a:t>
            </a:r>
            <a:r>
              <a:rPr lang="en-GB" dirty="0"/>
              <a:t>) against adolescents (aged 14 to 17) or young adults (aged 18 to 21 when the crime was committed). The youth courts assistance service (</a:t>
            </a:r>
            <a:r>
              <a:rPr lang="en-GB" dirty="0" err="1"/>
              <a:t>Jugendgerichtshilfe</a:t>
            </a:r>
            <a:r>
              <a:rPr lang="en-GB" dirty="0"/>
              <a:t>, JGH) or youth assistance in criminal proceedings (</a:t>
            </a:r>
            <a:r>
              <a:rPr lang="en-GB" dirty="0" err="1"/>
              <a:t>Jugendhilfe</a:t>
            </a:r>
            <a:r>
              <a:rPr lang="en-GB" dirty="0"/>
              <a:t> </a:t>
            </a:r>
            <a:r>
              <a:rPr lang="en-GB" dirty="0" err="1"/>
              <a:t>im</a:t>
            </a:r>
            <a:r>
              <a:rPr lang="en-GB" dirty="0"/>
              <a:t> </a:t>
            </a:r>
            <a:r>
              <a:rPr lang="en-GB" dirty="0" err="1"/>
              <a:t>Strafverfahren</a:t>
            </a:r>
            <a:r>
              <a:rPr lang="en-GB" dirty="0"/>
              <a:t>, </a:t>
            </a:r>
            <a:r>
              <a:rPr lang="en-GB" dirty="0" err="1"/>
              <a:t>JuHiS</a:t>
            </a:r>
            <a:r>
              <a:rPr lang="en-GB" dirty="0"/>
              <a:t>) becomes involved when the police notify the youth welfare office that they suspect an adolescent or young adult of having committed a crime and criminal proceedings are initiated. JGH/</a:t>
            </a:r>
            <a:r>
              <a:rPr lang="en-GB" dirty="0" err="1"/>
              <a:t>JuHiS</a:t>
            </a:r>
            <a:r>
              <a:rPr lang="en-GB" dirty="0"/>
              <a:t> assists delinquent adolescents and young adults throughout the entire criminal proceedings.</a:t>
            </a:r>
          </a:p>
          <a:p>
            <a:endParaRPr lang="en-GB" dirty="0"/>
          </a:p>
          <a:p>
            <a:r>
              <a:rPr lang="en-US" dirty="0"/>
              <a:t>Data on involvement in juvenile court proceedings is listed in special statistics on criminal prosecutions and is thus separate from the statistics on youth support services. According to the German Youth Institute (</a:t>
            </a:r>
            <a:r>
              <a:rPr lang="en-US" dirty="0" err="1"/>
              <a:t>Deutsches</a:t>
            </a:r>
            <a:r>
              <a:rPr lang="en-US" dirty="0"/>
              <a:t> </a:t>
            </a:r>
            <a:r>
              <a:rPr lang="en-US" dirty="0" err="1"/>
              <a:t>Jugendinstitut</a:t>
            </a:r>
            <a:r>
              <a:rPr lang="en-US" dirty="0"/>
              <a:t>): In 2021 a total of 46,603 young people aged 14 to 17 years – or aged 18 to 20 years in the case of adolescents who were deemed by the court to be accountable under juvenile criminal law – at the time of the offence were tried in Germany under juvenile criminal law. 22,297 of these young people were given supervisory measures (instructions; orders to seek socio-educational support services), 32,225 were given corrective measures (cautions, obligations, or juvenile detention) and 7,293 were given juvenile sentences – the majority of which were suspended (4,547) (...). On 31 March 2022, 2,654 male and 106 female juvenile offenders were in youth detention </a:t>
            </a:r>
            <a:r>
              <a:rPr lang="en-US" dirty="0" err="1"/>
              <a:t>centres</a:t>
            </a:r>
            <a:r>
              <a:rPr lang="en-US" dirty="0"/>
              <a:t> in Germany. Of these, 245 male and 24 female detainees were between 14 and 17 years of age, 1,131 male and 37 female detainees were adolescents aged 18 to 20 years, and 1,278 male and 45 female detainees were aged 21 or over (</a:t>
            </a:r>
            <a:r>
              <a:rPr lang="en-US" dirty="0" err="1"/>
              <a:t>Deutsches</a:t>
            </a:r>
            <a:r>
              <a:rPr lang="en-US" dirty="0"/>
              <a:t> </a:t>
            </a:r>
            <a:r>
              <a:rPr lang="en-US" dirty="0" err="1"/>
              <a:t>Jugendinstitut</a:t>
            </a:r>
            <a:r>
              <a:rPr lang="en-US" dirty="0"/>
              <a:t>, 2023, p. 21).</a:t>
            </a:r>
            <a:endParaRPr lang="en-GB" dirty="0"/>
          </a:p>
          <a:p>
            <a:endParaRPr lang="de-DE" dirty="0"/>
          </a:p>
          <a:p>
            <a:r>
              <a:rPr lang="en-GB" dirty="0"/>
              <a:t>While tasks performed by JGH/</a:t>
            </a:r>
            <a:r>
              <a:rPr lang="en-GB" dirty="0" err="1"/>
              <a:t>JuHiS</a:t>
            </a:r>
            <a:r>
              <a:rPr lang="en-GB" dirty="0"/>
              <a:t> are not noticeably different from those of child and youth services (Article 1 of Book 8 of the Social Code), it has additional rights and duties under the Youth Courts Act. For one, JGH/</a:t>
            </a:r>
            <a:r>
              <a:rPr lang="en-GB" dirty="0" err="1"/>
              <a:t>JuHiS</a:t>
            </a:r>
            <a:r>
              <a:rPr lang="en-GB" dirty="0"/>
              <a:t> assists the young accused to the extent deemed necessary under youth services legislation. Specifically, </a:t>
            </a:r>
            <a:r>
              <a:rPr lang="en-GB" i="1" dirty="0"/>
              <a:t>inter alia</a:t>
            </a:r>
            <a:r>
              <a:rPr lang="en-GB" dirty="0"/>
              <a:t>, it verifies whether any socio-educational support should be provided to the young person in a move to eliminate the need for criminal prosecution or lead to the discontinuation of proceedings already begun. The involvement of JGH/</a:t>
            </a:r>
            <a:r>
              <a:rPr lang="en-GB" dirty="0" err="1"/>
              <a:t>JuHiS</a:t>
            </a:r>
            <a:r>
              <a:rPr lang="en-GB" dirty="0"/>
              <a:t> ensures that socio-educational aspects are taken into account in juvenile court proceedings.</a:t>
            </a:r>
          </a:p>
          <a:p>
            <a:endParaRPr lang="en-GB" dirty="0"/>
          </a:p>
          <a:p>
            <a:r>
              <a:rPr lang="en-GB" dirty="0"/>
              <a:t>For another, JGH/</a:t>
            </a:r>
            <a:r>
              <a:rPr lang="en-GB" dirty="0" err="1"/>
              <a:t>JuHiS</a:t>
            </a:r>
            <a:r>
              <a:rPr lang="en-GB" dirty="0"/>
              <a:t> also assists the juvenile court by researching the accused’s personality, development, and family, social and economic environment (Section 38 II 2). They attend the main hearing against the young accused and inform the court of their personal and living circumstances. Should a conviction be handed down, JGH/</a:t>
            </a:r>
            <a:r>
              <a:rPr lang="en-GB" dirty="0" err="1"/>
              <a:t>JuHiS</a:t>
            </a:r>
            <a:r>
              <a:rPr lang="en-GB" dirty="0"/>
              <a:t> ensures that the young offenders comply with any instructions and conditions (Section 38 V 1). Local </a:t>
            </a:r>
            <a:r>
              <a:rPr lang="en-GB" dirty="0" err="1"/>
              <a:t>JuHiS</a:t>
            </a:r>
            <a:r>
              <a:rPr lang="en-GB" dirty="0"/>
              <a:t> representatives must ensure that support is available to young offenders locally (e.g., care instructions, educational support in work contexts, social skills training). Some </a:t>
            </a:r>
            <a:r>
              <a:rPr lang="en-GB" dirty="0" err="1"/>
              <a:t>JuHiS</a:t>
            </a:r>
            <a:r>
              <a:rPr lang="en-GB" dirty="0"/>
              <a:t> also offer support for children under 14 (age of criminal responsibility) and their parents.</a:t>
            </a:r>
          </a:p>
          <a:p>
            <a:endParaRPr lang="de-DE" dirty="0"/>
          </a:p>
          <a:p>
            <a:r>
              <a:rPr lang="en-GB" dirty="0"/>
              <a:t>The applicability of two pieces of legislation (Book 8 of the Social Code and the Youth Courts Act) is occasionally said to be problematic because of the differing logics underlying these legal fields. Juvenile criminal law centres around (alleged) criminal acts, with juvenile court proceedings serving to uncover the “truth” about an incident and prevent further crimes.</a:t>
            </a:r>
          </a:p>
          <a:p>
            <a:endParaRPr lang="en-GB" dirty="0"/>
          </a:p>
          <a:p>
            <a:r>
              <a:rPr lang="en-GB" dirty="0"/>
              <a:t>By contrast, child and youth services legislation focuses on the educational support provided to young people in line with their personal needs. This “misalignment” between the social work and (criminal) justice system is also apparent in the vocabulary used. </a:t>
            </a:r>
          </a:p>
          <a:p>
            <a:endParaRPr lang="en-GB" dirty="0"/>
          </a:p>
          <a:p>
            <a:r>
              <a:rPr lang="en-GB" dirty="0"/>
              <a:t>The term </a:t>
            </a:r>
            <a:r>
              <a:rPr lang="en-GB" i="1" dirty="0" err="1"/>
              <a:t>Jugendgerichtshilfe</a:t>
            </a:r>
            <a:r>
              <a:rPr lang="en-GB" dirty="0"/>
              <a:t> (youth courts assistance service) has clear judicial overtones, whereas </a:t>
            </a:r>
            <a:r>
              <a:rPr lang="en-GB" i="1" dirty="0" err="1"/>
              <a:t>Jugendhilfe</a:t>
            </a:r>
            <a:r>
              <a:rPr lang="en-GB" i="1" dirty="0"/>
              <a:t> </a:t>
            </a:r>
            <a:r>
              <a:rPr lang="en-GB" i="1" dirty="0" err="1"/>
              <a:t>im</a:t>
            </a:r>
            <a:r>
              <a:rPr lang="en-GB" i="1" dirty="0"/>
              <a:t> </a:t>
            </a:r>
            <a:r>
              <a:rPr lang="en-GB" i="1" dirty="0" err="1"/>
              <a:t>Strafverfahren</a:t>
            </a:r>
            <a:r>
              <a:rPr lang="en-GB" dirty="0"/>
              <a:t> (youth assistance in criminal proceedings) signals an affiliation with the child and youth services system. JGH/</a:t>
            </a:r>
            <a:r>
              <a:rPr lang="en-GB" dirty="0" err="1"/>
              <a:t>JuHiS</a:t>
            </a:r>
            <a:r>
              <a:rPr lang="en-GB" dirty="0"/>
              <a:t> is not subject to any instructions by the court. Neither is there an obligation to engage in any criminal investigations.</a:t>
            </a:r>
            <a:endParaRPr lang="de-DE" dirty="0"/>
          </a:p>
          <a:p>
            <a:endParaRPr lang="en-GB" dirty="0"/>
          </a:p>
          <a:p>
            <a:r>
              <a:rPr lang="en-GB" dirty="0"/>
              <a:t>In practice, the way in which JGH/</a:t>
            </a:r>
            <a:r>
              <a:rPr lang="en-GB" dirty="0" err="1"/>
              <a:t>JuHiS</a:t>
            </a:r>
            <a:r>
              <a:rPr lang="en-GB" dirty="0"/>
              <a:t> is organised locally varies greatly. Most youth welfare offices perform the tasks themselves; only rarely are they delegated wholly or partially to independent providers. That said, JGH/</a:t>
            </a:r>
            <a:r>
              <a:rPr lang="en-GB" dirty="0" err="1"/>
              <a:t>JuHiS</a:t>
            </a:r>
            <a:r>
              <a:rPr lang="en-GB" dirty="0"/>
              <a:t> tasks may be provided by an independent specialised department in the youth welfare office, or by its general social services department (</a:t>
            </a:r>
            <a:r>
              <a:rPr lang="en-GB" dirty="0" err="1"/>
              <a:t>Allgemeiner</a:t>
            </a:r>
            <a:r>
              <a:rPr lang="en-GB" dirty="0"/>
              <a:t> </a:t>
            </a:r>
            <a:r>
              <a:rPr lang="en-GB" dirty="0" err="1"/>
              <a:t>Sozialer</a:t>
            </a:r>
            <a:r>
              <a:rPr lang="en-GB" dirty="0"/>
              <a:t> </a:t>
            </a:r>
            <a:r>
              <a:rPr lang="en-GB" dirty="0" err="1"/>
              <a:t>Dienst</a:t>
            </a:r>
            <a:r>
              <a:rPr lang="en-GB" dirty="0"/>
              <a:t>, ASD). Depending on the size and availability of staff of a local authority and its youth welfare office, the work may be done by larger teams or a “one-person” department.</a:t>
            </a:r>
            <a:endParaRPr lang="de-DE" dirty="0"/>
          </a:p>
          <a:p>
            <a:r>
              <a:rPr lang="en-GB" dirty="0"/>
              <a:t> </a:t>
            </a:r>
            <a:endParaRPr lang="de-DE" dirty="0"/>
          </a:p>
          <a:p>
            <a:r>
              <a:rPr lang="de-DE" b="1" dirty="0"/>
              <a:t>Further </a:t>
            </a:r>
            <a:r>
              <a:rPr lang="de-DE" b="1" dirty="0" err="1"/>
              <a:t>reading</a:t>
            </a:r>
            <a:endParaRPr lang="de-DE" dirty="0"/>
          </a:p>
          <a:p>
            <a:endParaRPr lang="de-DE" dirty="0"/>
          </a:p>
          <a:p>
            <a:pPr marL="171450" indent="-171450">
              <a:buFont typeface="Wingdings" panose="05000000000000000000" pitchFamily="2" charset="2"/>
              <a:buChar char="Ø"/>
            </a:pPr>
            <a:r>
              <a:rPr lang="de-DE" dirty="0"/>
              <a:t>Cornel, Heinz/</a:t>
            </a:r>
            <a:r>
              <a:rPr lang="de-DE" dirty="0" err="1"/>
              <a:t>Trenczek</a:t>
            </a:r>
            <a:r>
              <a:rPr lang="de-DE" dirty="0"/>
              <a:t>, Thomas (2019): Strafrecht und Soziale Arbeit – Lehrbuch. Baden-Baden.</a:t>
            </a:r>
          </a:p>
          <a:p>
            <a:pPr marL="171450" indent="-171450">
              <a:buFont typeface="Wingdings" panose="05000000000000000000" pitchFamily="2" charset="2"/>
              <a:buChar char="Ø"/>
            </a:pPr>
            <a:r>
              <a:rPr lang="de-DE" dirty="0"/>
              <a:t>Deutsches Jugendinstitut – Arbeitsstelle Kinder- und Jugendkriminalitätsprävention (2023): Zahlen ‒ Daten ‒ Fakten Jugendgewalt, Update: June 2023.</a:t>
            </a:r>
          </a:p>
          <a:p>
            <a:pPr marL="171450" indent="-171450">
              <a:buFont typeface="Wingdings" panose="05000000000000000000" pitchFamily="2" charset="2"/>
              <a:buChar char="Ø"/>
            </a:pPr>
            <a:r>
              <a:rPr lang="de-DE" dirty="0"/>
              <a:t>Deutsche Vereinigung für Jugendgerichte und Jugendgerichtshilfen e.V (DVJJ) (2022): Grundsätze für die Mitwirkung der Jugendhilfe in Verfahren nach dem Jugendgerichtsgesetz. Online at </a:t>
            </a:r>
            <a:r>
              <a:rPr lang="de-DE" dirty="0">
                <a:hlinkClick r:id="rId3"/>
              </a:rPr>
              <a:t>https://www.dvjj.de/wp-content/uploads/2022/05/BRS-Grundsaetze-JuhiS_Screen_Neu.pdf</a:t>
            </a:r>
            <a:r>
              <a:rPr lang="de-DE" dirty="0"/>
              <a:t> (last </a:t>
            </a:r>
            <a:r>
              <a:rPr lang="de-DE" dirty="0" err="1"/>
              <a:t>accessed</a:t>
            </a:r>
            <a:r>
              <a:rPr lang="de-DE" dirty="0"/>
              <a:t>: 20 </a:t>
            </a:r>
            <a:r>
              <a:rPr lang="de-DE" dirty="0" err="1"/>
              <a:t>July</a:t>
            </a:r>
            <a:r>
              <a:rPr lang="de-DE" dirty="0"/>
              <a:t> 2023).</a:t>
            </a:r>
          </a:p>
          <a:p>
            <a:pPr marL="171450" indent="-171450">
              <a:buFont typeface="Wingdings" panose="05000000000000000000" pitchFamily="2" charset="2"/>
              <a:buChar char="Ø"/>
            </a:pPr>
            <a:r>
              <a:rPr lang="de-DE" dirty="0"/>
              <a:t>Goldberg, Brigitta/</a:t>
            </a:r>
            <a:r>
              <a:rPr lang="de-DE" dirty="0" err="1"/>
              <a:t>Trenczek</a:t>
            </a:r>
            <a:r>
              <a:rPr lang="de-DE" dirty="0"/>
              <a:t>, Thomas (2016): Jugendkriminalität, Jugendhilfe und Strafjustiz: Mitwirkung der Jugendhilfe im strafrechtlichen Verfahren. Stuttgart.</a:t>
            </a:r>
          </a:p>
        </p:txBody>
      </p:sp>
      <p:sp>
        <p:nvSpPr>
          <p:cNvPr id="4" name="Foliennummernplatzhalter 3"/>
          <p:cNvSpPr>
            <a:spLocks noGrp="1"/>
          </p:cNvSpPr>
          <p:nvPr>
            <p:ph type="sldNum" sz="quarter" idx="10"/>
          </p:nvPr>
        </p:nvSpPr>
        <p:spPr/>
        <p:txBody>
          <a:bodyPr/>
          <a:lstStyle/>
          <a:p>
            <a:fld id="{178ACBB0-B8BD-7243-B5CA-EEE1A71994D0}" type="slidenum">
              <a:rPr lang="de-DE" smtClean="0"/>
              <a:t>69</a:t>
            </a:fld>
            <a:endParaRPr lang="de-DE"/>
          </a:p>
        </p:txBody>
      </p:sp>
    </p:spTree>
    <p:extLst>
      <p:ext uri="{BB962C8B-B14F-4D97-AF65-F5344CB8AC3E}">
        <p14:creationId xmlns:p14="http://schemas.microsoft.com/office/powerpoint/2010/main" val="187644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777195"/>
            <a:ext cx="5438140" cy="10699292"/>
          </a:xfrm>
        </p:spPr>
        <p: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Child and youth services uses information on the environments and life circumstances of children, young people and young persons that have attained full age as an important tool to gain better insight into problematic situations. A key piece of data is the number of young people under the age of 27, since they constitute the target audience for child and youth services. Whilst for a long time this age cohort was in decline, it has returned to growth in recent years due to rising birth rates and higher immigration levels in 2015 and 2016.</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Young people in Germany attain full age at 18. Under-18s are classed as minors and comprise the principal age group targeted by child and youth services. Given the wide variety of programmes available to help and support children, adolescents and their families, it is important to consider the quantitative relevance of this age group in the past, present and future. The big question is thus determining the number of young people for which child and youth services is responsible.</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14.2 million under-18s lived in Germany in 2021, accounting for 15.8% of the total population. This share has remained largely constant in recent years despite a marginal increase in the absolute figures. Added to this are 8.9 million young persons who have attained full age (18 to 26 years), accounting for 10.5% of the population. Thus in 2021 child and youth services addressed a target audience comprising 23.1 million young people under the age of 27, or over one quarter of the entire population.</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For the work of child and youth services, the growth/decline of various age groups plays a major role in specific areas; e.g., children under the age of 3 and between 3 and school age are relevant for child day-care, children aged 6 and over are relevant for child and youth work, and all age groups are relevant for the area of socio-educational support. In recent years, the greatest population growth has been in the younger age cohorts, whilst the number of young people and young adults in older age cohorts declined slightly between 2016 and 2019. Sustained demand for support has resulted in child and youth services creating additional offerings to serve the growing numbers of young people in the population. Knowledge of the trends in age cohorts relevant for youth services is an essential planning tool in many fields of child and youth services work, e.g., for managing the required number of child day-care places and necessary staffing.</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en-GB" sz="1100" dirty="0">
                <a:latin typeface="Open Sans" panose="020B0606030504020204" pitchFamily="34" charset="0"/>
                <a:ea typeface="Open Sans" panose="020B0606030504020204" pitchFamily="34" charset="0"/>
                <a:cs typeface="Open Sans" panose="020B0606030504020204" pitchFamily="34" charset="0"/>
              </a:rPr>
              <a:t>The population projections are further useful planning tools. For instance, the moderate variant in the 14th coordinated population projection shows that the total number of under-18s will continue to rise from 13.7 million at present to 14.2 million minors in 2030 (which would bring up the share of the population accounted for by minors from 16.4% to an estimated 17.0%). The biggest challenge posed by these population projections in terms of local planning and, in particular, policy-making, is in organising forward-looking, needs-based child and youth service programmes for young people and their families and incorporating these offerings on the ground in a flexible and plural landscape that caters to individual requirements.</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r>
              <a:rPr lang="de-DE" sz="1100" b="1" dirty="0">
                <a:latin typeface="Open Sans" panose="020B0606030504020204" pitchFamily="34" charset="0"/>
                <a:ea typeface="Open Sans" panose="020B0606030504020204" pitchFamily="34" charset="0"/>
                <a:cs typeface="Open Sans" panose="020B0606030504020204" pitchFamily="34" charset="0"/>
              </a:rPr>
              <a:t>Further </a:t>
            </a:r>
            <a:r>
              <a:rPr lang="de-DE" sz="1100" b="1" dirty="0" err="1">
                <a:latin typeface="Open Sans" panose="020B0606030504020204" pitchFamily="34" charset="0"/>
                <a:ea typeface="Open Sans" panose="020B0606030504020204" pitchFamily="34" charset="0"/>
                <a:cs typeface="Open Sans" panose="020B0606030504020204" pitchFamily="34" charset="0"/>
              </a:rPr>
              <a:t>reading</a:t>
            </a:r>
            <a:endParaRPr lang="de-DE" sz="1100" b="1" dirty="0">
              <a:latin typeface="Open Sans" panose="020B0606030504020204" pitchFamily="34" charset="0"/>
              <a:ea typeface="Open Sans" panose="020B0606030504020204" pitchFamily="34" charset="0"/>
              <a:cs typeface="Open Sans" panose="020B0606030504020204" pitchFamily="34" charset="0"/>
            </a:endParaRPr>
          </a:p>
          <a:p>
            <a:endParaRPr lang="de-DE"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dirty="0" err="1">
                <a:latin typeface="Open Sans" panose="020B0606030504020204" pitchFamily="34" charset="0"/>
                <a:ea typeface="Open Sans" panose="020B0606030504020204" pitchFamily="34" charset="0"/>
                <a:cs typeface="Open Sans" panose="020B0606030504020204" pitchFamily="34" charset="0"/>
              </a:rPr>
              <a:t>Böwing-Schmalenbrock</a:t>
            </a:r>
            <a:r>
              <a:rPr lang="de-DE" sz="1100" dirty="0">
                <a:latin typeface="Open Sans" panose="020B0606030504020204" pitchFamily="34" charset="0"/>
                <a:ea typeface="Open Sans" panose="020B0606030504020204" pitchFamily="34" charset="0"/>
                <a:cs typeface="Open Sans" panose="020B0606030504020204" pitchFamily="34" charset="0"/>
              </a:rPr>
              <a:t>, Melanie/</a:t>
            </a:r>
            <a:r>
              <a:rPr lang="de-DE" sz="1100" dirty="0" err="1">
                <a:latin typeface="Open Sans" panose="020B0606030504020204" pitchFamily="34" charset="0"/>
                <a:ea typeface="Open Sans" panose="020B0606030504020204" pitchFamily="34" charset="0"/>
                <a:cs typeface="Open Sans" panose="020B0606030504020204" pitchFamily="34" charset="0"/>
              </a:rPr>
              <a:t>Detemple</a:t>
            </a:r>
            <a:r>
              <a:rPr lang="de-DE" sz="1100" dirty="0">
                <a:latin typeface="Open Sans" panose="020B0606030504020204" pitchFamily="34" charset="0"/>
                <a:ea typeface="Open Sans" panose="020B0606030504020204" pitchFamily="34" charset="0"/>
                <a:cs typeface="Open Sans" panose="020B0606030504020204" pitchFamily="34" charset="0"/>
              </a:rPr>
              <a:t>, Jonas/Meiner-Teubner, Christiane (2021): Aufwachsen in Deutschland – Rahmenbedingungen der Kinder- und Jugendhilfe. In: Autorengruppe Kinder- und Jugendhilfestatistik: Kinder- und Jugendhilfereport Extra 2021. Dortmund, p. 7</a:t>
            </a:r>
            <a:r>
              <a:rPr lang="en-GB" sz="1100" dirty="0">
                <a:latin typeface="Open Sans" panose="020B0606030504020204" pitchFamily="34" charset="0"/>
                <a:ea typeface="Open Sans" panose="020B0606030504020204" pitchFamily="34" charset="0"/>
                <a:cs typeface="Open Sans" panose="020B0606030504020204" pitchFamily="34" charset="0"/>
              </a:rPr>
              <a:t>−</a:t>
            </a:r>
            <a:r>
              <a:rPr lang="de-DE" sz="1100" dirty="0">
                <a:latin typeface="Open Sans" panose="020B0606030504020204" pitchFamily="34" charset="0"/>
                <a:ea typeface="Open Sans" panose="020B0606030504020204" pitchFamily="34" charset="0"/>
                <a:cs typeface="Open Sans" panose="020B0606030504020204" pitchFamily="34" charset="0"/>
              </a:rPr>
              <a:t>11.</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Fendrich, Sandra (2018): Auswirkungen des demografischen Wandels auf die Arbeitsfelder der Kinder- und Jugendhilfe. In: Böllert, Karin (</a:t>
            </a:r>
            <a:r>
              <a:rPr lang="de-DE" sz="1100" dirty="0" err="1">
                <a:latin typeface="Open Sans" panose="020B0606030504020204" pitchFamily="34" charset="0"/>
                <a:ea typeface="Open Sans" panose="020B0606030504020204" pitchFamily="34" charset="0"/>
                <a:cs typeface="Open Sans" panose="020B0606030504020204" pitchFamily="34" charset="0"/>
              </a:rPr>
              <a:t>ed</a:t>
            </a:r>
            <a:r>
              <a:rPr lang="de-DE" sz="1100" dirty="0">
                <a:latin typeface="Open Sans" panose="020B0606030504020204" pitchFamily="34" charset="0"/>
                <a:ea typeface="Open Sans" panose="020B0606030504020204" pitchFamily="34" charset="0"/>
                <a:cs typeface="Open Sans" panose="020B0606030504020204" pitchFamily="34" charset="0"/>
              </a:rPr>
              <a:t>.): Kompendium Kinder- und Jugendhilfe. Wiesbaden,</a:t>
            </a:r>
            <a:r>
              <a:rPr lang="de-DE" sz="1100" baseline="0" dirty="0">
                <a:latin typeface="Open Sans" panose="020B0606030504020204" pitchFamily="34" charset="0"/>
                <a:ea typeface="Open Sans" panose="020B0606030504020204" pitchFamily="34" charset="0"/>
                <a:cs typeface="Open Sans" panose="020B0606030504020204" pitchFamily="34" charset="0"/>
              </a:rPr>
              <a:t> p. 1645</a:t>
            </a:r>
            <a:r>
              <a:rPr lang="en-GB" sz="1100" dirty="0">
                <a:latin typeface="Open Sans" panose="020B0606030504020204" pitchFamily="34" charset="0"/>
                <a:ea typeface="Open Sans" panose="020B0606030504020204" pitchFamily="34" charset="0"/>
                <a:cs typeface="Open Sans" panose="020B0606030504020204" pitchFamily="34" charset="0"/>
              </a:rPr>
              <a:t>−1665</a:t>
            </a:r>
            <a:r>
              <a:rPr lang="de-DE" sz="1100" dirty="0">
                <a:latin typeface="Open Sans" panose="020B0606030504020204" pitchFamily="34" charset="0"/>
                <a:ea typeface="Open Sans" panose="020B0606030504020204" pitchFamily="34" charset="0"/>
                <a:cs typeface="Open Sans" panose="020B0606030504020204" pitchFamily="34" charset="0"/>
              </a:rPr>
              <a:t>.</a:t>
            </a:r>
          </a:p>
          <a:p>
            <a:pPr marL="171450" indent="-171450">
              <a:buFont typeface="Wingdings" panose="05000000000000000000" pitchFamily="2" charset="2"/>
              <a:buChar char="Ø"/>
            </a:pPr>
            <a:r>
              <a:rPr lang="de-DE" sz="1100" dirty="0">
                <a:latin typeface="Open Sans" panose="020B0606030504020204" pitchFamily="34" charset="0"/>
                <a:ea typeface="Open Sans" panose="020B0606030504020204" pitchFamily="34" charset="0"/>
                <a:cs typeface="Open Sans" panose="020B0606030504020204" pitchFamily="34" charset="0"/>
              </a:rPr>
              <a:t>Statistisches Bundesamt</a:t>
            </a:r>
            <a:r>
              <a:rPr lang="de-DE" dirty="0">
                <a:latin typeface="Open Sans" panose="020B0606030504020204" pitchFamily="34" charset="0"/>
                <a:ea typeface="Open Sans" panose="020B0606030504020204" pitchFamily="34" charset="0"/>
                <a:cs typeface="Open Sans" panose="020B0606030504020204" pitchFamily="34" charset="0"/>
              </a:rPr>
              <a:t>: </a:t>
            </a:r>
            <a:r>
              <a:rPr lang="de-DE" dirty="0">
                <a:effectLst/>
                <a:latin typeface="Open Sans" pitchFamily="2" charset="0"/>
                <a:ea typeface="Calibri" panose="020F0502020204030204" pitchFamily="34" charset="0"/>
              </a:rPr>
              <a:t>Genesis-Online; online: </a:t>
            </a:r>
            <a:r>
              <a:rPr lang="de-DE" u="sng" dirty="0">
                <a:solidFill>
                  <a:srgbClr val="0000FF"/>
                </a:solidFill>
                <a:effectLst/>
                <a:latin typeface="Open Sans" pitchFamily="2" charset="0"/>
                <a:ea typeface="Calibri" panose="020F0502020204030204" pitchFamily="34" charset="0"/>
                <a:cs typeface="Times New Roman" panose="02020603050405020304" pitchFamily="18" charset="0"/>
                <a:hlinkClick r:id="rId3"/>
              </a:rPr>
              <a:t>https://www-genesis.destatis.de/genesis//online?operation=table&amp;code=12411-0005&amp;bypass=true&amp;levelindex=0&amp;levelid=1615581699068#abreadcrumb </a:t>
            </a:r>
            <a:r>
              <a:rPr lang="de-DE" dirty="0">
                <a:latin typeface="Open Sans" panose="020B0606030504020204" pitchFamily="34" charset="0"/>
                <a:ea typeface="Open Sans" panose="020B0606030504020204" pitchFamily="34" charset="0"/>
                <a:cs typeface="Open Sans" panose="020B0606030504020204" pitchFamily="34" charset="0"/>
              </a:rPr>
              <a:t>(last </a:t>
            </a:r>
            <a:r>
              <a:rPr lang="de-DE" dirty="0" err="1">
                <a:latin typeface="Open Sans" panose="020B0606030504020204" pitchFamily="34" charset="0"/>
                <a:ea typeface="Open Sans" panose="020B0606030504020204" pitchFamily="34" charset="0"/>
                <a:cs typeface="Open Sans" panose="020B0606030504020204" pitchFamily="34" charset="0"/>
              </a:rPr>
              <a:t>accessed</a:t>
            </a:r>
            <a:r>
              <a:rPr lang="de-DE" dirty="0">
                <a:latin typeface="Open Sans" panose="020B0606030504020204" pitchFamily="34" charset="0"/>
                <a:ea typeface="Open Sans" panose="020B0606030504020204" pitchFamily="34" charset="0"/>
                <a:cs typeface="Open Sans" panose="020B0606030504020204" pitchFamily="34" charset="0"/>
              </a:rPr>
              <a:t>: 6 June 2023).</a:t>
            </a:r>
          </a:p>
          <a:p>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7</a:t>
            </a:fld>
            <a:endParaRPr lang="de-DE"/>
          </a:p>
        </p:txBody>
      </p:sp>
    </p:spTree>
    <p:extLst>
      <p:ext uri="{BB962C8B-B14F-4D97-AF65-F5344CB8AC3E}">
        <p14:creationId xmlns:p14="http://schemas.microsoft.com/office/powerpoint/2010/main" val="16770525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Compared to the number of underage children who are placed in alternative accommodation away from the family home, the number of adoptions is low. That said, the issue of adoption attracts quite some attention at the political level, among experts and in the media. This is partly because adoption has extensive and generally irreversible legal consequences. Adoption serves to enable children who are unable to live with their birth families long-term to grow up in a (legally) stable environment under the care of “social” parents. </a:t>
            </a:r>
            <a:r>
              <a:rPr lang="en-US" dirty="0"/>
              <a:t>Almost 50% (n=1,891) of children adopted in 2021 were under three years of age; a good 10% (n=396) were over the age of 15.</a:t>
            </a:r>
            <a:endParaRPr lang="en-GB" dirty="0"/>
          </a:p>
          <a:p>
            <a:endParaRPr lang="en-GB" dirty="0"/>
          </a:p>
          <a:p>
            <a:r>
              <a:rPr lang="en-GB" dirty="0"/>
              <a:t>Adoptive parents enjoy the same (financial) rights and duties as biological parents. Once they approve the adoption, the biological parents irreversibly rescind all custody rights in perpetuity. In most cases, the adopted child will take the surname of their adoptive parents, who have custody rights and duties henceforth. </a:t>
            </a:r>
          </a:p>
          <a:p>
            <a:endParaRPr lang="de-DE" dirty="0"/>
          </a:p>
          <a:p>
            <a:r>
              <a:rPr lang="en-GB" dirty="0"/>
              <a:t>The legal consequences of an adoption extend beyond the adoptee’s 18th birthday. For instance, adoptive parents and adoptee enter into a mutual obligation to provide financial support (e.g., parents’ income considered when calculating the child’s eligibility for a student grant; adoptee’s income considered when parents are placed in a care home). In inheritance matters, too, adopted children are treated equally to biological children.</a:t>
            </a:r>
          </a:p>
          <a:p>
            <a:endParaRPr lang="en-GB" dirty="0"/>
          </a:p>
          <a:p>
            <a:r>
              <a:rPr lang="en-GB" b="1" dirty="0"/>
              <a:t>Forms of adoption</a:t>
            </a:r>
            <a:endParaRPr lang="de-DE" b="1" dirty="0"/>
          </a:p>
          <a:p>
            <a:r>
              <a:rPr lang="en-GB" dirty="0"/>
              <a:t>There are various forms of adoption depending, for instance, on the nature of the family relationship between adoptee and adoptive parents (who, since 2017, can also be a same-sex couple). The “classic” form of adoption - involving a child who is unrelated by blood and not a step-child - is referred to as a third-party adoption. This can be an alternative to providing long-term socio-educational support outside the child’s birth family under Articles 27 et seq. of Book 8 of the Social Code, such as full-time family care. In the case of adoption of a step-child, a step-parent (unrelated) adopts the biological child of their partner. In the case of adoption by relatives, the child is adopted by direct relatives (grandparents) or indirect relatives up to the third degree (siblings, aunt/uncle). Adoptions may be either domestic or international. International adoptions are those where a child is brought to Germany for the purpose of adoption.</a:t>
            </a:r>
          </a:p>
          <a:p>
            <a:endParaRPr lang="de-DE" dirty="0"/>
          </a:p>
          <a:p>
            <a:r>
              <a:rPr lang="en-GB" dirty="0"/>
              <a:t>Central to all forms of adoption is the question to what extent the act of adoption offers the best possible perspectives for the child (as opposed to, e.g., permanent guardianship).</a:t>
            </a:r>
          </a:p>
          <a:p>
            <a:endParaRPr lang="en-GB" dirty="0"/>
          </a:p>
          <a:p>
            <a:r>
              <a:rPr lang="en-GB" b="1" dirty="0"/>
              <a:t>Arranging adoptions</a:t>
            </a:r>
            <a:endParaRPr lang="de-DE" dirty="0"/>
          </a:p>
          <a:p>
            <a:r>
              <a:rPr lang="en-GB" dirty="0"/>
              <a:t>Arranging adoptions, assessing the suitability of potential adoptive parents, evaluating the “goodness of fit” between adoptees and adoptive parents and supporting and advising the parties are all tasks of child and youth services. However, the main legal basis for this is not Book 8 of the Social Code, but the relevant provisions of the Civil Code (</a:t>
            </a:r>
            <a:r>
              <a:rPr lang="en-GB" dirty="0" err="1"/>
              <a:t>Bürgerliches</a:t>
            </a:r>
            <a:r>
              <a:rPr lang="en-GB" dirty="0"/>
              <a:t> </a:t>
            </a:r>
            <a:r>
              <a:rPr lang="en-GB" dirty="0" err="1"/>
              <a:t>Gesetzbuch</a:t>
            </a:r>
            <a:r>
              <a:rPr lang="en-GB" dirty="0"/>
              <a:t>, BGB) and the Adoption Placement Act (</a:t>
            </a:r>
            <a:r>
              <a:rPr lang="en-GB" dirty="0" err="1"/>
              <a:t>Adoptionsvermittlungsgesetz</a:t>
            </a:r>
            <a:r>
              <a:rPr lang="en-GB" dirty="0"/>
              <a:t>, </a:t>
            </a:r>
            <a:r>
              <a:rPr lang="en-GB" dirty="0" err="1"/>
              <a:t>AdVermiG</a:t>
            </a:r>
            <a:r>
              <a:rPr lang="en-GB" dirty="0"/>
              <a:t>). Under Section 2 of the Adoption Placement Act, responsibility for adoption placement lies with the local youth welfare offices and the youth welfare offices of the Land (state). However, placements may also be managed by independent bodies provided they are accredited by the Land youth welfare office. </a:t>
            </a:r>
          </a:p>
          <a:p>
            <a:endParaRPr lang="de-DE" dirty="0"/>
          </a:p>
          <a:p>
            <a:r>
              <a:rPr lang="en-GB" b="1" dirty="0"/>
              <a:t>Further reading</a:t>
            </a:r>
            <a:endParaRPr lang="de-DE" dirty="0"/>
          </a:p>
          <a:p>
            <a:endParaRPr lang="en-GB" dirty="0"/>
          </a:p>
          <a:p>
            <a:pPr marL="171450" indent="-171450">
              <a:buFont typeface="Wingdings" panose="05000000000000000000" pitchFamily="2" charset="2"/>
              <a:buChar char="Ø"/>
            </a:pPr>
            <a:r>
              <a:rPr lang="en-GB" dirty="0" err="1"/>
              <a:t>Bovenschen</a:t>
            </a:r>
            <a:r>
              <a:rPr lang="en-GB" dirty="0"/>
              <a:t>, I. (2021): Adoption, </a:t>
            </a:r>
            <a:r>
              <a:rPr lang="en-GB" dirty="0" err="1"/>
              <a:t>Adoptionsvermittlung</a:t>
            </a:r>
            <a:r>
              <a:rPr lang="en-GB" dirty="0"/>
              <a:t>. In: </a:t>
            </a:r>
            <a:r>
              <a:rPr lang="en-GB" dirty="0" err="1"/>
              <a:t>Amthor</a:t>
            </a:r>
            <a:r>
              <a:rPr lang="en-GB" dirty="0"/>
              <a:t>, Ralph-Christian/Goldberg, </a:t>
            </a:r>
            <a:r>
              <a:rPr lang="en-GB" dirty="0" err="1"/>
              <a:t>Brigitta</a:t>
            </a:r>
            <a:r>
              <a:rPr lang="en-GB" dirty="0"/>
              <a:t>/</a:t>
            </a:r>
            <a:r>
              <a:rPr lang="en-GB" dirty="0" err="1"/>
              <a:t>Hansbauer</a:t>
            </a:r>
            <a:r>
              <a:rPr lang="en-GB" dirty="0"/>
              <a:t>, Peter/</a:t>
            </a:r>
            <a:r>
              <a:rPr lang="en-GB" dirty="0" err="1"/>
              <a:t>Landes</a:t>
            </a:r>
            <a:r>
              <a:rPr lang="en-GB" dirty="0"/>
              <a:t>, Benjamin/</a:t>
            </a:r>
            <a:r>
              <a:rPr lang="en-GB" dirty="0" err="1"/>
              <a:t>Wintergerst</a:t>
            </a:r>
            <a:r>
              <a:rPr lang="en-GB" dirty="0"/>
              <a:t>, Theresia (eds.). In: </a:t>
            </a:r>
            <a:r>
              <a:rPr lang="en-GB" dirty="0" err="1"/>
              <a:t>Wörterbuch</a:t>
            </a:r>
            <a:r>
              <a:rPr lang="en-GB" dirty="0"/>
              <a:t> </a:t>
            </a:r>
            <a:r>
              <a:rPr lang="en-GB" dirty="0" err="1"/>
              <a:t>Soziale</a:t>
            </a:r>
            <a:r>
              <a:rPr lang="en-GB" dirty="0"/>
              <a:t> Arbeit. 9</a:t>
            </a:r>
            <a:r>
              <a:rPr lang="de-DE" dirty="0" err="1"/>
              <a:t>th</a:t>
            </a:r>
            <a:r>
              <a:rPr lang="de-DE" dirty="0"/>
              <a:t> fully </a:t>
            </a:r>
            <a:r>
              <a:rPr lang="de-DE" dirty="0" err="1"/>
              <a:t>revised</a:t>
            </a:r>
            <a:r>
              <a:rPr lang="de-DE" dirty="0"/>
              <a:t> and </a:t>
            </a:r>
            <a:r>
              <a:rPr lang="de-DE" dirty="0" err="1"/>
              <a:t>updated</a:t>
            </a:r>
            <a:r>
              <a:rPr lang="de-DE" dirty="0"/>
              <a:t> </a:t>
            </a:r>
            <a:r>
              <a:rPr lang="de-DE" dirty="0" err="1"/>
              <a:t>edition</a:t>
            </a:r>
            <a:r>
              <a:rPr lang="de-DE" dirty="0"/>
              <a:t>, Weinheim and Basel, p. 37−40.</a:t>
            </a:r>
          </a:p>
          <a:p>
            <a:pPr marL="171450" indent="-171450">
              <a:buFont typeface="Wingdings" panose="05000000000000000000" pitchFamily="2" charset="2"/>
              <a:buChar char="Ø"/>
            </a:pPr>
            <a:r>
              <a:rPr lang="de-DE" dirty="0" err="1"/>
              <a:t>Bovenschen</a:t>
            </a:r>
            <a:r>
              <a:rPr lang="de-DE" dirty="0"/>
              <a:t>, Ina/</a:t>
            </a:r>
            <a:r>
              <a:rPr lang="de-DE" dirty="0" err="1"/>
              <a:t>Bränzel</a:t>
            </a:r>
            <a:r>
              <a:rPr lang="de-DE" dirty="0"/>
              <a:t>, Paul/</a:t>
            </a:r>
            <a:r>
              <a:rPr lang="de-DE" dirty="0" err="1"/>
              <a:t>Dietzsch</a:t>
            </a:r>
            <a:r>
              <a:rPr lang="de-DE" dirty="0"/>
              <a:t>, Fabienne/Zimmermann, Janin/</a:t>
            </a:r>
            <a:r>
              <a:rPr lang="de-DE" dirty="0" err="1"/>
              <a:t>Zwönitzer</a:t>
            </a:r>
            <a:r>
              <a:rPr lang="de-DE" dirty="0"/>
              <a:t>, Annabel (2017): Dossier Adoptionen in Deutschland. Bestandsaufnahme des Expertise- und Forschungszentrums Adoption. </a:t>
            </a:r>
            <a:r>
              <a:rPr lang="de-DE" dirty="0" err="1"/>
              <a:t>Abridged</a:t>
            </a:r>
            <a:r>
              <a:rPr lang="de-DE" dirty="0"/>
              <a:t> </a:t>
            </a:r>
            <a:r>
              <a:rPr lang="de-DE" dirty="0" err="1"/>
              <a:t>version</a:t>
            </a:r>
            <a:r>
              <a:rPr lang="de-DE" dirty="0"/>
              <a:t>, </a:t>
            </a:r>
            <a:r>
              <a:rPr lang="de-DE" dirty="0" err="1"/>
              <a:t>Munich</a:t>
            </a:r>
            <a:r>
              <a:rPr lang="de-DE" dirty="0"/>
              <a:t>. Online at </a:t>
            </a:r>
            <a:r>
              <a:rPr lang="de-DE" u="sng" dirty="0">
                <a:hlinkClick r:id="rId3"/>
              </a:rPr>
              <a:t>https://www.dji.de/fileadmin/user_upload/bibs2017/24323_EFZA_Dossier_Kurzfassung.pdf</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err="1"/>
              <a:t>Mühlmann</a:t>
            </a:r>
            <a:r>
              <a:rPr lang="de-DE" dirty="0"/>
              <a:t>, Thomas (2021): 11. Adoptionen.</a:t>
            </a:r>
            <a:r>
              <a:rPr lang="de-DE" baseline="0" dirty="0"/>
              <a:t> I</a:t>
            </a:r>
            <a:r>
              <a:rPr lang="de-DE" dirty="0"/>
              <a:t>n: Autorengruppe Kinder- und Jugendhilfestatistik: Kinder- und Jugendhilfereport Extra 2021. Dortmund, p. 48−50. Online at </a:t>
            </a:r>
            <a:r>
              <a:rPr lang="de-DE" u="sng" dirty="0">
                <a:hlinkClick r:id="rId4"/>
              </a:rPr>
              <a:t>https://www.akjstat.tu-dortmund.de/fileadmin/user_upload/Kinder-_und_Jugendhilfereport_Extra_2021_AKJStat.pdf</a:t>
            </a:r>
            <a:r>
              <a:rPr lang="de-DE" u="sng" dirty="0"/>
              <a:t> </a:t>
            </a:r>
            <a:r>
              <a:rPr lang="de-DE" dirty="0"/>
              <a:t>(last </a:t>
            </a:r>
            <a:r>
              <a:rPr lang="de-DE" dirty="0" err="1"/>
              <a:t>accessed</a:t>
            </a:r>
            <a:r>
              <a:rPr lang="de-DE" dirty="0"/>
              <a:t>: 31 </a:t>
            </a:r>
            <a:r>
              <a:rPr lang="de-DE" dirty="0" err="1"/>
              <a:t>July</a:t>
            </a:r>
            <a:r>
              <a:rPr lang="de-DE" dirty="0"/>
              <a:t> 2023).</a:t>
            </a:r>
          </a:p>
        </p:txBody>
      </p:sp>
      <p:sp>
        <p:nvSpPr>
          <p:cNvPr id="4" name="Foliennummernplatzhalter 3"/>
          <p:cNvSpPr>
            <a:spLocks noGrp="1"/>
          </p:cNvSpPr>
          <p:nvPr>
            <p:ph type="sldNum" sz="quarter" idx="10"/>
          </p:nvPr>
        </p:nvSpPr>
        <p:spPr/>
        <p:txBody>
          <a:bodyPr/>
          <a:lstStyle/>
          <a:p>
            <a:fld id="{178ACBB0-B8BD-7243-B5CA-EEE1A71994D0}" type="slidenum">
              <a:rPr lang="de-DE" smtClean="0"/>
              <a:t>70</a:t>
            </a:fld>
            <a:endParaRPr lang="de-DE"/>
          </a:p>
        </p:txBody>
      </p:sp>
    </p:spTree>
    <p:extLst>
      <p:ext uri="{BB962C8B-B14F-4D97-AF65-F5344CB8AC3E}">
        <p14:creationId xmlns:p14="http://schemas.microsoft.com/office/powerpoint/2010/main" val="6247249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71</a:t>
            </a:fld>
            <a:endParaRPr lang="de-DE"/>
          </a:p>
        </p:txBody>
      </p:sp>
    </p:spTree>
    <p:extLst>
      <p:ext uri="{BB962C8B-B14F-4D97-AF65-F5344CB8AC3E}">
        <p14:creationId xmlns:p14="http://schemas.microsoft.com/office/powerpoint/2010/main" val="33565226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overarching goals of child and youth policy are set and coordinated at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federal level</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(Article 83 of Book 8 of the Social Code [SGB VIII]) by the federal Ministry for Family Affairs, Senior Citizens, Women and Youth. Federal laws on child and youth policy (Book 8) are enacted by the Bundestag (lower house of parliament), i.e., the legislative power. Funding for child and youth policy is provided mainly through the Child and Youth Plan of the Federal Government (cf. slide 3.3.3). On essential matters of child and youth services, the federal government is advised by the Federal Youth Board consisting of experts selected by the Federal Ministry for Family Affairs, Senior Citizens, Women and Youth on the government's behalf. In parallel, independent experts from the scientific community work together with practitioners to draw up child and youth reports, published each parliamentary term, on the situation of young people and the status of child and youth services.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Since not all aspects of child and youth services are regulated at federal level in Book 8 of the Social Code or are delegated under the federal structure, the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federal states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(Articles 83 and 85 of Book 8) have the corresponding powers to legislate in certain areas. This has led to separate laws in all 16 federal states covering everything from local matters of organisation and child day-care facilities, to child and youth work and many others besides.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 8 requires the federal states to establish a federal state (Land) youth welfare office comprising the state youth welfare committee and the administrative arm of the state youth welfare office (cf. slide 3.1.3).</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core task of the federal state youth ministries (the supreme state-level youth authorities) is to encourage and support the public-sector and non-statutory providers of child and youth services and promote the further development of services. The federal states must work towards a balanced expansion of facilities and services and assist the local and state-level youth welfare offices with fulfilling their mandate.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local authority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looks after the practical aspects of realising infrastructure and services and fulfilling the sovereign tasks of child and youth services. As a public-sector provider, it has overall responsibility both for planning and for fulfilling the tasks of child and youth services, for which it sets up a </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youth welfare office</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(Articles 69, 70, 71 of Book 8 of the Social Code) to serve as the central authority in charge of bundling and coordinating tasks for child and youth services. The local authorities must ensure the youth welfare offices have access to adequate resources (Article 79).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Germany has 577 youth welfare offices (109 in towns that are administrative districts in their own right, 290 district offices, 159 in towns within administrative districts and 19 in the city states of Hamburg and Berlin).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Further </a:t>
            </a:r>
            <a:r>
              <a:rPr lang="de-DE"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reading</a:t>
            </a:r>
            <a:endPar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Autorengruppe Kinder- und Jugendhilfestatistik (2021): Kinder- und Jugendhilfereport Extra 2021. Online at </a:t>
            </a:r>
            <a:r>
              <a:rPr lang="de-DE" dirty="0">
                <a:effectLst/>
                <a:latin typeface="Open Sans" pitchFamily="2" charset="0"/>
                <a:ea typeface="Calibri" panose="020F0502020204030204" pitchFamily="34" charset="0"/>
                <a:hlinkClick r:id="rId3"/>
              </a:rPr>
              <a:t>https://www.akjstat.tu-dortmund.de/fileadmin/user_upload/Kinder-_und_Jugendhilfereport_Extra_2021_AKJStat.pdf</a:t>
            </a:r>
            <a:r>
              <a:rPr lang="de-DE" dirty="0">
                <a:effectLst/>
                <a:latin typeface="Open Sans" pitchFamily="2" charset="0"/>
                <a:ea typeface="Calibri" panose="020F0502020204030204" pitchFamily="34" charset="0"/>
              </a:rPr>
              <a:t> </a:t>
            </a:r>
            <a:r>
              <a:rPr lang="de-DE" dirty="0"/>
              <a:t>(</a:t>
            </a:r>
            <a:r>
              <a:rPr lang="de-D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last </a:t>
            </a:r>
            <a:r>
              <a:rPr lang="de-DE"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 June 2023).</a:t>
            </a:r>
            <a:endParaRPr lang="de-DE" dirty="0"/>
          </a:p>
        </p:txBody>
      </p:sp>
      <p:sp>
        <p:nvSpPr>
          <p:cNvPr id="4" name="Foliennummernplatzhalter 3"/>
          <p:cNvSpPr>
            <a:spLocks noGrp="1"/>
          </p:cNvSpPr>
          <p:nvPr>
            <p:ph type="sldNum" sz="quarter" idx="5"/>
          </p:nvPr>
        </p:nvSpPr>
        <p:spPr/>
        <p:txBody>
          <a:bodyPr/>
          <a:lstStyle/>
          <a:p>
            <a:fld id="{178ACBB0-B8BD-7243-B5CA-EEE1A71994D0}" type="slidenum">
              <a:rPr lang="de-DE" smtClean="0"/>
              <a:t>72</a:t>
            </a:fld>
            <a:endParaRPr lang="de-DE"/>
          </a:p>
        </p:txBody>
      </p:sp>
    </p:spTree>
    <p:extLst>
      <p:ext uri="{BB962C8B-B14F-4D97-AF65-F5344CB8AC3E}">
        <p14:creationId xmlns:p14="http://schemas.microsoft.com/office/powerpoint/2010/main" val="12330273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See notes on the Federation, the </a:t>
            </a:r>
            <a:r>
              <a:rPr lang="en-US" dirty="0" err="1"/>
              <a:t>Länder</a:t>
            </a:r>
            <a:r>
              <a:rPr lang="en-US" dirty="0"/>
              <a:t> and the local authorities in child and youth services (3.1.1a)</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73</a:t>
            </a:fld>
            <a:endParaRPr lang="de-DE"/>
          </a:p>
        </p:txBody>
      </p:sp>
    </p:spTree>
    <p:extLst>
      <p:ext uri="{BB962C8B-B14F-4D97-AF65-F5344CB8AC3E}">
        <p14:creationId xmlns:p14="http://schemas.microsoft.com/office/powerpoint/2010/main" val="34576137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local public-sector providers of child and youth services, in other words, the towns and counties, are responsible for providing services under Book 8 of the Social Code (SGB VIII). This relates mainly to the provision of social benefits (subjective legal claims and statutory duties of provision), and to fulfilling the other tasks as prescribed in Book 8. </a:t>
            </a:r>
          </a:p>
          <a:p>
            <a:endParaRPr lang="de-DE" dirty="0"/>
          </a:p>
          <a:p>
            <a:r>
              <a:rPr lang="en-GB" dirty="0"/>
              <a:t>Service obligations arising from Article 3 (2) of Book 8 are, without exception, the responsibility of the public-sector providers. They have the statutory duty of provision. However, the lion's share of the plethora of child and youth services come from non-statutory child and youth organisations, whilst only a portion is delivered by public-sector providers. The other tasks of child and youth services under Article 3 (3) are the remit of public-sector providers. Here, non-statutory providers may only be involved in connection with the tasks listed explicitly in Article 76 (e.g., taking into custody of children, involvement in court proceedings).</a:t>
            </a:r>
          </a:p>
          <a:p>
            <a:endParaRPr lang="de-DE" dirty="0"/>
          </a:p>
          <a:p>
            <a:r>
              <a:rPr lang="en-GB" dirty="0"/>
              <a:t>The local authorities fulfil their tasks under Book 8 as statutory responsibilities of self-government, i.e., as local providers they are required by law to perform these tasks and must put in place the necessary organisational structures.</a:t>
            </a:r>
          </a:p>
          <a:p>
            <a:endParaRPr lang="de-DE" dirty="0"/>
          </a:p>
          <a:p>
            <a:r>
              <a:rPr lang="en-GB" dirty="0"/>
              <a:t>The federal structure of child and youth services, which delegates responsibility for their performance and ongoing development to the local authority, gives towns and counties the power to plan, steer and implement infrastructure, offerings and social services such that they are closely aligned with local requirements and the needs of young people and their families. </a:t>
            </a:r>
          </a:p>
          <a:p>
            <a:endParaRPr lang="de-DE" dirty="0"/>
          </a:p>
          <a:p>
            <a:r>
              <a:rPr lang="en-GB" dirty="0"/>
              <a:t>That said, this same structure tends to propagate regional differences that can and do often lead to significant variations in the quality and focus of local services under Book 8. A multitude of political and regional factors are at play here, including political power structures, economic conditions, cultural divides and professional developments. These factors affect not only how the youth welfare offices fulfil their tasks, but also the nature of their work with non-statutory providers (in case work or as part of youth services planning) to shape social infrastructure for young people and their families.</a:t>
            </a:r>
            <a:endParaRPr lang="de-DE" dirty="0"/>
          </a:p>
          <a:p>
            <a:r>
              <a:rPr lang="en-GB" dirty="0"/>
              <a:t> </a:t>
            </a:r>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err="1"/>
              <a:t>Bettmer</a:t>
            </a:r>
            <a:r>
              <a:rPr lang="de-DE" dirty="0"/>
              <a:t>, Franz (2012): Die öffentlichen Träger der Sozialen Arbeit.</a:t>
            </a:r>
            <a:r>
              <a:rPr lang="de-DE" baseline="0" dirty="0"/>
              <a:t> In</a:t>
            </a:r>
            <a:r>
              <a:rPr lang="de-DE" dirty="0"/>
              <a:t>: </a:t>
            </a:r>
            <a:r>
              <a:rPr lang="de-DE" dirty="0" err="1"/>
              <a:t>Thole</a:t>
            </a:r>
            <a:r>
              <a:rPr lang="de-DE" dirty="0"/>
              <a:t>, Werner (</a:t>
            </a:r>
            <a:r>
              <a:rPr lang="de-DE" dirty="0" err="1"/>
              <a:t>ed</a:t>
            </a:r>
            <a:r>
              <a:rPr lang="de-DE" dirty="0"/>
              <a:t>.): Grundriss Soziale Arbeit. Wiesbaden, p. 795–812.</a:t>
            </a:r>
          </a:p>
        </p:txBody>
      </p:sp>
      <p:sp>
        <p:nvSpPr>
          <p:cNvPr id="4" name="Foliennummernplatzhalter 3"/>
          <p:cNvSpPr>
            <a:spLocks noGrp="1"/>
          </p:cNvSpPr>
          <p:nvPr>
            <p:ph type="sldNum" sz="quarter" idx="10"/>
          </p:nvPr>
        </p:nvSpPr>
        <p:spPr/>
        <p:txBody>
          <a:bodyPr/>
          <a:lstStyle/>
          <a:p>
            <a:fld id="{178ACBB0-B8BD-7243-B5CA-EEE1A71994D0}" type="slidenum">
              <a:rPr lang="de-DE" smtClean="0"/>
              <a:t>74</a:t>
            </a:fld>
            <a:endParaRPr lang="de-DE"/>
          </a:p>
        </p:txBody>
      </p:sp>
    </p:spTree>
    <p:extLst>
      <p:ext uri="{BB962C8B-B14F-4D97-AF65-F5344CB8AC3E}">
        <p14:creationId xmlns:p14="http://schemas.microsoft.com/office/powerpoint/2010/main" val="13554324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 order to fulfil the tasks in Book 8 of the Social Code (SGB VIII), the local public-sector providers of child and youth services (i.e., the counties, towns that are administrative districts in their own right, some large towns within administrative districts) establish a youth welfare office. There are </a:t>
            </a:r>
            <a:r>
              <a:rPr lang="en-US" dirty="0"/>
              <a:t>559 youth welfare offices across Germany (108 in towns that are administrative districts in their own right, 290 in the counties and 161 in towns within administrative districts).</a:t>
            </a:r>
            <a:r>
              <a:rPr lang="en-GB" dirty="0"/>
              <a:t> </a:t>
            </a:r>
          </a:p>
          <a:p>
            <a:endParaRPr lang="de-DE" dirty="0"/>
          </a:p>
          <a:p>
            <a:r>
              <a:rPr lang="en-GB" dirty="0"/>
              <a:t>Regardless of whether they operate on a local or – in the case of the federal state (Land) youth welfare offices – regional level, every youth welfare office has a dual structure comprising the youth welfare committee on the one hand and an administrative office, including the social services providers, on the other. The social services providers and the administrative office handle the day-to-day steering and delivery of local child and youth services in tandem with the non-statutory providers. Part of their role is to involve young people and families in activities by providing participative opportunities. The youth welfare committee serves as the central local-level decision-making body on matters pertaining to the further development of child and youth services and hence formalises the structure of cooperation – along with responsibility for planning – between non-statutory and public-sector providers.</a:t>
            </a:r>
          </a:p>
          <a:p>
            <a:endParaRPr lang="de-DE" dirty="0"/>
          </a:p>
          <a:p>
            <a:r>
              <a:rPr lang="en-GB" dirty="0"/>
              <a:t>In other words, both non-statutory and public-sector providers work together under the aegis of the youth welfare office and youth welfare committee. This system of prioritising collaboration between the various stakeholders is a mark of quality in Germany's child and youth services structure. </a:t>
            </a:r>
          </a:p>
          <a:p>
            <a:endParaRPr lang="de-DE" dirty="0"/>
          </a:p>
          <a:p>
            <a:r>
              <a:rPr lang="en-GB" dirty="0"/>
              <a:t>Three-fifths of each youth welfare committee are made up of local parliament representatives with voting rights and the other two-fifths are representatives of non-statutory child and youth services, also with voting rights. Above and beyond this, the committees consult with representatives from the church, schools, health authorities, courts and others besides. Article 71 (2) of Book 8 requires the youth welfare committee to include consultative members from member-led organisations, consisting of self-advocacy groups within facilities and institutions and from civic life, as well as the various forms of self-help organisations. Implementing acts to Book 8 in the federal states regulate the specifics of the youth welfare committees' work and composition.</a:t>
            </a:r>
          </a:p>
          <a:p>
            <a:endParaRPr lang="de-DE" dirty="0"/>
          </a:p>
          <a:p>
            <a:r>
              <a:rPr lang="en-GB" dirty="0"/>
              <a:t>The youth welfare committees form sub-committees – each with a focus on different fields of work or specific challenges – and working groups based on the legal mandate in Article 78 to support cooperation between the public-sector and non-statutory providers of child and youth services and youth services planning. For instance, there are sub-committees or working groups on youth services planning, advocacy for children/adolescents, youth support services, youth social work, socio-educational support, or family services, to name just a few.</a:t>
            </a:r>
            <a:endParaRPr lang="de-DE" dirty="0"/>
          </a:p>
          <a:p>
            <a:r>
              <a:rPr lang="en-GB" dirty="0"/>
              <a:t> </a:t>
            </a:r>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Bundesarbeitsgemeinschaft der Landesjugendämter (BAGLJÄ) (2020): Der Jugendamtsmonitor – Aufgaben, Trends und Daten. Online at </a:t>
            </a:r>
            <a:r>
              <a:rPr lang="de-DE" dirty="0">
                <a:hlinkClick r:id="rId3"/>
              </a:rPr>
              <a:t>https://www.unterstuetzung-die-ankommt.de/media/filer_public/fa/4b/fa4b2dff-7a2c-4257-87fe-f01f18503c9b/jugendamtsmonitor-bag-landesjugendaemter-web.pdf</a:t>
            </a:r>
            <a:r>
              <a:rPr lang="de-DE" dirty="0"/>
              <a:t> (last </a:t>
            </a:r>
            <a:r>
              <a:rPr lang="de-DE" dirty="0" err="1"/>
              <a:t>accessed</a:t>
            </a:r>
            <a:r>
              <a:rPr lang="de-DE" dirty="0"/>
              <a:t>: 21 </a:t>
            </a:r>
            <a:r>
              <a:rPr lang="de-DE" dirty="0" err="1"/>
              <a:t>July</a:t>
            </a:r>
            <a:r>
              <a:rPr lang="de-DE" dirty="0"/>
              <a:t> 2023).</a:t>
            </a:r>
          </a:p>
          <a:p>
            <a:pPr marL="171450" indent="-171450">
              <a:buFont typeface="Wingdings" panose="05000000000000000000" pitchFamily="2" charset="2"/>
              <a:buChar char="Ø"/>
            </a:pPr>
            <a:r>
              <a:rPr lang="de-DE" dirty="0"/>
              <a:t>Gries, Jürgen; Ringler, Dominik (2005): Jugendamt und Jugendhilfe in der Bundesrepublik Deutschland.</a:t>
            </a:r>
            <a:r>
              <a:rPr lang="de-DE" baseline="0" dirty="0"/>
              <a:t> </a:t>
            </a:r>
            <a:r>
              <a:rPr lang="de-DE" dirty="0"/>
              <a:t>2nd </a:t>
            </a:r>
            <a:r>
              <a:rPr lang="de-DE" dirty="0" err="1"/>
              <a:t>edition</a:t>
            </a:r>
            <a:r>
              <a:rPr lang="de-DE" dirty="0"/>
              <a:t>, </a:t>
            </a:r>
            <a:r>
              <a:rPr lang="de-DE" dirty="0" err="1"/>
              <a:t>Hohengehren</a:t>
            </a:r>
            <a:r>
              <a:rPr lang="de-DE" dirty="0"/>
              <a:t>.</a:t>
            </a:r>
          </a:p>
          <a:p>
            <a:pPr marL="171450" indent="-171450">
              <a:buFont typeface="Wingdings" panose="05000000000000000000" pitchFamily="2" charset="2"/>
              <a:buChar char="Ø"/>
            </a:pPr>
            <a:r>
              <a:rPr lang="de-DE" dirty="0" err="1"/>
              <a:t>Merchel</a:t>
            </a:r>
            <a:r>
              <a:rPr lang="de-DE" dirty="0"/>
              <a:t>, Joachim; </a:t>
            </a:r>
            <a:r>
              <a:rPr lang="de-DE" dirty="0" err="1"/>
              <a:t>Reismann</a:t>
            </a:r>
            <a:r>
              <a:rPr lang="de-DE" dirty="0"/>
              <a:t>, Hendrik (2004): Der Jugendhilfeausschuss. Weinheim and Munich.</a:t>
            </a:r>
          </a:p>
        </p:txBody>
      </p:sp>
      <p:sp>
        <p:nvSpPr>
          <p:cNvPr id="4" name="Foliennummernplatzhalter 3"/>
          <p:cNvSpPr>
            <a:spLocks noGrp="1"/>
          </p:cNvSpPr>
          <p:nvPr>
            <p:ph type="sldNum" sz="quarter" idx="10"/>
          </p:nvPr>
        </p:nvSpPr>
        <p:spPr/>
        <p:txBody>
          <a:bodyPr/>
          <a:lstStyle/>
          <a:p>
            <a:fld id="{178ACBB0-B8BD-7243-B5CA-EEE1A71994D0}" type="slidenum">
              <a:rPr lang="de-DE" smtClean="0"/>
              <a:t>75</a:t>
            </a:fld>
            <a:endParaRPr lang="de-DE"/>
          </a:p>
        </p:txBody>
      </p:sp>
    </p:spTree>
    <p:extLst>
      <p:ext uri="{BB962C8B-B14F-4D97-AF65-F5344CB8AC3E}">
        <p14:creationId xmlns:p14="http://schemas.microsoft.com/office/powerpoint/2010/main" val="42412580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term "provider" is a catch-all for all manner of organisations providing non-material, conceptual, developmental, planning and, above all, practical and financial support in the social work field. A defining characteristic of child and youth services is its plurality of providers. As an aid to better understanding, it is generally possible to distinguish between three different types of provider (cf. slide 3.1.5 for a quantitative breakdown): </a:t>
            </a:r>
            <a:br>
              <a:rPr lang="en-GB" dirty="0"/>
            </a:br>
            <a:endParaRPr lang="de-DE" dirty="0"/>
          </a:p>
          <a:p>
            <a:r>
              <a:rPr lang="en-GB" b="1" dirty="0"/>
              <a:t>Public-sector providers of child and youth services ("public-sector providers")</a:t>
            </a:r>
            <a:endParaRPr lang="de-DE" dirty="0"/>
          </a:p>
          <a:p>
            <a:r>
              <a:rPr lang="en-GB" dirty="0"/>
              <a:t>Article 69 (1) of Book 8 of the Social Code (SGB VIII) endows the federal states, or </a:t>
            </a:r>
            <a:r>
              <a:rPr lang="en-GB" dirty="0" err="1"/>
              <a:t>Länder</a:t>
            </a:r>
            <a:r>
              <a:rPr lang="en-GB" dirty="0"/>
              <a:t>, with the power to determine, in corresponding federal state laws, who – or what – constitutes a public-sector provider of child and youth services. At the local level, the public-sector providers are generally towns that are administrative districts in their own right, and counties. Towns within administrative districts in certain federal states (principally North Rhine-Westphalia) can likewise constitute a statutory provider provided they meet set criteria regarding minimum size. Where this is the case, it no longer falls to the county to deliver child and youth services.</a:t>
            </a:r>
          </a:p>
          <a:p>
            <a:endParaRPr lang="en-GB" dirty="0"/>
          </a:p>
          <a:p>
            <a:r>
              <a:rPr lang="en-GB" dirty="0"/>
              <a:t>Under Article 69 (3) of Book 8, the local provider establishes a </a:t>
            </a:r>
            <a:r>
              <a:rPr lang="en-GB" b="1" dirty="0"/>
              <a:t>youth welfare office </a:t>
            </a:r>
            <a:r>
              <a:rPr lang="en-GB" dirty="0"/>
              <a:t>(cf. slide 3.1.3) to take on the tasks of child and youth services. The local public-sector providers are obliged to fulfil the tasks in Book 8 within their jurisdiction, with overall responsibility, including for planning and steering, lying with the youth welfare office. In other words, the youth welfare office has three main functions: </a:t>
            </a:r>
            <a:endParaRPr lang="de-DE" dirty="0"/>
          </a:p>
          <a:p>
            <a:pPr marL="228600" lvl="0" indent="-228600">
              <a:buFont typeface="+mj-lt"/>
              <a:buAutoNum type="arabicPeriod"/>
            </a:pPr>
            <a:r>
              <a:rPr lang="en-GB" dirty="0"/>
              <a:t>in accordance with Article 79, it ensures that all services and tasks within its jurisdiction are delivered when needed and in an adequate scope (youth services planning); </a:t>
            </a:r>
            <a:endParaRPr lang="de-DE" dirty="0"/>
          </a:p>
          <a:p>
            <a:pPr marL="228600" lvl="0" indent="-228600">
              <a:buFont typeface="+mj-lt"/>
              <a:buAutoNum type="arabicPeriod"/>
            </a:pPr>
            <a:r>
              <a:rPr lang="en-GB" dirty="0"/>
              <a:t>the youth welfare office itself provides services </a:t>
            </a:r>
            <a:r>
              <a:rPr lang="en-US" dirty="0"/>
              <a:t>where these are not (or insufficiently) available from non-statutory providers</a:t>
            </a:r>
            <a:r>
              <a:rPr lang="en-GB" dirty="0"/>
              <a:t>;</a:t>
            </a:r>
            <a:endParaRPr lang="de-DE" dirty="0"/>
          </a:p>
          <a:p>
            <a:pPr marL="228600" lvl="0" indent="-228600">
              <a:buFont typeface="+mj-lt"/>
              <a:buAutoNum type="arabicPeriod"/>
            </a:pPr>
            <a:r>
              <a:rPr lang="en-GB" dirty="0"/>
              <a:t>it fulfils other responsibilities, some of which are sovereign tasks in nature, e.g., when the state is required to intervene in parents' rights if this is necessary in order to protect children and adolescents. </a:t>
            </a:r>
            <a:endParaRPr lang="de-DE" dirty="0"/>
          </a:p>
          <a:p>
            <a:r>
              <a:rPr lang="en-GB" dirty="0"/>
              <a:t> </a:t>
            </a:r>
            <a:endParaRPr lang="de-DE" dirty="0"/>
          </a:p>
          <a:p>
            <a:r>
              <a:rPr lang="en-GB" dirty="0"/>
              <a:t>In addition, federal state legislation lays down who – or what – constitutes a regional public-sector provider of child and youth services and is thus responsible for establishing a state (Land) youth welfare office under Article 69 (3) to fulfil the tasks assigned in Article 85 (2). State welfare offices handle tasks ranging from advising local providers and promoting innovative developments (such as pilot projects, further training and recommendations), to granting operating licences for facilities (as part of measures on the supervision of homes, known as </a:t>
            </a:r>
            <a:r>
              <a:rPr lang="en-GB" i="1" dirty="0" err="1"/>
              <a:t>Heimaufsicht</a:t>
            </a:r>
            <a:r>
              <a:rPr lang="en-GB" dirty="0"/>
              <a:t>).</a:t>
            </a:r>
          </a:p>
          <a:p>
            <a:endParaRPr lang="de-DE" dirty="0"/>
          </a:p>
          <a:p>
            <a:r>
              <a:rPr lang="en-GB" dirty="0"/>
              <a:t>A defining characteristic of local and state youth welfare offices is their dual structure, consisting of an administrative office and a state youth welfare committee (Article 70 [3]). </a:t>
            </a:r>
            <a:endParaRPr lang="de-DE" dirty="0"/>
          </a:p>
          <a:p>
            <a:r>
              <a:rPr lang="en-GB" dirty="0"/>
              <a:t> </a:t>
            </a:r>
            <a:endParaRPr lang="de-DE" dirty="0"/>
          </a:p>
          <a:p>
            <a:r>
              <a:rPr lang="en-GB" b="1" dirty="0"/>
              <a:t>Non-statutory youth services organisations </a:t>
            </a:r>
            <a:endParaRPr lang="de-DE" dirty="0"/>
          </a:p>
          <a:p>
            <a:pPr marL="171450" indent="-171450">
              <a:buFont typeface="Arial" panose="020B0604020202020204" pitchFamily="34" charset="0"/>
              <a:buChar char="•"/>
            </a:pPr>
            <a:r>
              <a:rPr lang="en-GB" b="1" dirty="0"/>
              <a:t>Non-statutory, non-profit providers</a:t>
            </a:r>
            <a:endParaRPr lang="de-DE" dirty="0"/>
          </a:p>
          <a:p>
            <a:r>
              <a:rPr lang="en-GB" dirty="0"/>
              <a:t>These organisations usually take the legal form of a registered non-profit association (</a:t>
            </a:r>
            <a:r>
              <a:rPr lang="en-GB" i="1" dirty="0"/>
              <a:t>gem. e.V.</a:t>
            </a:r>
            <a:r>
              <a:rPr lang="en-GB" dirty="0"/>
              <a:t>) or a non-profit limited company (</a:t>
            </a:r>
            <a:r>
              <a:rPr lang="en-GB" i="1" dirty="0" err="1"/>
              <a:t>gGmbH</a:t>
            </a:r>
            <a:r>
              <a:rPr lang="en-GB" dirty="0"/>
              <a:t>) under German law. Churches are also considered non-profit, non-statutory organisations.</a:t>
            </a:r>
          </a:p>
          <a:p>
            <a:endParaRPr lang="en-GB" dirty="0"/>
          </a:p>
          <a:p>
            <a:r>
              <a:rPr lang="en-GB" dirty="0"/>
              <a:t>The majority of non-statutory providers belong either to one of the six welfare associations (and their affiliated organisations) or to a youth association. The six umbrella associations of non-statutory welfare organisations are:</a:t>
            </a:r>
          </a:p>
          <a:p>
            <a:r>
              <a:rPr lang="en-GB" dirty="0"/>
              <a:t>the denominational associations:</a:t>
            </a:r>
          </a:p>
          <a:p>
            <a:pPr marL="228600" indent="-228600">
              <a:buFont typeface="+mj-lt"/>
              <a:buAutoNum type="arabicPeriod"/>
            </a:pPr>
            <a:r>
              <a:rPr lang="en-GB" dirty="0"/>
              <a:t>Caritas, </a:t>
            </a:r>
          </a:p>
          <a:p>
            <a:pPr marL="228600" indent="-228600">
              <a:buFont typeface="+mj-lt"/>
              <a:buAutoNum type="arabicPeriod"/>
            </a:pPr>
            <a:r>
              <a:rPr lang="en-GB" dirty="0" err="1"/>
              <a:t>Diakonie</a:t>
            </a:r>
            <a:r>
              <a:rPr lang="en-GB" dirty="0"/>
              <a:t> and </a:t>
            </a:r>
          </a:p>
          <a:p>
            <a:pPr marL="228600" indent="-228600">
              <a:buFont typeface="+mj-lt"/>
              <a:buAutoNum type="arabicPeriod"/>
            </a:pPr>
            <a:r>
              <a:rPr lang="en-GB" dirty="0"/>
              <a:t>the Central Board of Jewish Welfare in Germany,</a:t>
            </a:r>
          </a:p>
          <a:p>
            <a:r>
              <a:rPr lang="en-GB" dirty="0"/>
              <a:t>and the non-denominational associations:</a:t>
            </a:r>
          </a:p>
          <a:p>
            <a:pPr marL="228600" indent="-228600">
              <a:buFont typeface="+mj-lt"/>
              <a:buAutoNum type="arabicPeriod" startAt="4"/>
            </a:pPr>
            <a:r>
              <a:rPr lang="en-GB" dirty="0" err="1"/>
              <a:t>Paritätische</a:t>
            </a:r>
            <a:r>
              <a:rPr lang="en-GB" dirty="0"/>
              <a:t>, </a:t>
            </a:r>
          </a:p>
          <a:p>
            <a:pPr marL="228600" indent="-228600">
              <a:buFont typeface="+mj-lt"/>
              <a:buAutoNum type="arabicPeriod" startAt="4"/>
            </a:pPr>
            <a:r>
              <a:rPr lang="en-GB" dirty="0" err="1"/>
              <a:t>Arbeiterwohlfahrt</a:t>
            </a:r>
            <a:r>
              <a:rPr lang="en-GB" dirty="0"/>
              <a:t> and </a:t>
            </a:r>
          </a:p>
          <a:p>
            <a:pPr marL="228600" indent="-228600">
              <a:buFont typeface="+mj-lt"/>
              <a:buAutoNum type="arabicPeriod" startAt="4"/>
            </a:pPr>
            <a:r>
              <a:rPr lang="en-GB" dirty="0"/>
              <a:t>German Red Cross. </a:t>
            </a:r>
          </a:p>
          <a:p>
            <a:endParaRPr lang="en-GB" dirty="0"/>
          </a:p>
          <a:p>
            <a:r>
              <a:rPr lang="en-US" dirty="0"/>
              <a:t>Youth associations, which also operate on a non-profit basis, make up the other large group of non-statutory providers</a:t>
            </a:r>
            <a:r>
              <a:rPr lang="en-GB" dirty="0"/>
              <a:t>. With seats and votes on the youth welfare policy committees of the youth welfare offices, the non-profit providers commandeer a unique position within child and youth services. There are also numerous other smaller non-statutory providers (non-members of welfare </a:t>
            </a:r>
            <a:r>
              <a:rPr lang="en-GB"/>
              <a:t>associations) s.</a:t>
            </a:r>
            <a:endParaRPr lang="de-DE" dirty="0"/>
          </a:p>
          <a:p>
            <a:r>
              <a:rPr lang="en-GB" dirty="0"/>
              <a:t> </a:t>
            </a:r>
            <a:endParaRPr lang="de-DE" dirty="0"/>
          </a:p>
          <a:p>
            <a:pPr marL="0" indent="0">
              <a:buFont typeface="Arial" panose="020B0604020202020204" pitchFamily="34" charset="0"/>
              <a:buNone/>
            </a:pPr>
            <a:r>
              <a:rPr lang="en-GB" b="1" dirty="0"/>
              <a:t>Private commercial providers</a:t>
            </a:r>
            <a:endParaRPr lang="de-DE" dirty="0"/>
          </a:p>
          <a:p>
            <a:r>
              <a:rPr lang="en-GB" dirty="0"/>
              <a:t>To date, private commercial providers are of only marginal importance in the world of child and youth services. They mainly take the form of corporate providers (such as company-run childcare facilities) or non-statutory providers of residential and non-residential youth services.</a:t>
            </a:r>
            <a:endParaRPr lang="de-DE" dirty="0"/>
          </a:p>
          <a:p>
            <a:r>
              <a:rPr lang="en-GB" dirty="0"/>
              <a:t> </a:t>
            </a:r>
            <a:endParaRPr lang="de-DE" dirty="0"/>
          </a:p>
          <a:p>
            <a:r>
              <a:rPr lang="de-DE" b="1" dirty="0"/>
              <a:t>Further </a:t>
            </a:r>
            <a:r>
              <a:rPr lang="de-DE" b="1" dirty="0" err="1"/>
              <a:t>reading</a:t>
            </a:r>
            <a:endParaRPr lang="de-DE" dirty="0"/>
          </a:p>
          <a:p>
            <a:r>
              <a:rPr lang="de-DE" dirty="0"/>
              <a:t> </a:t>
            </a:r>
          </a:p>
          <a:p>
            <a:pPr marL="171450" indent="-171450">
              <a:buFont typeface="Wingdings" panose="05000000000000000000" pitchFamily="2" charset="2"/>
              <a:buChar char="Ø"/>
            </a:pPr>
            <a:r>
              <a:rPr lang="de-DE" dirty="0" err="1"/>
              <a:t>Bieker</a:t>
            </a:r>
            <a:r>
              <a:rPr lang="de-DE" dirty="0"/>
              <a:t>, Rudolf (2011): Trägerstrukturen in der Sozialen Arbeit – ein Überblick. In: </a:t>
            </a:r>
            <a:r>
              <a:rPr lang="de-DE" dirty="0" err="1"/>
              <a:t>Bieker</a:t>
            </a:r>
            <a:r>
              <a:rPr lang="de-DE" dirty="0"/>
              <a:t>, Rudolf/</a:t>
            </a:r>
            <a:r>
              <a:rPr lang="de-DE" dirty="0" err="1"/>
              <a:t>Floerecke</a:t>
            </a:r>
            <a:r>
              <a:rPr lang="de-DE" dirty="0"/>
              <a:t>, Peter (</a:t>
            </a:r>
            <a:r>
              <a:rPr lang="de-DE" dirty="0" err="1"/>
              <a:t>eds</a:t>
            </a:r>
            <a:r>
              <a:rPr lang="de-DE" dirty="0"/>
              <a:t>.): Träger, Arbeitsfelder und Zielgruppen der Sozialen Arbeit. Stuttgart, p. 13–43.</a:t>
            </a:r>
          </a:p>
          <a:p>
            <a:pPr marL="171450" indent="-171450">
              <a:buFont typeface="Wingdings" panose="05000000000000000000" pitchFamily="2" charset="2"/>
              <a:buChar char="Ø"/>
            </a:pPr>
            <a:r>
              <a:rPr lang="de-DE" dirty="0" err="1"/>
              <a:t>Merchel</a:t>
            </a:r>
            <a:r>
              <a:rPr lang="de-DE" dirty="0"/>
              <a:t>, Joachim (2017): Trägerstrukturen und Organisationsformen in der Kinder- und Jugendhilfe. In: Böllert, Karin (</a:t>
            </a:r>
            <a:r>
              <a:rPr lang="de-DE" dirty="0" err="1"/>
              <a:t>ed</a:t>
            </a:r>
            <a:r>
              <a:rPr lang="de-DE" dirty="0"/>
              <a:t>.): Kompendium der Kinder- und Jugendhilfe. Wiesbaden, p. 93–113.</a:t>
            </a:r>
          </a:p>
        </p:txBody>
      </p:sp>
      <p:sp>
        <p:nvSpPr>
          <p:cNvPr id="4" name="Foliennummernplatzhalter 3"/>
          <p:cNvSpPr>
            <a:spLocks noGrp="1"/>
          </p:cNvSpPr>
          <p:nvPr>
            <p:ph type="sldNum" sz="quarter" idx="10"/>
          </p:nvPr>
        </p:nvSpPr>
        <p:spPr/>
        <p:txBody>
          <a:bodyPr/>
          <a:lstStyle/>
          <a:p>
            <a:fld id="{178ACBB0-B8BD-7243-B5CA-EEE1A71994D0}" type="slidenum">
              <a:rPr lang="de-DE" smtClean="0"/>
              <a:t>76</a:t>
            </a:fld>
            <a:endParaRPr lang="de-DE"/>
          </a:p>
        </p:txBody>
      </p:sp>
    </p:spTree>
    <p:extLst>
      <p:ext uri="{BB962C8B-B14F-4D97-AF65-F5344CB8AC3E}">
        <p14:creationId xmlns:p14="http://schemas.microsoft.com/office/powerpoint/2010/main" val="12612660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Public-sector and non-statutory providers are a key pillar of the corporate welfare state. Providers in this context are legal entities and can be either regional administrative bodies – i.e., public-sector providers and, in child and youth services, predominantly the local youth welfare offices – or private companies, cooperatives, foundations and, in particular, associations; in other words, non-statutory providers. These also include the six umbrella organisations of non-statutory welfare associations: </a:t>
            </a:r>
            <a:r>
              <a:rPr lang="en-GB" dirty="0" err="1"/>
              <a:t>Arbeiterwohlfahrt</a:t>
            </a:r>
            <a:r>
              <a:rPr lang="en-GB" dirty="0"/>
              <a:t>, Caritas, </a:t>
            </a:r>
            <a:r>
              <a:rPr lang="en-GB" dirty="0" err="1"/>
              <a:t>Paritätische</a:t>
            </a:r>
            <a:r>
              <a:rPr lang="en-GB" dirty="0"/>
              <a:t>, German Red Cross, </a:t>
            </a:r>
            <a:r>
              <a:rPr lang="en-GB" dirty="0" err="1"/>
              <a:t>Diakonie</a:t>
            </a:r>
            <a:r>
              <a:rPr lang="en-GB" dirty="0"/>
              <a:t> and the Central Board of Jewish Welfare in Germany.</a:t>
            </a:r>
          </a:p>
          <a:p>
            <a:endParaRPr lang="de-DE" dirty="0"/>
          </a:p>
          <a:p>
            <a:r>
              <a:rPr lang="en-GB" dirty="0"/>
              <a:t>The number of facilities by provider group (public-sector/non-statutory) offers a glimpse at the provider landscape. These facilities are an integral part of child and youth services infrastructure and hence form part of the institutional environment working to advocate for young people, abolish inequalities, provide advice and support, create positive living conditions and provide institutional child protection. In the context of child and youth services, facilities are either independently or state operated.</a:t>
            </a:r>
          </a:p>
          <a:p>
            <a:endParaRPr lang="de-DE" dirty="0"/>
          </a:p>
          <a:p>
            <a:r>
              <a:rPr lang="en-GB" dirty="0"/>
              <a:t>According to official statistics, the lion's share of the facilities funded predominantly from public resources are operated by non-statutory providers. This goes for child day-care facilities, facilities in other areas of child and youth services and child and youth work, and residential care facilities. For example, in March 2019 some 9,400 child day-care facilities were operated by Caritas or Catholic parishes, and another 9,000 by </a:t>
            </a:r>
            <a:r>
              <a:rPr lang="en-GB" dirty="0" err="1"/>
              <a:t>Diakonie</a:t>
            </a:r>
            <a:r>
              <a:rPr lang="en-GB" dirty="0"/>
              <a:t> or Protestant parishes. </a:t>
            </a:r>
            <a:endParaRPr lang="de-DE" dirty="0"/>
          </a:p>
          <a:p>
            <a:r>
              <a:rPr lang="en-GB" dirty="0"/>
              <a:t> </a:t>
            </a:r>
            <a:endParaRPr lang="de-DE" dirty="0"/>
          </a:p>
          <a:p>
            <a:r>
              <a:rPr lang="de-DE" b="1" dirty="0"/>
              <a:t>Further </a:t>
            </a:r>
            <a:r>
              <a:rPr lang="de-DE" b="1" dirty="0" err="1"/>
              <a:t>reading</a:t>
            </a:r>
            <a:endParaRPr lang="de-DE" b="1" dirty="0"/>
          </a:p>
          <a:p>
            <a:endParaRPr lang="de-DE" dirty="0"/>
          </a:p>
          <a:p>
            <a:pPr marL="228600" indent="-228600">
              <a:buFont typeface="Wingdings" panose="05000000000000000000" pitchFamily="2" charset="2"/>
              <a:buChar char="Ø"/>
            </a:pPr>
            <a:r>
              <a:rPr lang="de-DE" dirty="0"/>
              <a:t>Autorengruppe Kinder- und Jugendhilfestatistik (2021): Kinder- und Jugendhilfereport Extra 2021. Online at </a:t>
            </a:r>
            <a:r>
              <a:rPr lang="de-DE" dirty="0">
                <a:hlinkClick r:id="rId3"/>
              </a:rPr>
              <a:t>https://www.akjstat.tu-dortmund.de/fileadmin/user_upload/Kinder-_und_Jugendhilfereport_Extra_2021_AKJStat.pdf</a:t>
            </a:r>
            <a:r>
              <a:rPr lang="de-DE" dirty="0"/>
              <a:t> (last </a:t>
            </a:r>
            <a:r>
              <a:rPr lang="de-DE" dirty="0" err="1"/>
              <a:t>accessed</a:t>
            </a:r>
            <a:r>
              <a:rPr lang="de-DE" dirty="0"/>
              <a:t>: 10 June 2023).</a:t>
            </a:r>
          </a:p>
          <a:p>
            <a:pPr marL="228600" indent="-228600">
              <a:buFont typeface="Wingdings" panose="05000000000000000000" pitchFamily="2" charset="2"/>
              <a:buChar char="Ø"/>
            </a:pPr>
            <a:r>
              <a:rPr lang="de-DE" dirty="0"/>
              <a:t>Statistisches Bundesamt: Kindertagesbetreuung. Tageseinrichtungen für Kinder nach Art und Trägern. Online at </a:t>
            </a:r>
            <a:r>
              <a:rPr lang="de-DE" dirty="0">
                <a:hlinkClick r:id="rId4"/>
              </a:rPr>
              <a:t>https://www.destatis.de/DE/Themen/Gesellschaft-Umwelt/Soziales/Kindertagesbetreuung/Tabellen/kindertageseinrichtungen-traeger.html?view=main</a:t>
            </a:r>
            <a:r>
              <a:rPr lang="de-DE" dirty="0"/>
              <a:t> (last </a:t>
            </a:r>
            <a:r>
              <a:rPr lang="de-DE" dirty="0" err="1"/>
              <a:t>accessed</a:t>
            </a:r>
            <a:r>
              <a:rPr lang="de-DE" dirty="0"/>
              <a:t>: 10 June 2023).</a:t>
            </a:r>
          </a:p>
          <a:p>
            <a:pPr marL="228600" indent="-228600">
              <a:buFont typeface="Wingdings" panose="05000000000000000000" pitchFamily="2" charset="2"/>
              <a:buChar char="Ø"/>
            </a:pPr>
            <a:r>
              <a:rPr lang="de-DE" dirty="0"/>
              <a:t>Statistisches Bundesamt (2022): Statistiken der Kinder- und Jugendhilfe – Einrichtungen und tätige Personen (ohne Tageseinrichtungen für Kinder). Online at </a:t>
            </a:r>
            <a:r>
              <a:rPr lang="de-DE" dirty="0">
                <a:hlinkClick r:id="rId5"/>
              </a:rPr>
              <a:t>https://www.destatis.de/DE/Themen/Gesellschaft-Umwelt/Soziales/Kinderhilfe-Jugendhilfe/Publikationen/Downloads-Kinder-und-Jugendhilfe/sonstige-einrichtungen-5225403209004.pdf?__blob=publicationFile</a:t>
            </a:r>
            <a:r>
              <a:rPr lang="de-DE" dirty="0"/>
              <a:t> (last </a:t>
            </a:r>
            <a:r>
              <a:rPr lang="de-DE" dirty="0" err="1"/>
              <a:t>accessed</a:t>
            </a:r>
            <a:r>
              <a:rPr lang="de-DE" dirty="0"/>
              <a:t>: 10 June 2023).</a:t>
            </a:r>
          </a:p>
        </p:txBody>
      </p:sp>
      <p:sp>
        <p:nvSpPr>
          <p:cNvPr id="4" name="Foliennummernplatzhalter 3"/>
          <p:cNvSpPr>
            <a:spLocks noGrp="1"/>
          </p:cNvSpPr>
          <p:nvPr>
            <p:ph type="sldNum" sz="quarter" idx="10"/>
          </p:nvPr>
        </p:nvSpPr>
        <p:spPr/>
        <p:txBody>
          <a:bodyPr/>
          <a:lstStyle/>
          <a:p>
            <a:fld id="{178ACBB0-B8BD-7243-B5CA-EEE1A71994D0}" type="slidenum">
              <a:rPr lang="de-DE" smtClean="0"/>
              <a:t>77</a:t>
            </a:fld>
            <a:endParaRPr lang="de-DE"/>
          </a:p>
        </p:txBody>
      </p:sp>
    </p:spTree>
    <p:extLst>
      <p:ext uri="{BB962C8B-B14F-4D97-AF65-F5344CB8AC3E}">
        <p14:creationId xmlns:p14="http://schemas.microsoft.com/office/powerpoint/2010/main" val="9929937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Umbrella organisations</a:t>
            </a:r>
            <a:endParaRPr lang="de-DE"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dirty="0"/>
              <a:t>Whilst there are a multitude of federal-level working groups and other alliances in the field of child and youth services, these forums do not work together under hierarchically structured umbrella organisations. Membership has no direct consequences for institutions, associations and organisations. Generally speaking, members cooperate voluntarily and in the interests of constructive collaboration to promote the ongoing </a:t>
            </a:r>
            <a:r>
              <a:rPr lang="en-GB" dirty="0" err="1"/>
              <a:t>professionalisation</a:t>
            </a:r>
            <a:r>
              <a:rPr lang="en-GB" dirty="0"/>
              <a:t> and formalisation of child and youth services, as well as to build a united front as a lobby for youth (services) policy.</a:t>
            </a:r>
          </a:p>
          <a:p>
            <a:endParaRPr lang="de-DE" dirty="0"/>
          </a:p>
          <a:p>
            <a:r>
              <a:rPr lang="en-GB" dirty="0"/>
              <a:t>Given the fragmented structure of child and youth services in Germany and the diversity of its fields of work, it is only possible to spotlight a couple of the central umbrella organisations here. </a:t>
            </a:r>
          </a:p>
          <a:p>
            <a:endParaRPr lang="de-DE" dirty="0"/>
          </a:p>
          <a:p>
            <a:r>
              <a:rPr lang="en-GB" b="1" dirty="0"/>
              <a:t>Child and Youth Welfare Association – AGJ</a:t>
            </a:r>
            <a:endParaRPr lang="de-DE" dirty="0"/>
          </a:p>
          <a:p>
            <a:r>
              <a:rPr lang="en-GB" dirty="0"/>
              <a:t>The </a:t>
            </a:r>
            <a:r>
              <a:rPr lang="en-GB" u="sng" dirty="0">
                <a:hlinkClick r:id="rId3"/>
              </a:rPr>
              <a:t>Child and Youth Welfare Association – AGJ</a:t>
            </a:r>
            <a:r>
              <a:rPr lang="en-GB" dirty="0"/>
              <a:t> (founded 1949) addresses the entire spectrum of child and youth services work. AGJ is an alliance of some 100 national public-sector and non-statutory providers of child and youth services who work together in six member groups (federal youth associations/federal state youth councils; federal umbrella associations of non-statutory welfare organisations; federal specialist child and youth services organisations; the supreme youth and family authorities in the federal states; national associations of state youth welfare offices; associations and organisations working at federal level in the field of staffing and staff training [training, further training, CPD] for child and youth services) and advocate for professional cooperation and the further development of child and youth services at federal level. </a:t>
            </a:r>
          </a:p>
          <a:p>
            <a:endParaRPr lang="en-GB" dirty="0"/>
          </a:p>
          <a:p>
            <a:r>
              <a:rPr lang="en-GB" dirty="0"/>
              <a:t>AGJ has six committees, all oriented to core areas of child and youth services and the realities faced by children, adolescents and their families. The work of these committees, as well as work in AGJ's core fields, is carried out by experts from AGJ member organisations in dialogue with scholars and representatives of local authority-level child and youth services. They exchange ideas and experiences and collectively develop professional positions on current issues in child and youth services.</a:t>
            </a:r>
          </a:p>
          <a:p>
            <a:endParaRPr lang="en-GB" dirty="0"/>
          </a:p>
          <a:p>
            <a:r>
              <a:rPr lang="en-GB" dirty="0"/>
              <a:t>Every three to four years, AGJ organises Germany's largest expert congress on child and youth services – the German Child and Youth Welfare Congress </a:t>
            </a:r>
            <a:r>
              <a:rPr lang="de-DE" dirty="0"/>
              <a:t>(</a:t>
            </a:r>
            <a:r>
              <a:rPr lang="de-DE" u="sng" dirty="0">
                <a:hlinkClick r:id="rId4"/>
              </a:rPr>
              <a:t>https://www.jugendhilfetag.de/</a:t>
            </a:r>
            <a:r>
              <a:rPr lang="de-DE" dirty="0"/>
              <a:t>) </a:t>
            </a:r>
            <a:r>
              <a:rPr lang="en-GB" dirty="0"/>
              <a:t>– with hundreds of exhibitors and individual events. The three-day fair attracts tens of thousands of visitors daily.</a:t>
            </a:r>
          </a:p>
          <a:p>
            <a:endParaRPr lang="de-DE" dirty="0"/>
          </a:p>
          <a:p>
            <a:r>
              <a:rPr lang="en-GB" b="1" dirty="0"/>
              <a:t>German Association for Public and Private Welfare – DV</a:t>
            </a:r>
            <a:r>
              <a:rPr lang="en-GB" dirty="0"/>
              <a:t>.</a:t>
            </a:r>
            <a:endParaRPr lang="de-DE" dirty="0"/>
          </a:p>
          <a:p>
            <a:r>
              <a:rPr lang="en-GB" dirty="0"/>
              <a:t>In terms of the social work field as a whole, a large portion is addressed by the </a:t>
            </a:r>
            <a:r>
              <a:rPr lang="en-GB" u="sng" dirty="0">
                <a:hlinkClick r:id="rId5"/>
              </a:rPr>
              <a:t>German Association for Public and Private Welfare – DV</a:t>
            </a:r>
            <a:r>
              <a:rPr lang="en-GB" dirty="0"/>
              <a:t>.</a:t>
            </a:r>
          </a:p>
          <a:p>
            <a:endParaRPr lang="de-DE" dirty="0"/>
          </a:p>
          <a:p>
            <a:r>
              <a:rPr lang="en-GB" dirty="0"/>
              <a:t>DV has an eventful history going back to 1880.  Its activities are bundled into the following key areas: cross-border social work, the German branch of the International Social Service (ISD); children, young people and family; professions in the social sector, the social insurance system, welfare services and social benefits systems; assistance for the elderly, care and rehabilitation, the planning and management of social work and social services, and specialist federal publications.</a:t>
            </a:r>
          </a:p>
          <a:p>
            <a:endParaRPr lang="de-DE" dirty="0"/>
          </a:p>
          <a:p>
            <a:r>
              <a:rPr lang="en-GB" dirty="0"/>
              <a:t>DV membership is regulated relatively loosely in its by-laws. It currently has some 2,100 members, with decisions on accession taken by the general committee. Members can be: municipalities, municipal associations, federal states, other regional administrative bodies, authorities and public administrations, associations, other organisations and institutions, and natural persons. Nevertheless, under DV's structure the influence of municipal umbrella organisations is balanced against that of the umbrella organisations of non-statutory welfare associations, an effect stemming from both the formal structure and informal arrangements.</a:t>
            </a:r>
          </a:p>
          <a:p>
            <a:endParaRPr lang="de-DE" dirty="0"/>
          </a:p>
          <a:p>
            <a:r>
              <a:rPr lang="en-GB" sz="1200" b="1" dirty="0"/>
              <a:t>Research institutes</a:t>
            </a:r>
            <a:endParaRPr lang="de-DE" sz="1200" dirty="0"/>
          </a:p>
          <a:p>
            <a:r>
              <a:rPr lang="en-GB" dirty="0"/>
              <a:t>A slew of institutes contributes to research in the field of child and youth services. Most of these institutes have evolved with close regional ties (e.g., the institute for social work, ISA, in </a:t>
            </a:r>
            <a:r>
              <a:rPr lang="en-GB" dirty="0" err="1"/>
              <a:t>Münster</a:t>
            </a:r>
            <a:r>
              <a:rPr lang="en-GB" dirty="0"/>
              <a:t>; the institute for social education, ISM, in Mainz) or strong links to certain welfare organisations (for instance, the Institute for Social Work and Social Education, ISS, in Frankfurt/Main; the institute for child and youth services, IKJ, in Mainz). </a:t>
            </a:r>
          </a:p>
          <a:p>
            <a:endParaRPr lang="de-DE" dirty="0"/>
          </a:p>
          <a:p>
            <a:r>
              <a:rPr lang="en-GB" dirty="0"/>
              <a:t>A large number of universities also conduct research projects in the field of child and youth services either directly or at affiliated institutes. </a:t>
            </a:r>
          </a:p>
          <a:p>
            <a:endParaRPr lang="de-DE" dirty="0"/>
          </a:p>
          <a:p>
            <a:r>
              <a:rPr lang="en-GB" b="1" dirty="0"/>
              <a:t>German Youth Institute – DJI </a:t>
            </a:r>
            <a:endParaRPr lang="de-DE" dirty="0"/>
          </a:p>
          <a:p>
            <a:r>
              <a:rPr lang="en-GB" dirty="0"/>
              <a:t>The </a:t>
            </a:r>
            <a:r>
              <a:rPr lang="en-GB" u="sng" dirty="0">
                <a:hlinkClick r:id="rId6"/>
              </a:rPr>
              <a:t>German Youth Institute, DJI</a:t>
            </a:r>
            <a:r>
              <a:rPr lang="en-GB" dirty="0"/>
              <a:t>, in Munich is the central contributor to research in this field. DJI is one of the largest social science research institutes in Europe. For over 50 years it has been conducting research into the life situations of children, adolescents and families, advising the government, the federal states and local authorities, and providing key input for practitioners. Established in 1963, DJI's governing body is a non-profit association comprising members from politics, science, associations and child, youth and family welfare organisations.</a:t>
            </a:r>
          </a:p>
          <a:p>
            <a:endParaRPr lang="de-DE" dirty="0"/>
          </a:p>
          <a:p>
            <a:r>
              <a:rPr lang="en-GB" dirty="0"/>
              <a:t>DJI has three specialist divisions: children and childcare; youth and youth welfare services; family and family policy; as well as a department of social monitoring and methodology, and a research unit on youth transitions. </a:t>
            </a:r>
          </a:p>
          <a:p>
            <a:endParaRPr lang="de-DE" dirty="0"/>
          </a:p>
          <a:p>
            <a:r>
              <a:rPr lang="en-GB" dirty="0"/>
              <a:t>DJI is tasked with managing the preparation of the federal government's child and youth reports each parliamentary term and organises the work of the child and youth report commissions, which are constituted anew each term. </a:t>
            </a:r>
          </a:p>
          <a:p>
            <a:endParaRPr lang="de-DE" dirty="0"/>
          </a:p>
          <a:p>
            <a:r>
              <a:rPr lang="en-GB" dirty="0"/>
              <a:t>DJI is part of the research alliance between the German Youth Institute and the Technical University of Dortmund, which is also the body behind the </a:t>
            </a:r>
            <a:r>
              <a:rPr lang="en-GB" u="sng" dirty="0" err="1">
                <a:hlinkClick r:id="rId7"/>
              </a:rPr>
              <a:t>AKJStat</a:t>
            </a:r>
            <a:r>
              <a:rPr lang="en-GB" u="sng" dirty="0">
                <a:hlinkClick r:id="rId7"/>
              </a:rPr>
              <a:t> agency for child and youth welfare statistics</a:t>
            </a:r>
            <a:r>
              <a:rPr lang="en-GB" dirty="0"/>
              <a:t>. </a:t>
            </a:r>
            <a:r>
              <a:rPr lang="en-GB" dirty="0" err="1"/>
              <a:t>AKJStat</a:t>
            </a:r>
            <a:r>
              <a:rPr lang="en-GB" dirty="0"/>
              <a:t> provides scientific analyses of the findings of official federal statistics on child and youth welfare and disseminates the information to experts. </a:t>
            </a:r>
          </a:p>
          <a:p>
            <a:endParaRPr lang="de-DE" dirty="0"/>
          </a:p>
          <a:p>
            <a:r>
              <a:rPr lang="de-DE" b="1" dirty="0"/>
              <a:t>Further </a:t>
            </a:r>
            <a:r>
              <a:rPr lang="de-DE" b="1" dirty="0" err="1"/>
              <a:t>reading</a:t>
            </a:r>
            <a:r>
              <a:rPr lang="de-DE" b="1" dirty="0"/>
              <a:t> </a:t>
            </a:r>
          </a:p>
          <a:p>
            <a:endParaRPr lang="de-DE" dirty="0"/>
          </a:p>
          <a:p>
            <a:pPr marL="171450" indent="-171450">
              <a:buFont typeface="Wingdings" panose="05000000000000000000" pitchFamily="2" charset="2"/>
              <a:buChar char="Ø"/>
            </a:pPr>
            <a:r>
              <a:rPr lang="de-DE" dirty="0"/>
              <a:t>Struck, Norbert/</a:t>
            </a:r>
            <a:r>
              <a:rPr lang="de-DE" dirty="0" err="1"/>
              <a:t>Klausch</a:t>
            </a:r>
            <a:r>
              <a:rPr lang="de-DE" dirty="0"/>
              <a:t>, Peter (2010): Dachorganisationen der Sozialen Arbeit – eine Übersicht. In: </a:t>
            </a:r>
            <a:r>
              <a:rPr lang="de-DE" dirty="0" err="1"/>
              <a:t>Thole</a:t>
            </a:r>
            <a:r>
              <a:rPr lang="de-DE" dirty="0"/>
              <a:t>, Werner (</a:t>
            </a:r>
            <a:r>
              <a:rPr lang="de-DE" dirty="0" err="1"/>
              <a:t>ed</a:t>
            </a:r>
            <a:r>
              <a:rPr lang="de-DE" dirty="0"/>
              <a:t>.): Grundriss Soziale Arbeit. Wiesbaden, p. 831–846.</a:t>
            </a:r>
          </a:p>
          <a:p>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78</a:t>
            </a:fld>
            <a:endParaRPr lang="de-DE"/>
          </a:p>
        </p:txBody>
      </p:sp>
    </p:spTree>
    <p:extLst>
      <p:ext uri="{BB962C8B-B14F-4D97-AF65-F5344CB8AC3E}">
        <p14:creationId xmlns:p14="http://schemas.microsoft.com/office/powerpoint/2010/main" val="39299836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n-GB" sz="1100" dirty="0">
                <a:effectLst/>
                <a:latin typeface="Open Sans" pitchFamily="2" charset="0"/>
                <a:ea typeface="Open Sans" pitchFamily="2" charset="0"/>
                <a:cs typeface="Open Sans" pitchFamily="2" charset="0"/>
              </a:rPr>
              <a:t>In Germany, the child and youth services field comes under the country’s Social Code. Services are developed and provided at the federal, Länder (federal state) and local level.</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b="1" dirty="0">
                <a:effectLst/>
                <a:latin typeface="Open Sans" pitchFamily="2" charset="0"/>
                <a:ea typeface="Open Sans" pitchFamily="2" charset="0"/>
                <a:cs typeface="Open Sans" pitchFamily="2" charset="0"/>
              </a:rPr>
              <a:t>Federal level</a:t>
            </a: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At the federal level, child and youth policy affairs are coordinated by the </a:t>
            </a:r>
            <a:r>
              <a:rPr lang="en-GB" sz="1100" u="sng" dirty="0">
                <a:solidFill>
                  <a:srgbClr val="0000FF"/>
                </a:solidFill>
                <a:effectLst/>
                <a:latin typeface="Open Sans" pitchFamily="2" charset="0"/>
                <a:ea typeface="Open Sans" pitchFamily="2" charset="0"/>
                <a:cs typeface="Open Sans" pitchFamily="2" charset="0"/>
                <a:hlinkClick r:id="rId3"/>
              </a:rPr>
              <a:t>Federal Ministry for Family Affairs, Senior Citizens, Women and Youth</a:t>
            </a:r>
            <a:r>
              <a:rPr lang="en-GB" sz="1100" dirty="0">
                <a:effectLst/>
                <a:latin typeface="Open Sans" pitchFamily="2" charset="0"/>
                <a:ea typeface="Open Sans" pitchFamily="2" charset="0"/>
                <a:cs typeface="Open Sans" pitchFamily="2" charset="0"/>
              </a:rPr>
              <a:t>. The Ministry is the interface to the Federal Government and occupies a supporting and encouraging role on behalf of the child and youth services community of practice. The </a:t>
            </a:r>
            <a:r>
              <a:rPr lang="en-GB" sz="1100" u="sng" dirty="0">
                <a:solidFill>
                  <a:srgbClr val="0000FF"/>
                </a:solidFill>
                <a:effectLst/>
                <a:latin typeface="Open Sans" pitchFamily="2" charset="0"/>
                <a:ea typeface="Open Sans" pitchFamily="2" charset="0"/>
                <a:cs typeface="Open Sans" pitchFamily="2" charset="0"/>
                <a:hlinkClick r:id="rId4"/>
              </a:rPr>
              <a:t>Federal Youth Advisory Board</a:t>
            </a:r>
            <a:r>
              <a:rPr lang="en-GB" sz="1100" u="sng" dirty="0">
                <a:solidFill>
                  <a:srgbClr val="0000FF"/>
                </a:solidFill>
                <a:effectLst/>
                <a:latin typeface="Open Sans" pitchFamily="2" charset="0"/>
                <a:ea typeface="Open Sans" pitchFamily="2" charset="0"/>
                <a:cs typeface="Open Sans" pitchFamily="2" charset="0"/>
              </a:rPr>
              <a:t>, </a:t>
            </a:r>
            <a:r>
              <a:rPr lang="en-GB" sz="1100" dirty="0">
                <a:effectLst/>
                <a:latin typeface="Open Sans" pitchFamily="2" charset="0"/>
                <a:ea typeface="Open Sans" pitchFamily="2" charset="0"/>
                <a:cs typeface="Open Sans" pitchFamily="2" charset="0"/>
              </a:rPr>
              <a:t>a panel of expert policymakers, administrators, association representatives and researchers appointed by the Federal Youth Ministry, advises the Federal Government on fundamental issues relating to child and youth services and other cross-cutting child and youth policy matters.</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The key functions of the German Bundestag, the lower house of parliament, are legislation and government oversight. Through the Bundesrat, the upper house of parliament, the Länder (federal states) influence federal legislation and administration as well as matters pertaining to the European union.</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solidFill>
                  <a:srgbClr val="000000"/>
                </a:solidFill>
                <a:effectLst/>
                <a:latin typeface="Open Sans" pitchFamily="2" charset="0"/>
                <a:ea typeface="Open Sans" pitchFamily="2" charset="0"/>
                <a:cs typeface="Open Sans" pitchFamily="2" charset="0"/>
              </a:rPr>
              <a:t>The </a:t>
            </a:r>
            <a:r>
              <a:rPr lang="en-GB" sz="1100" u="sng" dirty="0">
                <a:solidFill>
                  <a:srgbClr val="000000"/>
                </a:solidFill>
                <a:effectLst/>
                <a:latin typeface="Open Sans" pitchFamily="2" charset="0"/>
                <a:ea typeface="Open Sans" pitchFamily="2" charset="0"/>
                <a:cs typeface="Open Sans" pitchFamily="2" charset="0"/>
                <a:hlinkClick r:id="rId5"/>
              </a:rPr>
              <a:t>Working Party of the Highest Youth and Family Authorities of the Länder</a:t>
            </a:r>
            <a:r>
              <a:rPr lang="en-GB" sz="1100" dirty="0">
                <a:solidFill>
                  <a:srgbClr val="000000"/>
                </a:solidFill>
                <a:effectLst/>
                <a:latin typeface="Open Sans" pitchFamily="2" charset="0"/>
                <a:ea typeface="Open Sans" pitchFamily="2" charset="0"/>
                <a:cs typeface="Open Sans" pitchFamily="2" charset="0"/>
              </a:rPr>
              <a:t> supports the Conference of Ministers for Youth and Family Affairs  in all matters relating to child and youth services, youth protection, and youth and family policy and prepares resolutions to be adopted by the Conference of Ministers. It occupies a coordinating role when it comes to fundamental aspects of the appropriate and uniform implementation of child and youth services legislation and family policy across all Länder, and represents the interests of the Conference of Ministers vis-à-vis the Federal Government. </a:t>
            </a:r>
            <a:br>
              <a:rPr lang="en-GB" sz="1100" dirty="0">
                <a:solidFill>
                  <a:srgbClr val="000000"/>
                </a:solidFill>
                <a:effectLst/>
                <a:latin typeface="Open Sans" pitchFamily="2" charset="0"/>
                <a:ea typeface="Open Sans" pitchFamily="2" charset="0"/>
                <a:cs typeface="Open Sans" pitchFamily="2" charset="0"/>
              </a:rPr>
            </a:b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The</a:t>
            </a:r>
            <a:r>
              <a:rPr lang="en-GB" sz="1100" u="sng" dirty="0">
                <a:solidFill>
                  <a:srgbClr val="0000FF"/>
                </a:solidFill>
                <a:effectLst/>
                <a:latin typeface="Open Sans" pitchFamily="2" charset="0"/>
                <a:ea typeface="Open Sans" pitchFamily="2" charset="0"/>
                <a:cs typeface="Open Sans" pitchFamily="2" charset="0"/>
              </a:rPr>
              <a:t> </a:t>
            </a:r>
            <a:r>
              <a:rPr lang="en-GB" sz="1100" u="sng" dirty="0">
                <a:solidFill>
                  <a:srgbClr val="0000FF"/>
                </a:solidFill>
                <a:effectLst/>
                <a:latin typeface="Open Sans" pitchFamily="2" charset="0"/>
                <a:ea typeface="Open Sans" pitchFamily="2" charset="0"/>
                <a:cs typeface="Open Sans" pitchFamily="2" charset="0"/>
                <a:hlinkClick r:id="rId6"/>
              </a:rPr>
              <a:t>Federal Work Group for State Youth Welfare Offices</a:t>
            </a:r>
            <a:r>
              <a:rPr lang="en-GB" sz="1100" u="sng" dirty="0">
                <a:solidFill>
                  <a:srgbClr val="0000FF"/>
                </a:solidFill>
                <a:effectLst/>
                <a:latin typeface="Open Sans" pitchFamily="2" charset="0"/>
                <a:ea typeface="Open Sans" pitchFamily="2" charset="0"/>
                <a:cs typeface="Open Sans" pitchFamily="2" charset="0"/>
              </a:rPr>
              <a:t> </a:t>
            </a:r>
            <a:r>
              <a:rPr lang="en-GB" sz="1100" dirty="0">
                <a:effectLst/>
                <a:latin typeface="Open Sans" pitchFamily="2" charset="0"/>
                <a:ea typeface="Open Sans" pitchFamily="2" charset="0"/>
                <a:cs typeface="Open Sans" pitchFamily="2" charset="0"/>
              </a:rPr>
              <a:t>is an association of the 17 youth offices of the 16 Länder (North Rhine-Westphalia has two). It draws up joint procedures and principles governing the youth services that are provided at the federal, Länder and local levels. It submits opinions on draft legislation on youth services, produces recommendations and handbooks, and helps ensure the uniform application of Book 8 of Germany’s Social Code across the country. It also cooperates with specialist organisations as well as statutory/non-statutory (public-sector) child and youth services providers.</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The associations of local authorities (</a:t>
            </a:r>
            <a:r>
              <a:rPr lang="en-GB" sz="1100" u="sng" dirty="0">
                <a:solidFill>
                  <a:srgbClr val="0000FF"/>
                </a:solidFill>
                <a:effectLst/>
                <a:latin typeface="Open Sans" pitchFamily="2" charset="0"/>
                <a:ea typeface="Open Sans" pitchFamily="2" charset="0"/>
                <a:cs typeface="Open Sans" pitchFamily="2" charset="0"/>
                <a:hlinkClick r:id="rId7"/>
              </a:rPr>
              <a:t>Association of German Cities</a:t>
            </a:r>
            <a:r>
              <a:rPr lang="en-GB" sz="1100" dirty="0">
                <a:effectLst/>
                <a:latin typeface="Open Sans" pitchFamily="2" charset="0"/>
                <a:ea typeface="Open Sans" pitchFamily="2" charset="0"/>
                <a:cs typeface="Open Sans" pitchFamily="2" charset="0"/>
              </a:rPr>
              <a:t>, </a:t>
            </a:r>
            <a:r>
              <a:rPr lang="en-GB" sz="1100" u="sng" dirty="0">
                <a:solidFill>
                  <a:srgbClr val="0000FF"/>
                </a:solidFill>
                <a:effectLst/>
                <a:latin typeface="Open Sans" pitchFamily="2" charset="0"/>
                <a:ea typeface="Open Sans" pitchFamily="2" charset="0"/>
                <a:cs typeface="Open Sans" pitchFamily="2" charset="0"/>
                <a:hlinkClick r:id="rId8"/>
              </a:rPr>
              <a:t>German County Association</a:t>
            </a:r>
            <a:r>
              <a:rPr lang="en-GB" sz="1100" dirty="0">
                <a:effectLst/>
                <a:latin typeface="Open Sans" pitchFamily="2" charset="0"/>
                <a:ea typeface="Open Sans" pitchFamily="2" charset="0"/>
                <a:cs typeface="Open Sans" pitchFamily="2" charset="0"/>
              </a:rPr>
              <a:t>, </a:t>
            </a:r>
            <a:r>
              <a:rPr lang="en-GB" sz="1100" u="sng" dirty="0">
                <a:solidFill>
                  <a:srgbClr val="0000FF"/>
                </a:solidFill>
                <a:effectLst/>
                <a:latin typeface="Open Sans" pitchFamily="2" charset="0"/>
                <a:ea typeface="Open Sans" pitchFamily="2" charset="0"/>
                <a:cs typeface="Open Sans" pitchFamily="2" charset="0"/>
                <a:hlinkClick r:id="rId9"/>
              </a:rPr>
              <a:t>German Association of Towns and Municipalities</a:t>
            </a:r>
            <a:r>
              <a:rPr lang="en-GB" sz="1100" dirty="0">
                <a:effectLst/>
                <a:latin typeface="Open Sans" pitchFamily="2" charset="0"/>
                <a:ea typeface="Open Sans" pitchFamily="2" charset="0"/>
                <a:cs typeface="Open Sans" pitchFamily="2" charset="0"/>
              </a:rPr>
              <a:t>) are local-level interest groups that work to promote local self-government, make their voices heard vis-à-vis policymakers and the general public, and encourage the exchange of information and experiences.</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Youth associations are youth policy partners when it comes to social participation, defending the interests of children and adolescents, and promoting young people’s political participation. The </a:t>
            </a:r>
            <a:r>
              <a:rPr lang="en-GB" sz="1100" u="sng" dirty="0">
                <a:solidFill>
                  <a:srgbClr val="0000FF"/>
                </a:solidFill>
                <a:effectLst/>
                <a:latin typeface="Open Sans" pitchFamily="2" charset="0"/>
                <a:ea typeface="Open Sans" pitchFamily="2" charset="0"/>
                <a:cs typeface="Open Sans" pitchFamily="2" charset="0"/>
                <a:hlinkClick r:id="rId10"/>
              </a:rPr>
              <a:t>German National Committee for International Youth Work</a:t>
            </a:r>
            <a:r>
              <a:rPr lang="en-GB" sz="1100" dirty="0">
                <a:effectLst/>
                <a:latin typeface="Open Sans" pitchFamily="2" charset="0"/>
                <a:ea typeface="Open Sans" pitchFamily="2" charset="0"/>
                <a:cs typeface="Open Sans" pitchFamily="2" charset="0"/>
              </a:rPr>
              <a:t> represents the interests of Germany’s youth organisations at multilateral level. </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Welfare organisations and other providers of non-statutory child and youth services occupy a number of functions, including infrastructure design and participation in political decision-making. </a:t>
            </a:r>
            <a:r>
              <a:rPr lang="en-GB" sz="1100" i="1" dirty="0">
                <a:effectLst/>
                <a:latin typeface="Open Sans" pitchFamily="2" charset="0"/>
                <a:ea typeface="Open Sans" pitchFamily="2" charset="0"/>
                <a:cs typeface="Open Sans" pitchFamily="2" charset="0"/>
              </a:rPr>
              <a:t>See also 3.1.4.</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b="1" dirty="0">
                <a:effectLst/>
                <a:latin typeface="Open Sans" pitchFamily="2" charset="0"/>
                <a:ea typeface="Open Sans" pitchFamily="2" charset="0"/>
                <a:cs typeface="Open Sans" pitchFamily="2" charset="0"/>
              </a:rPr>
              <a:t>Länder level</a:t>
            </a: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The Länder (federal states) are responsible for activities and services that are not provided by the Federal Government or which are not assigned to the federal level under Germany’s Basic Law. It follows that they carry responsibility for the vast majority of education legislation and cultural policy, along with municipal law and police affairs.</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The powers of the Länder lie largely in the administrative sphere as well as in their capacity to influence federal law through the Bundesrat, or upper house of parliament. The Länder are exclusively responsible for interior administrative affairs, while their authorities are responsible for implementing the majority of federal laws and regulations.</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The highest youth authority of each Land promotes the activities of statutory and non-statutory child and youth services providers and encourages the continued development of the field. </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Book 8 of the Social Code (Child and Youth Services) requires the Länder to each establish a </a:t>
            </a:r>
            <a:r>
              <a:rPr lang="en-GB" sz="1100" dirty="0">
                <a:solidFill>
                  <a:srgbClr val="000000"/>
                </a:solidFill>
                <a:effectLst/>
                <a:latin typeface="Open Sans" pitchFamily="2" charset="0"/>
                <a:ea typeface="Open Sans" pitchFamily="2" charset="0"/>
                <a:cs typeface="Open Sans" pitchFamily="2" charset="0"/>
              </a:rPr>
              <a:t>youth welfare office </a:t>
            </a:r>
            <a:r>
              <a:rPr lang="en-GB" sz="1100" dirty="0">
                <a:effectLst/>
                <a:latin typeface="Open Sans" pitchFamily="2" charset="0"/>
                <a:ea typeface="Open Sans" pitchFamily="2" charset="0"/>
                <a:cs typeface="Open Sans" pitchFamily="2" charset="0"/>
              </a:rPr>
              <a:t>of their own, consisting of a Land youth welfare committee and the required administrative structures, and to assist it in fulfilling its duties.</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The associations of local authorities at Länder level represent their members‘ interests vis-à-vis the Land government or parliament and the general public.</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b="1" dirty="0">
                <a:effectLst/>
                <a:latin typeface="Open Sans" pitchFamily="2" charset="0"/>
                <a:ea typeface="Open Sans" pitchFamily="2" charset="0"/>
                <a:cs typeface="Open Sans" pitchFamily="2" charset="0"/>
              </a:rPr>
              <a:t>Local level</a:t>
            </a: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Generally speaking, child and youth services are provided in close geographical proximity to the children and adolescents who receive them. Under Book 8 of the Social Code, overall responsibility for child and youth services lies with the district and independent cities. Also in accordance with Book 8, responsibility for organising statutory child and youth services at the local level lies with the youth welfare offices. Each city and district in Germany has its own youth welfare office. When it comes to planning, ensuring and financing the provision of child and youth services, the municipal youth welfare offices play the main role. </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dirty="0">
                <a:effectLst/>
                <a:latin typeface="Open Sans" pitchFamily="2" charset="0"/>
                <a:ea typeface="Open Sans" pitchFamily="2" charset="0"/>
                <a:cs typeface="Open Sans" pitchFamily="2" charset="0"/>
              </a:rPr>
              <a:t>The </a:t>
            </a:r>
            <a:r>
              <a:rPr lang="en-GB" sz="1100" u="sng" dirty="0">
                <a:solidFill>
                  <a:srgbClr val="0000FF"/>
                </a:solidFill>
                <a:effectLst/>
                <a:latin typeface="Open Sans" pitchFamily="2" charset="0"/>
                <a:ea typeface="Open Sans" pitchFamily="2" charset="0"/>
                <a:cs typeface="Open Sans" pitchFamily="2" charset="0"/>
                <a:hlinkClick r:id="rId11"/>
              </a:rPr>
              <a:t>youth welfare offices</a:t>
            </a:r>
            <a:r>
              <a:rPr lang="en-GB" sz="1100" dirty="0">
                <a:effectLst/>
                <a:latin typeface="Open Sans" pitchFamily="2" charset="0"/>
                <a:ea typeface="Open Sans" pitchFamily="2" charset="0"/>
                <a:cs typeface="Open Sans" pitchFamily="2" charset="0"/>
              </a:rPr>
              <a:t> are responsible for ensuring that the tasks and services prescribed in Book 8 of the Social Code are provided. This is done by the </a:t>
            </a:r>
            <a:r>
              <a:rPr lang="en-GB" sz="1100" u="sng" dirty="0">
                <a:solidFill>
                  <a:srgbClr val="0000FF"/>
                </a:solidFill>
                <a:effectLst/>
                <a:latin typeface="Open Sans" pitchFamily="2" charset="0"/>
                <a:ea typeface="Open Sans" pitchFamily="2" charset="0"/>
                <a:cs typeface="Open Sans" pitchFamily="2" charset="0"/>
                <a:hlinkClick r:id="rId12"/>
              </a:rPr>
              <a:t>youth welfare committee and the administration</a:t>
            </a:r>
            <a:r>
              <a:rPr lang="en-GB" sz="1100" dirty="0">
                <a:effectLst/>
                <a:latin typeface="Open Sans" pitchFamily="2" charset="0"/>
                <a:ea typeface="Open Sans" pitchFamily="2" charset="0"/>
                <a:cs typeface="Open Sans" pitchFamily="2" charset="0"/>
              </a:rPr>
              <a:t>.</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i="1" dirty="0">
                <a:effectLst/>
                <a:latin typeface="Open Sans" pitchFamily="2" charset="0"/>
                <a:ea typeface="Open Sans" pitchFamily="2" charset="0"/>
                <a:cs typeface="Open Sans" pitchFamily="2" charset="0"/>
              </a:rPr>
              <a:t>On the tasks provided by the child and youth services system, see also 2.1.2.</a:t>
            </a:r>
          </a:p>
          <a:p>
            <a:pPr>
              <a:lnSpc>
                <a:spcPct val="107000"/>
              </a:lnSpc>
              <a:spcAft>
                <a:spcPts val="800"/>
              </a:spcAft>
            </a:pPr>
            <a:endParaRPr lang="de-DE" sz="1100" dirty="0">
              <a:effectLst/>
              <a:latin typeface="Open Sans" pitchFamily="2" charset="0"/>
              <a:ea typeface="Open Sans" pitchFamily="2" charset="0"/>
              <a:cs typeface="Open Sans" pitchFamily="2" charset="0"/>
            </a:endParaRPr>
          </a:p>
          <a:p>
            <a:pPr>
              <a:lnSpc>
                <a:spcPct val="107000"/>
              </a:lnSpc>
              <a:spcAft>
                <a:spcPts val="800"/>
              </a:spcAft>
            </a:pPr>
            <a:r>
              <a:rPr lang="en-GB" sz="1100" i="1" dirty="0">
                <a:effectLst/>
                <a:latin typeface="Open Sans" pitchFamily="2" charset="0"/>
                <a:ea typeface="Open Sans" pitchFamily="2" charset="0"/>
                <a:cs typeface="Open Sans" pitchFamily="2" charset="0"/>
              </a:rPr>
              <a:t>On the structure of organisations providing child and youth services, see 3.1.1 </a:t>
            </a:r>
            <a:r>
              <a:rPr lang="en-GB" sz="1100" i="1" dirty="0" err="1">
                <a:effectLst/>
                <a:latin typeface="Open Sans" pitchFamily="2" charset="0"/>
                <a:ea typeface="Open Sans" pitchFamily="2" charset="0"/>
                <a:cs typeface="Open Sans" pitchFamily="2" charset="0"/>
              </a:rPr>
              <a:t>a+b</a:t>
            </a:r>
            <a:r>
              <a:rPr lang="en-GB" sz="1100" i="1" dirty="0">
                <a:effectLst/>
                <a:latin typeface="Open Sans" pitchFamily="2" charset="0"/>
                <a:ea typeface="Open Sans" pitchFamily="2" charset="0"/>
                <a:cs typeface="Open Sans" pitchFamily="2" charset="0"/>
              </a:rPr>
              <a:t> – 3.1.4</a:t>
            </a:r>
            <a:endParaRPr lang="de-DE" sz="1100" dirty="0">
              <a:effectLst/>
              <a:latin typeface="Open Sans" pitchFamily="2" charset="0"/>
              <a:ea typeface="Open Sans" pitchFamily="2" charset="0"/>
              <a:cs typeface="Open Sans" pitchFamily="2" charset="0"/>
            </a:endParaRPr>
          </a:p>
          <a:p>
            <a:endParaRPr lang="de-DE" sz="1100" dirty="0">
              <a:latin typeface="Open Sans" pitchFamily="2" charset="0"/>
              <a:ea typeface="Open Sans" pitchFamily="2" charset="0"/>
              <a:cs typeface="Open Sans" pitchFamily="2"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79</a:t>
            </a:fld>
            <a:endParaRPr lang="de-DE"/>
          </a:p>
        </p:txBody>
      </p:sp>
    </p:spTree>
    <p:extLst>
      <p:ext uri="{BB962C8B-B14F-4D97-AF65-F5344CB8AC3E}">
        <p14:creationId xmlns:p14="http://schemas.microsoft.com/office/powerpoint/2010/main" val="109899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Like in other Western industrialised nations, there is no one single experience of youth in Germany. In fact, there are huge variations in the realities and lives of young people. The application of a model that groups society into different "milieus" – described in terms of economic situations and value orientations – applies not only to adolescents, but of course also to adults and children.</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SINUS-</a:t>
            </a:r>
            <a:r>
              <a:rPr lang="en-GB"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Institut</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has developed a typology of youth milieus (</a:t>
            </a:r>
            <a:r>
              <a:rPr lang="de-DE" dirty="0">
                <a:hlinkClick r:id="rId3"/>
              </a:rPr>
              <a:t>https://www.sinus-institut.de/sinus-milieus/sinus-jugendmilieus</a:t>
            </a:r>
            <a:r>
              <a:rPr lang="de-DE" dirty="0"/>
              <a:t>)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an attempt to illustrate the diversity of youth in a simplified overview. The slide showing the Sinus model for young </a:t>
            </a:r>
            <a:r>
              <a:rPr lang="en-GB"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lifeworlds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between 14 and 18 years in 2020 is an example of how childhood and youth are differentiated in Germany.</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model plots the different youth milieus in relation to two axes. The y-axis (vertical) shows the different levels of formal education. The x-axis (horizontal) represents empirically based central value orientations found in different youth scenes. The milieus are plotted at various points on the plane depending on the combination of formal education and normative basic orientation.</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following brief descriptions of the milieus are based on SINUS-</a:t>
            </a:r>
            <a:r>
              <a:rPr lang="en-GB"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Institut's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definitions: </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Conservative Mainstream</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Traditional, nature- and home-loving family people, very down to earth.</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Adaptive Pragmatists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modern young centre of society with a strong orientation to performance and family and prepared to adapt.</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Precarious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Young people in search of orientation and inclusion but faced with social disadvantages.</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Materialistic Escapists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leisure- and family-oriented lower centre with well-honed, brand-aware consumer desires.</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Experimentalists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Fun-seeking, scene-loving non-conformists who want to live in the here and now.</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Postmaterialists</a:t>
            </a:r>
            <a:r>
              <a:rPr lang="en-GB"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Urbane, well-educated teenage Bohemians with a strong sense of justice.</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en-GB"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Expeditives</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Success-driven, lifestyle-oriented networkers seeking new frontiers and unconventional experiences.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Despite the distinctions between milieus, qualitative empirical studies carried out by SINUS revealed for 2020 that 14- to 17-year-olds agree on universal values (see slide above).</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However, further criteria can be identified in German society which describe very different living circumstances and cultural orientations found within the population. Major differences can stem from economic status, regional background (city/state), migration status, ethnicity, gender, religion and many more besides.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Child and youth services thus deals with a large number of incredibly diverse child, youth and adult milieus on a daily basis. It cannot assume any degree of homogeneity across its target groups. Given these distinctions, child and youth services must work with its target groups to develop and structure offerings and programmes tailored in each case to their specific needs.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Further </a:t>
            </a:r>
            <a:r>
              <a:rPr lang="de-DE"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reading</a:t>
            </a:r>
            <a:endPar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Marc Calmbach, Bodo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Flaig</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James Edwards, Heide Möller-</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Slawinski</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Inga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Borchard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Christoph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Schleer</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(2020): SINUS-Jugendstudie 2020 - Lebenswelten von Jugendlichen im Alter von 14 bis 17 Jahren in Deutschland. </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Bonn.</a:t>
            </a:r>
            <a:endParaRPr lang="de-DE"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8</a:t>
            </a:fld>
            <a:endParaRPr lang="de-DE"/>
          </a:p>
        </p:txBody>
      </p:sp>
    </p:spTree>
    <p:extLst>
      <p:ext uri="{BB962C8B-B14F-4D97-AF65-F5344CB8AC3E}">
        <p14:creationId xmlns:p14="http://schemas.microsoft.com/office/powerpoint/2010/main" val="2801706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See notes 3.1.7</a:t>
            </a:r>
            <a:endParaRPr lang="de-DE" sz="1100" dirty="0">
              <a:latin typeface="Open Sans" pitchFamily="2" charset="0"/>
              <a:ea typeface="Open Sans" pitchFamily="2" charset="0"/>
              <a:cs typeface="Open Sans" pitchFamily="2"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80</a:t>
            </a:fld>
            <a:endParaRPr lang="de-DE"/>
          </a:p>
        </p:txBody>
      </p:sp>
    </p:spTree>
    <p:extLst>
      <p:ext uri="{BB962C8B-B14F-4D97-AF65-F5344CB8AC3E}">
        <p14:creationId xmlns:p14="http://schemas.microsoft.com/office/powerpoint/2010/main" val="23765612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81</a:t>
            </a:fld>
            <a:endParaRPr lang="de-DE"/>
          </a:p>
        </p:txBody>
      </p:sp>
    </p:spTree>
    <p:extLst>
      <p:ext uri="{BB962C8B-B14F-4D97-AF65-F5344CB8AC3E}">
        <p14:creationId xmlns:p14="http://schemas.microsoft.com/office/powerpoint/2010/main" val="15753096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"social state" principle, enshrined in Article 20 (1) of the Basic Law (</a:t>
            </a:r>
            <a:r>
              <a:rPr lang="en-GB" dirty="0" err="1"/>
              <a:t>Grundgesetz</a:t>
            </a:r>
            <a:r>
              <a:rPr lang="en-GB" dirty="0"/>
              <a:t>/GG: "The Federal Republic of Germany is a democratic and social federal state.") (cf. slide 1.2.2), is the nucleus of Germany's socio-political values system. As a prerequisite for ensuring individuals' dignity and freedoms as afforded under the rule of law, its goal is to realise social justice: hence, it is incumbent upon the state to grant aid to persons in need and to establish social equity for disadvantaged groups and individuals. As a core principle, the social state also provides a basis for the constitutional interpretation of laws.</a:t>
            </a:r>
          </a:p>
          <a:p>
            <a:endParaRPr lang="de-DE" dirty="0"/>
          </a:p>
          <a:p>
            <a:r>
              <a:rPr lang="en-GB" dirty="0"/>
              <a:t>All social forces play their part in achieving a just social order. The goal is to provide effective support on a case-by-case basis for the benefit of those in need.</a:t>
            </a:r>
          </a:p>
          <a:p>
            <a:endParaRPr lang="de-DE" dirty="0"/>
          </a:p>
          <a:p>
            <a:r>
              <a:rPr lang="en-GB" dirty="0"/>
              <a:t>One of the principles underpinning this interaction is that of subsidiarity. Simply put, it means that whatever the individual, the family, or groups and associations can do of their own accord must not be appropriated by a higher authority or by the state. The aim is to ensure that the skills and accountability of the local community are both recognised and utilised. But it also means that the state has a duty to – if necessary – empower these smaller, private units to act by providing the requisite assistance. By virtue of acknowledging social initiatives via the principle of subsidiarity, the people in need of help are simultaneously given a right to choose. This goes back to their constitutional rights: respect for human dignity, freedom of the person and free development of personality, religious liberty.</a:t>
            </a:r>
          </a:p>
          <a:p>
            <a:endParaRPr lang="de-DE" dirty="0"/>
          </a:p>
          <a:p>
            <a:r>
              <a:rPr lang="en-GB" dirty="0"/>
              <a:t>Article 4 (1) of Book 8 of the Social Code (SGB VIII) promotes mutual collaboration between public-sector and non-statutory providers of child and youth services. Article 4 (2) reiterates the principle of subsidiarity, stating that public-sector child and youth services must refrain from action wherever suitable facilities, services and events are operated by – or can be provided in time by – recognised non-statutory providers. However, since public-sector providers have a statutory duty to deliver services, they can – and, in fact, where necessary, must – take supportive action themselves in order to ensure needs are met.</a:t>
            </a:r>
          </a:p>
          <a:p>
            <a:endParaRPr lang="de-DE" dirty="0"/>
          </a:p>
          <a:p>
            <a:r>
              <a:rPr lang="en-GB" dirty="0"/>
              <a:t>That said, the public-sector provider can make its funding for the facilities, services and events of non-statutory providers dependent on their being offered in accordance with youth services planning requirements and in compliance with the principles in Article 9 (Article 80 [2]). </a:t>
            </a:r>
          </a:p>
          <a:p>
            <a:endParaRPr lang="de-DE" dirty="0"/>
          </a:p>
          <a:p>
            <a:r>
              <a:rPr lang="en-GB" dirty="0"/>
              <a:t>Above and beyond this, the public-sector provider has overall responsibility, including for planning, for fulfilling all tasks under Book 8 (Article 79 [1]). It is thus the public-sector provider to whom the needs of the people for aid and support are generally directed. </a:t>
            </a:r>
          </a:p>
          <a:p>
            <a:endParaRPr lang="de-DE" dirty="0"/>
          </a:p>
          <a:p>
            <a:r>
              <a:rPr lang="en-GB" dirty="0"/>
              <a:t>Moreover, in the context of fulfilling all tasks of child and youth services, Article 79a requires the public-sector providers to further develop, apply and regularly review principles and standards for evaluating quality and take suitable action to safeguard compliance with these requirements. These quality assurance requirements expressly include (but are not limited to) (Article 79a):</a:t>
            </a:r>
            <a:endParaRPr lang="de-DE" dirty="0"/>
          </a:p>
          <a:p>
            <a:pPr marL="171450" lvl="0" indent="-171450">
              <a:buFont typeface="Wingdings" panose="05000000000000000000" pitchFamily="2" charset="2"/>
              <a:buChar char="Ø"/>
            </a:pPr>
            <a:r>
              <a:rPr lang="en-GB" dirty="0"/>
              <a:t>safeguarding the rights of children in facilities, and </a:t>
            </a:r>
            <a:endParaRPr lang="de-DE" dirty="0"/>
          </a:p>
          <a:p>
            <a:pPr marL="171450" lvl="0" indent="-171450">
              <a:buFont typeface="Wingdings" panose="05000000000000000000" pitchFamily="2" charset="2"/>
              <a:buChar char="Ø"/>
            </a:pPr>
            <a:r>
              <a:rPr lang="en-GB" dirty="0"/>
              <a:t>protecting them against violence, and</a:t>
            </a:r>
            <a:endParaRPr lang="de-DE" dirty="0"/>
          </a:p>
          <a:p>
            <a:pPr marL="171450" lvl="0" indent="-171450">
              <a:buFont typeface="Wingdings" panose="05000000000000000000" pitchFamily="2" charset="2"/>
              <a:buChar char="Ø"/>
            </a:pPr>
            <a:r>
              <a:rPr lang="en-GB" dirty="0"/>
              <a:t>adapting tasks to ensure inclusivity and incorporating the specific needs of young people with disabilities.</a:t>
            </a:r>
          </a:p>
          <a:p>
            <a:pPr lvl="0"/>
            <a:endParaRPr lang="de-DE" dirty="0"/>
          </a:p>
          <a:p>
            <a:r>
              <a:rPr lang="en-GB" b="1" dirty="0"/>
              <a:t>Further reading</a:t>
            </a:r>
            <a:endParaRPr lang="de-DE" dirty="0"/>
          </a:p>
          <a:p>
            <a:endParaRPr lang="en-GB" dirty="0"/>
          </a:p>
          <a:p>
            <a:pPr marL="285750" indent="-285750">
              <a:lnSpc>
                <a:spcPct val="107000"/>
              </a:lnSpc>
              <a:spcAft>
                <a:spcPts val="800"/>
              </a:spcAft>
              <a:buFont typeface="Wingdings" panose="05000000000000000000" pitchFamily="2" charset="2"/>
              <a:buChar char="Ø"/>
            </a:pPr>
            <a:r>
              <a:rPr lang="de-DE" dirty="0">
                <a:effectLst/>
                <a:latin typeface="Open Sans" pitchFamily="2" charset="0"/>
                <a:ea typeface="Calibri" panose="020F0502020204030204" pitchFamily="34" charset="0"/>
                <a:cs typeface="Times New Roman" panose="02020603050405020304" pitchFamily="18" charset="0"/>
              </a:rPr>
              <a:t>Klie, Thomas (2021): Subsidiarität. In: Amthor, Ralph-Christian/Goldberg, Britta/</a:t>
            </a:r>
            <a:r>
              <a:rPr lang="de-DE" dirty="0" err="1">
                <a:effectLst/>
                <a:latin typeface="Open Sans" pitchFamily="2" charset="0"/>
                <a:ea typeface="Calibri" panose="020F0502020204030204" pitchFamily="34" charset="0"/>
                <a:cs typeface="Times New Roman" panose="02020603050405020304" pitchFamily="18" charset="0"/>
              </a:rPr>
              <a:t>Hansbauer</a:t>
            </a:r>
            <a:r>
              <a:rPr lang="de-DE" dirty="0">
                <a:effectLst/>
                <a:latin typeface="Open Sans" pitchFamily="2" charset="0"/>
                <a:ea typeface="Calibri" panose="020F0502020204030204" pitchFamily="34" charset="0"/>
                <a:cs typeface="Times New Roman" panose="02020603050405020304" pitchFamily="18" charset="0"/>
              </a:rPr>
              <a:t>, Peter/Landes, Benjamin/Wintergerst, Theresia, Weinheim, p. 902 f.</a:t>
            </a:r>
          </a:p>
          <a:p>
            <a:pPr marL="285750" indent="-285750">
              <a:lnSpc>
                <a:spcPct val="107000"/>
              </a:lnSpc>
              <a:spcAft>
                <a:spcPts val="800"/>
              </a:spcAft>
              <a:buFont typeface="Wingdings" panose="05000000000000000000" pitchFamily="2" charset="2"/>
              <a:buChar char="Ø"/>
            </a:pPr>
            <a:r>
              <a:rPr lang="de-DE" dirty="0">
                <a:effectLst/>
                <a:latin typeface="Open Sans" pitchFamily="2" charset="0"/>
                <a:ea typeface="Calibri" panose="020F0502020204030204" pitchFamily="34" charset="0"/>
                <a:cs typeface="Times New Roman" panose="02020603050405020304" pitchFamily="18" charset="0"/>
              </a:rPr>
              <a:t>neue </a:t>
            </a:r>
            <a:r>
              <a:rPr lang="de-DE" dirty="0" err="1">
                <a:effectLst/>
                <a:latin typeface="Open Sans" pitchFamily="2" charset="0"/>
                <a:ea typeface="Calibri" panose="020F0502020204030204" pitchFamily="34" charset="0"/>
                <a:cs typeface="Times New Roman" panose="02020603050405020304" pitchFamily="18" charset="0"/>
              </a:rPr>
              <a:t>caritas</a:t>
            </a:r>
            <a:r>
              <a:rPr lang="de-DE" dirty="0">
                <a:effectLst/>
                <a:latin typeface="Open Sans" pitchFamily="2" charset="0"/>
                <a:ea typeface="Calibri" panose="020F0502020204030204" pitchFamily="34" charset="0"/>
                <a:cs typeface="Times New Roman" panose="02020603050405020304" pitchFamily="18" charset="0"/>
              </a:rPr>
              <a:t> </a:t>
            </a:r>
            <a:r>
              <a:rPr lang="de-DE" dirty="0" err="1">
                <a:effectLst/>
                <a:latin typeface="Open Sans" pitchFamily="2" charset="0"/>
                <a:ea typeface="Calibri" panose="020F0502020204030204" pitchFamily="34" charset="0"/>
                <a:cs typeface="Times New Roman" panose="02020603050405020304" pitchFamily="18" charset="0"/>
              </a:rPr>
              <a:t>spezial</a:t>
            </a:r>
            <a:r>
              <a:rPr lang="de-DE" dirty="0">
                <a:effectLst/>
                <a:latin typeface="Open Sans" pitchFamily="2" charset="0"/>
                <a:ea typeface="Calibri" panose="020F0502020204030204" pitchFamily="34" charset="0"/>
                <a:cs typeface="Times New Roman" panose="02020603050405020304" pitchFamily="18" charset="0"/>
              </a:rPr>
              <a:t>: Subsidiaritätsprinzip; Heft 1, März 2017.</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fld id="{178ACBB0-B8BD-7243-B5CA-EEE1A71994D0}" type="slidenum">
              <a:rPr lang="de-DE" smtClean="0"/>
              <a:t>82</a:t>
            </a:fld>
            <a:endParaRPr lang="de-DE"/>
          </a:p>
        </p:txBody>
      </p:sp>
    </p:spTree>
    <p:extLst>
      <p:ext uri="{BB962C8B-B14F-4D97-AF65-F5344CB8AC3E}">
        <p14:creationId xmlns:p14="http://schemas.microsoft.com/office/powerpoint/2010/main" val="6283425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 cross-sectoral theoretical debates on child and youth services (the concept of actively youth-oriented services, lifeworld-oriented youth services, the capability approach, etc.), several key terms have emerged in recent decades which continue to provide the backdrop for policy development to this day. Although many terms used in a wide variety of contexts have since, to a greater or lesser degree, parted ways with their theoretical origins, their legitimacy remains relatively uncontested and, as such, they continue to shape the professional normative basis of child and youth services even without connoting more comprehensive theoretical approaches. They have, as it were, taken on a life of their own, becoming key concepts with a normative effect.</a:t>
            </a:r>
          </a:p>
          <a:p>
            <a:endParaRPr lang="de-DE" dirty="0"/>
          </a:p>
          <a:p>
            <a:r>
              <a:rPr lang="en-GB" dirty="0"/>
              <a:t>Terms such as participation, empowerment, prevention, inclusion, etc. provide a normative framework for socio-educational action and are thus, in conceptual discussions, becoming points of reference for "good" child and youth services. The justification or validity of these terms is rarely called into question; there is, in both a professional and normative respect, tacit consensus regarding their use. Hence, discourse revolves not around their justification, but rather – or, at least, mostly – around the question of whether and how to put them into practice and to what extent various approaches are aligned with them both in theory and in practice. Not only do they articulate professional expectations of child and youth services and shape the legitimacy narrative (the "what" and "why" of child and youth services), but they also characterise what is required of methodological action (the "how" of implementation).</a:t>
            </a:r>
          </a:p>
          <a:p>
            <a:endParaRPr lang="de-DE" dirty="0"/>
          </a:p>
          <a:p>
            <a:r>
              <a:rPr lang="en-GB" dirty="0"/>
              <a:t>At first glance, the concepts and terms mentioned above appear to be of plausible substance and are widely accepted by stakeholders in the field. However, closer observation reveals conflicts and contradictions and thus a need to be mindful of their use. Superimposed onto the reality of child and youth services, each of these terms conveys a certain ambivalence that reveals unwanted side effects or paradoxical demands.</a:t>
            </a:r>
          </a:p>
          <a:p>
            <a:r>
              <a:rPr lang="en-GB" dirty="0"/>
              <a:t> </a:t>
            </a:r>
            <a:endParaRPr lang="de-DE" dirty="0"/>
          </a:p>
          <a:p>
            <a:r>
              <a:rPr lang="en-GB" dirty="0"/>
              <a:t>Depending on the field of work and the specific task in hand, in reality child and youth services constantly see-saws between the conflicting extremes of demand and expectation (e.g., between assuming responsibility for a child and respecting the child's right to autonomy). Hence, socio-educational professionals must perform a delicate balancing act in every single task and case if they are to systematically fulfil their mandate and meet the needs of all those they serve. </a:t>
            </a:r>
            <a:endParaRPr lang="de-DE" dirty="0"/>
          </a:p>
          <a:p>
            <a:r>
              <a:rPr lang="en-GB" dirty="0"/>
              <a:t> </a:t>
            </a:r>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Grunwald, Klaus/Thiersch, Hans (</a:t>
            </a:r>
            <a:r>
              <a:rPr lang="de-DE" dirty="0" err="1"/>
              <a:t>eds</a:t>
            </a:r>
            <a:r>
              <a:rPr lang="de-DE" dirty="0"/>
              <a:t>.) (2016): Praxishandbuch Lebensweltorientierte Sozialer Arbeit. Handlungszugänge und Methoden in unterschiedlichen Arbeitsfeldern. 3rd </a:t>
            </a:r>
            <a:r>
              <a:rPr lang="de-DE" dirty="0" err="1"/>
              <a:t>edition</a:t>
            </a:r>
            <a:r>
              <a:rPr lang="de-DE" dirty="0"/>
              <a:t>, Weinheim </a:t>
            </a:r>
            <a:r>
              <a:rPr lang="de-DE" dirty="0" err="1"/>
              <a:t>and</a:t>
            </a:r>
            <a:r>
              <a:rPr lang="de-DE" dirty="0"/>
              <a:t> Basel.</a:t>
            </a:r>
          </a:p>
          <a:p>
            <a:pPr marL="171450" indent="-171450">
              <a:buFont typeface="Wingdings" panose="05000000000000000000" pitchFamily="2" charset="2"/>
              <a:buChar char="Ø"/>
            </a:pPr>
            <a:r>
              <a:rPr lang="de-DE" dirty="0" err="1"/>
              <a:t>Hansbauer</a:t>
            </a:r>
            <a:r>
              <a:rPr lang="de-DE" dirty="0"/>
              <a:t>, Peter/</a:t>
            </a:r>
            <a:r>
              <a:rPr lang="de-DE" dirty="0" err="1"/>
              <a:t>Merchel</a:t>
            </a:r>
            <a:r>
              <a:rPr lang="de-DE" dirty="0"/>
              <a:t>, Joachim/Schone, Reinhold (2020): Kinder- und Jugendhilfe – Grundlagen, Handlungsfelder, professionelle Anforderungen. Stuttgart.</a:t>
            </a:r>
          </a:p>
          <a:p>
            <a:pPr marL="171450" indent="-171450">
              <a:buFont typeface="Wingdings" panose="05000000000000000000" pitchFamily="2" charset="2"/>
              <a:buChar char="Ø"/>
            </a:pPr>
            <a:r>
              <a:rPr lang="de-DE" dirty="0" err="1"/>
              <a:t>Stecklina</a:t>
            </a:r>
            <a:r>
              <a:rPr lang="de-DE" dirty="0"/>
              <a:t>, Gerd/</a:t>
            </a:r>
            <a:r>
              <a:rPr lang="de-DE" dirty="0" err="1"/>
              <a:t>Wienforth</a:t>
            </a:r>
            <a:r>
              <a:rPr lang="de-DE" dirty="0"/>
              <a:t>, Jan (2020): Handbuch Lebensbewältigung und Soziale Arbeit. Weinheim </a:t>
            </a:r>
            <a:r>
              <a:rPr lang="de-DE" dirty="0" err="1"/>
              <a:t>and</a:t>
            </a:r>
            <a:r>
              <a:rPr lang="de-DE" dirty="0"/>
              <a:t> Basel.</a:t>
            </a:r>
          </a:p>
          <a:p>
            <a:pPr marL="171450" indent="-171450">
              <a:buFont typeface="Wingdings" panose="05000000000000000000" pitchFamily="2" charset="2"/>
              <a:buChar char="Ø"/>
            </a:pPr>
            <a:r>
              <a:rPr lang="de-DE" dirty="0"/>
              <a:t>Ziegler, Holger (2018): </a:t>
            </a:r>
            <a:r>
              <a:rPr lang="de-DE" dirty="0" err="1"/>
              <a:t>Capabilities</a:t>
            </a:r>
            <a:r>
              <a:rPr lang="de-DE" dirty="0"/>
              <a:t> Ansatz.</a:t>
            </a:r>
            <a:r>
              <a:rPr lang="de-DE" baseline="0" dirty="0"/>
              <a:t> I</a:t>
            </a:r>
            <a:r>
              <a:rPr lang="de-DE" dirty="0"/>
              <a:t>n: Böllert, Karin (</a:t>
            </a:r>
            <a:r>
              <a:rPr lang="de-DE" dirty="0" err="1"/>
              <a:t>ed</a:t>
            </a:r>
            <a:r>
              <a:rPr lang="de-DE" dirty="0"/>
              <a:t>.): Kompendium Kinder- und Jugendhilfe,</a:t>
            </a:r>
            <a:r>
              <a:rPr lang="de-DE" baseline="0" dirty="0"/>
              <a:t> V</a:t>
            </a:r>
            <a:r>
              <a:rPr lang="de-DE" dirty="0"/>
              <a:t>ol. 2. Wiesbaden, p. 1321–1353.</a:t>
            </a:r>
          </a:p>
        </p:txBody>
      </p:sp>
      <p:sp>
        <p:nvSpPr>
          <p:cNvPr id="4" name="Foliennummernplatzhalter 3"/>
          <p:cNvSpPr>
            <a:spLocks noGrp="1"/>
          </p:cNvSpPr>
          <p:nvPr>
            <p:ph type="sldNum" sz="quarter" idx="10"/>
          </p:nvPr>
        </p:nvSpPr>
        <p:spPr/>
        <p:txBody>
          <a:bodyPr/>
          <a:lstStyle/>
          <a:p>
            <a:endParaRPr lang="de-DE" dirty="0"/>
          </a:p>
          <a:p>
            <a:fld id="{178ACBB0-B8BD-7243-B5CA-EEE1A71994D0}" type="slidenum">
              <a:rPr lang="de-DE" smtClean="0"/>
              <a:t>83</a:t>
            </a:fld>
            <a:endParaRPr lang="de-DE" dirty="0"/>
          </a:p>
        </p:txBody>
      </p:sp>
    </p:spTree>
    <p:extLst>
      <p:ext uri="{BB962C8B-B14F-4D97-AF65-F5344CB8AC3E}">
        <p14:creationId xmlns:p14="http://schemas.microsoft.com/office/powerpoint/2010/main" val="32579442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Child and youth services is fully dependent on reciprocal cooperation by all parties. Services are the product of collaborative action involving both the target groups and practitioners. Without this, there would be no services. Hence, a consistent and communicative approach to generating the goodwill to participate in co-production is of fundamental importance. </a:t>
            </a:r>
          </a:p>
          <a:p>
            <a:endParaRPr lang="de-DE" dirty="0"/>
          </a:p>
          <a:p>
            <a:r>
              <a:rPr lang="en-GB" dirty="0"/>
              <a:t>Child and youth services professionals thus follow specific principles of action across all of their tasks and fields of work. The actions of child and youth services are:</a:t>
            </a:r>
            <a:endParaRPr lang="de-DE" dirty="0"/>
          </a:p>
          <a:p>
            <a:pPr marL="171450" lvl="0" indent="-171450">
              <a:buFont typeface="Wingdings" panose="05000000000000000000" pitchFamily="2" charset="2"/>
              <a:buChar char="Ø"/>
            </a:pPr>
            <a:r>
              <a:rPr lang="en-GB" b="1" dirty="0"/>
              <a:t>subject oriented. </a:t>
            </a:r>
            <a:r>
              <a:rPr lang="en-GB" dirty="0"/>
              <a:t>This is doubly true: first, by considering the objective </a:t>
            </a:r>
            <a:r>
              <a:rPr lang="en-GB" i="1" dirty="0"/>
              <a:t>life situations</a:t>
            </a:r>
            <a:r>
              <a:rPr lang="en-GB" dirty="0"/>
              <a:t> of children and young people, i.e., the societal and social frameworks that either offer or impede/limit their opportunities to find their own path in life; and, second, by considering the subjective </a:t>
            </a:r>
            <a:r>
              <a:rPr lang="en-GB" i="1" dirty="0"/>
              <a:t>lifeworld</a:t>
            </a:r>
            <a:r>
              <a:rPr lang="en-GB" dirty="0"/>
              <a:t>, i.e., the degree of social integration and, linked intrinsically to this, how the young people themselves respond to and interpret action. The underlying idea is to maximise the subject's autonomy over their life choices both in and despite these life situations and </a:t>
            </a:r>
            <a:r>
              <a:rPr lang="en-GB" dirty="0" err="1"/>
              <a:t>lifeworlds</a:t>
            </a:r>
            <a:r>
              <a:rPr lang="en-GB" dirty="0"/>
              <a:t>.</a:t>
            </a:r>
            <a:endParaRPr lang="de-DE" dirty="0"/>
          </a:p>
          <a:p>
            <a:pPr marL="171450" lvl="0" indent="-171450">
              <a:buFont typeface="Wingdings" panose="05000000000000000000" pitchFamily="2" charset="2"/>
              <a:buChar char="Ø"/>
            </a:pPr>
            <a:r>
              <a:rPr lang="en-GB" b="1" dirty="0"/>
              <a:t>dialogue centred. </a:t>
            </a:r>
            <a:r>
              <a:rPr lang="en-GB" dirty="0"/>
              <a:t>Egalitarian dialogue is essential when providing professional support to help individuals determine for themselves how they live. Child and youth services can suggest other lifestyle options and present them in an attractive light, but ultimately it is the right of the individual to decide how they want to live their life.</a:t>
            </a:r>
            <a:endParaRPr lang="de-DE" dirty="0"/>
          </a:p>
          <a:p>
            <a:pPr marL="171450" lvl="0" indent="-171450">
              <a:buFont typeface="Wingdings" panose="05000000000000000000" pitchFamily="2" charset="2"/>
              <a:buChar char="Ø"/>
            </a:pPr>
            <a:r>
              <a:rPr lang="en-GB" b="1" dirty="0"/>
              <a:t>participative and democratic. </a:t>
            </a:r>
            <a:r>
              <a:rPr lang="en-GB" dirty="0"/>
              <a:t>From dialogue centricity and the maximisation of autonomy it follows that individuals must be involved in decisions pertaining to their own life, as well as decisions on living in social contexts that are taken by child and youth facilities and services. Not only that, but they must also be involved in shaping the social living conditions in local communities and society as a whole. The autonomy of the subjects must be balanced with the need for collective participation.</a:t>
            </a:r>
            <a:endParaRPr lang="de-DE" dirty="0"/>
          </a:p>
          <a:p>
            <a:pPr marL="171450" lvl="0" indent="-171450">
              <a:buFont typeface="Wingdings" panose="05000000000000000000" pitchFamily="2" charset="2"/>
              <a:buChar char="Ø"/>
            </a:pPr>
            <a:r>
              <a:rPr lang="en-GB" b="1" dirty="0"/>
              <a:t>reflective. </a:t>
            </a:r>
            <a:r>
              <a:rPr lang="en-GB" dirty="0"/>
              <a:t>Child and youth services is a complex field, working with human beings possessed of free will and who cannot be objectified. Socio-educational activities must take account of this. One-size-fits-all solutions are of limited use; rather, it is </a:t>
            </a:r>
            <a:r>
              <a:rPr lang="en-GB" dirty="0" err="1"/>
              <a:t>situative</a:t>
            </a:r>
            <a:r>
              <a:rPr lang="en-GB" dirty="0"/>
              <a:t> judgement skills and capacity for action that are called for here. Hence, there must be a constant process of reflection and self-critical questioning of both theoretical knowledge and practical experience in terms of their usefulness to each case. Reflection must also include scrutiny of how child and youth services is realised within practitioners' own organisations and in public-sector (local authority and state) structures, particularly with regard to compliance with internal principles of action and respecting the rights of the addressees.</a:t>
            </a:r>
            <a:endParaRPr lang="de-DE" dirty="0"/>
          </a:p>
          <a:p>
            <a:pPr marL="171450" lvl="0" indent="-171450">
              <a:buFont typeface="Wingdings" panose="05000000000000000000" pitchFamily="2" charset="2"/>
              <a:buChar char="Ø"/>
            </a:pPr>
            <a:r>
              <a:rPr lang="en-GB" b="1" dirty="0"/>
              <a:t>diversity aware and inclusive.</a:t>
            </a:r>
            <a:r>
              <a:rPr lang="en-GB" dirty="0"/>
              <a:t> Child and youth services deals with an incredibly diverse cross-section of people, lifestyles and personal situations. It is crucial that this diversity does not give rise to inequality and injustice. Hence, child and youth services must offer a range of activities that take account of this variety. In this sense, child and youth services is inclusive.</a:t>
            </a:r>
            <a:endParaRPr lang="de-DE" dirty="0"/>
          </a:p>
          <a:p>
            <a:pPr marL="171450" lvl="0" indent="-171450">
              <a:buFont typeface="Wingdings" panose="05000000000000000000" pitchFamily="2" charset="2"/>
              <a:buChar char="Ø"/>
            </a:pPr>
            <a:r>
              <a:rPr lang="en-GB" b="1" dirty="0"/>
              <a:t>local/socio-spatial. </a:t>
            </a:r>
            <a:r>
              <a:rPr lang="en-GB" dirty="0"/>
              <a:t>Because child and youth services takes place in the socio-spatial lifeworld of the addressee, its structure is local and oriented to the social and political situation on the ground. It considers the social, state and global consequences on the lives of the subjects, whilst working with them at the local/socio-spatial level.</a:t>
            </a:r>
            <a:endParaRPr lang="de-DE" dirty="0"/>
          </a:p>
          <a:p>
            <a:pPr marL="171450" lvl="0" indent="-171450">
              <a:buFont typeface="Wingdings" panose="05000000000000000000" pitchFamily="2" charset="2"/>
              <a:buChar char="Ø"/>
            </a:pPr>
            <a:r>
              <a:rPr lang="en-GB" b="1" dirty="0"/>
              <a:t>political.</a:t>
            </a:r>
            <a:r>
              <a:rPr lang="en-GB" dirty="0"/>
              <a:t> Child and youth services is oriented not only to the personal lives of young people and their families, but also to the social and societal contexts in which they live. Child and youth services must be a political advocate </a:t>
            </a:r>
            <a:r>
              <a:rPr lang="en-GB" i="1" dirty="0"/>
              <a:t>for</a:t>
            </a:r>
            <a:r>
              <a:rPr lang="en-GB" dirty="0"/>
              <a:t> its target groups and wherever possible </a:t>
            </a:r>
            <a:r>
              <a:rPr lang="en-GB" i="1" dirty="0"/>
              <a:t>with</a:t>
            </a:r>
            <a:r>
              <a:rPr lang="en-GB" dirty="0"/>
              <a:t> them by taking part in democratic discussions and decisions that affect how collective living is shaped in the facilities, in the local authorities and in society. </a:t>
            </a:r>
            <a:endParaRPr lang="de-DE" dirty="0"/>
          </a:p>
          <a:p>
            <a:pPr marL="171450" indent="-171450">
              <a:buFont typeface="Wingdings" panose="05000000000000000000" pitchFamily="2" charset="2"/>
              <a:buChar char="Ø"/>
            </a:pPr>
            <a:r>
              <a:rPr lang="en-GB" dirty="0"/>
              <a:t>Moreover, there are calls amongst experts to focus attention on the subjective, group-related and everyday needs of young people and accordingly to shape infrastructure and processes in a way that not only gives young people a platform to voice their needs, but also ensures that activities and programmes are negotiated with them and evolved in line with their needs.</a:t>
            </a:r>
          </a:p>
          <a:p>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Böhnisch, Lothar/Thiersch, Hans/Schröer, Wolfgang (2005): Sozialpädagogisches Denken. </a:t>
            </a:r>
            <a:r>
              <a:rPr lang="en-GB" dirty="0" err="1"/>
              <a:t>Wege</a:t>
            </a:r>
            <a:r>
              <a:rPr lang="en-GB" dirty="0"/>
              <a:t> </a:t>
            </a:r>
            <a:r>
              <a:rPr lang="en-GB" dirty="0" err="1"/>
              <a:t>zu</a:t>
            </a:r>
            <a:r>
              <a:rPr lang="en-GB" dirty="0"/>
              <a:t> </a:t>
            </a:r>
            <a:r>
              <a:rPr lang="en-GB" dirty="0" err="1"/>
              <a:t>einer</a:t>
            </a:r>
            <a:r>
              <a:rPr lang="en-GB" dirty="0"/>
              <a:t> </a:t>
            </a:r>
            <a:r>
              <a:rPr lang="en-GB" dirty="0" err="1"/>
              <a:t>Neubestimmung</a:t>
            </a:r>
            <a:r>
              <a:rPr lang="en-GB" dirty="0"/>
              <a:t>. Weinheim and Munich.</a:t>
            </a:r>
          </a:p>
          <a:p>
            <a:pPr marL="171450" indent="-171450">
              <a:buFont typeface="Wingdings" panose="05000000000000000000" pitchFamily="2" charset="2"/>
              <a:buChar char="Ø"/>
            </a:pPr>
            <a:r>
              <a:rPr lang="de-DE" dirty="0" err="1"/>
              <a:t>Merchel</a:t>
            </a:r>
            <a:r>
              <a:rPr lang="de-DE" dirty="0"/>
              <a:t>, Joachim/</a:t>
            </a:r>
            <a:r>
              <a:rPr lang="de-DE" dirty="0" err="1"/>
              <a:t>Hansbauer</a:t>
            </a:r>
            <a:r>
              <a:rPr lang="de-DE" dirty="0"/>
              <a:t>, Peter/Schone, Reinhold (2023): Verantwortung in der Sozialen Arbeit. Stuttgart.</a:t>
            </a:r>
          </a:p>
        </p:txBody>
      </p:sp>
      <p:sp>
        <p:nvSpPr>
          <p:cNvPr id="4" name="Foliennummernplatzhalter 3"/>
          <p:cNvSpPr>
            <a:spLocks noGrp="1"/>
          </p:cNvSpPr>
          <p:nvPr>
            <p:ph type="sldNum" sz="quarter" idx="10"/>
          </p:nvPr>
        </p:nvSpPr>
        <p:spPr/>
        <p:txBody>
          <a:bodyPr/>
          <a:lstStyle/>
          <a:p>
            <a:fld id="{178ACBB0-B8BD-7243-B5CA-EEE1A71994D0}" type="slidenum">
              <a:rPr lang="de-DE" smtClean="0"/>
              <a:t>84</a:t>
            </a:fld>
            <a:endParaRPr lang="de-DE"/>
          </a:p>
        </p:txBody>
      </p:sp>
    </p:spTree>
    <p:extLst>
      <p:ext uri="{BB962C8B-B14F-4D97-AF65-F5344CB8AC3E}">
        <p14:creationId xmlns:p14="http://schemas.microsoft.com/office/powerpoint/2010/main" val="40550819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presence of a disability is often at the heart of social exclusion issues, and child and youth services is no exception – despite the fact that, in theory at least, its duty to provide education and care under Article 1 of Book 8 of the Social Code (SGB VIII) applies equally to all children and adolescents and their families (cf. also slide 1.1.16). </a:t>
            </a:r>
          </a:p>
          <a:p>
            <a:endParaRPr lang="de-DE" dirty="0"/>
          </a:p>
          <a:p>
            <a:r>
              <a:rPr lang="en-GB" dirty="0"/>
              <a:t>Following decades of wrangling over (departmental) policy, in 2021 the legislature has now decided in principle to move towards inclusive child and youth services with the enactment of the Act to Strengthen Children and Youth (Kinder- und </a:t>
            </a:r>
            <a:r>
              <a:rPr lang="en-GB" dirty="0" err="1"/>
              <a:t>Jugendstärkungsgesetz</a:t>
            </a:r>
            <a:r>
              <a:rPr lang="en-GB" dirty="0"/>
              <a:t>/KJSG), which lays down a step-by-step plan for implementation:</a:t>
            </a:r>
            <a:endParaRPr lang="de-DE" dirty="0"/>
          </a:p>
          <a:p>
            <a:pPr marL="171450" lvl="0" indent="-171450">
              <a:buFont typeface="Wingdings" panose="05000000000000000000" pitchFamily="2" charset="2"/>
              <a:buChar char="Ø"/>
            </a:pPr>
            <a:r>
              <a:rPr lang="en-GB" dirty="0"/>
              <a:t>The Act aims to definitively reverse, from 2028, the exclusion of children and young people with physical and/or intellectual disabilities from Book 8 and group all children and adolescents together as service beneficiaries (often referred to as the "inclusive solution/overall responsibility of child and youth services"). First, the (co-)responsibility for safeguarding equal participation for these young people in society, medical care, school and work will transfer from the integration support system to the child and youth services system. Second, it will be easier to recognise and address their educational needs as well as the needs of the family unit (siblings and parents) for support and relief. At the same time, the large number of questions raised by the amalgamation of these two systems now means that matters pertaining to professional and structural implementation in practice of the reorganisation of welfare jurisdiction will be handled in a follow-up lawmaking process. To ensure overall responsibility actually transfers to child and youth services effective 1 January 2028, a corresponding statute must enter into force by 1 January 2027 (Article 10 [4] of Book 8 in conjunction with Article 9 KJSG). </a:t>
            </a:r>
            <a:endParaRPr lang="de-DE" dirty="0"/>
          </a:p>
          <a:p>
            <a:pPr marL="171450" lvl="0" indent="-171450">
              <a:buFont typeface="Wingdings" panose="05000000000000000000" pitchFamily="2" charset="2"/>
              <a:buChar char="Ø"/>
            </a:pPr>
            <a:r>
              <a:rPr lang="en-GB" dirty="0"/>
              <a:t>That said, KJSG has already incorporated a number of material changes and significantly strengthened the inclusive focus of Book 8. The objectives of (Article 1 of Book 8) and the philosophy underpinning the structure of support and tasks (Article 9) have been extended to include responsibility for safeguarding equal participation, including in the form of obligations to minimise barriers across all tasks (counselling, taking into custody, support service planning "in a discernible form"). Protection for children with disabilities – an aspect severely lacking in the past – will be expressly addressed by way of an obligation to demonstrate appropriate expertise in recognising and dealing with risks and problematic situations in disability-specific contexts (Articles 8a, 8b). The rules on inclusivity in child and youth services (Article 11) have been tightened, as have those on joint care in child day-care facilities (Article 22a). Financing for services is now systematically tied to a requirement for inclusive support structures (Articles 77, 78b), and inclusive youth services planning as a basic task has also been incorporated (Article 80). With the aim of mitigating, where possible, the existing (until 2028) responsibility split and the exclusion of children and young people with physical and/or intellectual disabilities and their families who come under Book 9 of the Social Code (SGB IX), the youth welfare offices must always be involved in the process of planning integration support. Moreover, from 2024 children and young people with physical and/or intellectual disabilities are to receive additional support from the youth welfare office in the form of independent advice and guidance with applying for, following up and enforcing integration support services.</a:t>
            </a:r>
          </a:p>
          <a:p>
            <a:pPr lvl="0"/>
            <a:endParaRPr lang="de-DE" dirty="0"/>
          </a:p>
          <a:p>
            <a:r>
              <a:rPr lang="en-GB" dirty="0"/>
              <a:t>Whilst inclusive services were already available before the KJSG, the Act marks the first-ever call for a binding and nationwide process of continual development in all areas of child and youth services support and work, incorporating concrete expert and conceptual reflections and adapting practice correspondingly. However, further basic knowledge must be acquired through research, with a particular focus on research involving young people and their families, and corresponding initial and further training must be developed and provided for youth work professionals. </a:t>
            </a:r>
          </a:p>
          <a:p>
            <a:endParaRPr lang="de-DE" dirty="0"/>
          </a:p>
          <a:p>
            <a:r>
              <a:rPr lang="en-GB" dirty="0"/>
              <a:t>Despite the current overriding focus on the barriers to participation faced by children and adolescents with disabilities, there is a keen awareness amongst practitioners and in (departmental) policy discussions of the need to expand the principle of inclusion and inclusive tasks to include other social barriers to participation (such as poverty, migration). </a:t>
            </a:r>
          </a:p>
          <a:p>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Bundesministerium für Familie, Senioren, Frauen und Jugend (BMFSFJ) (2022): Gemeinsam zum Ziel: Inklusive Kinder- und Jugendhilfe gestalten. Online at </a:t>
            </a:r>
            <a:r>
              <a:rPr lang="de-DE" dirty="0">
                <a:hlinkClick r:id="rId3"/>
              </a:rPr>
              <a:t>https://www.bmfsfj.de/bmfsfj/aktuelles/alle-meldungen/gemeinsam-zum-ziel-inklusive-kinder-und-jugendhilfe-gestalten-195938</a:t>
            </a:r>
            <a:r>
              <a:rPr lang="de-DE" dirty="0"/>
              <a:t> (last </a:t>
            </a:r>
            <a:r>
              <a:rPr lang="de-DE" dirty="0" err="1"/>
              <a:t>accessed</a:t>
            </a:r>
            <a:r>
              <a:rPr lang="de-DE" dirty="0"/>
              <a:t>: 10 June 2023).</a:t>
            </a:r>
          </a:p>
          <a:p>
            <a:pPr marL="171450" indent="-171450">
              <a:buFont typeface="Wingdings" panose="05000000000000000000" pitchFamily="2" charset="2"/>
              <a:buChar char="Ø"/>
            </a:pPr>
            <a:r>
              <a:rPr lang="de-DE" dirty="0"/>
              <a:t>Graßhoff, Günther/Hinken, Florian/Sekler </a:t>
            </a:r>
            <a:r>
              <a:rPr lang="de-DE" dirty="0" err="1"/>
              <a:t>Koralia</a:t>
            </a:r>
            <a:r>
              <a:rPr lang="de-DE" dirty="0"/>
              <a:t>/Strahl, Benjamin (Hrsg.) (2023): Kinder- und Jugendhilfeplanung inklusiv – Planung und Gestaltung von Angeboten der Kinder- und Jugendhilfe für und mit alle(n). AFET-Eigenverlag.</a:t>
            </a:r>
          </a:p>
          <a:p>
            <a:pPr marL="171450" indent="-171450">
              <a:buFont typeface="Wingdings" panose="05000000000000000000" pitchFamily="2" charset="2"/>
              <a:buChar char="Ø"/>
            </a:pPr>
            <a:r>
              <a:rPr lang="de-DE" dirty="0"/>
              <a:t>Von Boetticher, Arne/Kuhn-Zuber, Gabriele (2022): Rehabilitationsrecht; Baden-Baden.</a:t>
            </a:r>
          </a:p>
        </p:txBody>
      </p:sp>
      <p:sp>
        <p:nvSpPr>
          <p:cNvPr id="4" name="Foliennummernplatzhalter 3"/>
          <p:cNvSpPr>
            <a:spLocks noGrp="1"/>
          </p:cNvSpPr>
          <p:nvPr>
            <p:ph type="sldNum" sz="quarter" idx="10"/>
          </p:nvPr>
        </p:nvSpPr>
        <p:spPr/>
        <p:txBody>
          <a:bodyPr/>
          <a:lstStyle/>
          <a:p>
            <a:fld id="{178ACBB0-B8BD-7243-B5CA-EEE1A71994D0}" type="slidenum">
              <a:rPr lang="de-DE" smtClean="0"/>
              <a:t>85</a:t>
            </a:fld>
            <a:endParaRPr lang="de-DE"/>
          </a:p>
        </p:txBody>
      </p:sp>
    </p:spTree>
    <p:extLst>
      <p:ext uri="{BB962C8B-B14F-4D97-AF65-F5344CB8AC3E}">
        <p14:creationId xmlns:p14="http://schemas.microsoft.com/office/powerpoint/2010/main" val="26533792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Children and adolescents are entitled to participate in decisions pertaining to their own lives and the structure of child and youth services in individual facilities and in society. This is understood as a right of participation, i.e., the right to participate in decision-making. </a:t>
            </a:r>
          </a:p>
          <a:p>
            <a:endParaRPr lang="de-DE" dirty="0"/>
          </a:p>
          <a:p>
            <a:r>
              <a:rPr lang="en-GB" dirty="0"/>
              <a:t>In describing the right of young people to an upbringing as an independent, responsible and socially competent individual, Article 1 of Book 8 of the Social Code (SGB VIII) speaks to the connection between autonomy and "social competence". In a democratic society, this refers to their right and responsibility to participate in and co-shape society.</a:t>
            </a:r>
          </a:p>
          <a:p>
            <a:endParaRPr lang="de-DE" dirty="0"/>
          </a:p>
          <a:p>
            <a:r>
              <a:rPr lang="en-GB" dirty="0"/>
              <a:t>This right to autonomy means children and adolescents must be involved in all decisions by public-sector child and youth services that affect them. This must be in consideration of their maturity and their growing ability to act independently and responsibly. Article 8 (4) says that the involvement and counselling of children and adolescents in accordance with Book 8 must take place in a manner that is appropriate and understandable.</a:t>
            </a:r>
          </a:p>
          <a:p>
            <a:endParaRPr lang="de-DE" dirty="0"/>
          </a:p>
          <a:p>
            <a:r>
              <a:rPr lang="en-GB" dirty="0"/>
              <a:t>On the one hand, then, Book 8 generally provides children and adolescents with a strong right to exercise autonomy by helping to determine suitable offerings and support from child and youth services. Taking its cue from the UN Convention on the Rights of the Child, it calls for an age-appropriate structure. Although the UN Convention refers to the requirement to provide age-appropriate services multiple times as a caveat using the wording, "in accordance with the age and maturity of the child", there is no mandate to create age-appropriate forms of participation which align with the decision-making abilities of children and adolescents. This renders young people limited in their ability to exercise their rights, and ultimately places the decision-making power in the hands of experts who judge their respective maturity and, in so doing, can further obstruct rights. SGB VIII thus vacillates between recognising the rights of children and adolescents on the one hand and imposing </a:t>
            </a:r>
            <a:r>
              <a:rPr lang="en-GB" dirty="0" err="1"/>
              <a:t>expertocratic</a:t>
            </a:r>
            <a:r>
              <a:rPr lang="en-GB" dirty="0"/>
              <a:t> restrictions on these rights on the other.</a:t>
            </a:r>
          </a:p>
          <a:p>
            <a:endParaRPr lang="de-DE" dirty="0"/>
          </a:p>
          <a:p>
            <a:r>
              <a:rPr lang="en-GB" dirty="0"/>
              <a:t>Given this, constant critical reflection is essential to determine whether and how in individual cases children and adolescents can exercise their rights to participate in and co-shape activities, support services and, where relevant, sovereign tasks of protection in the context of specific services and facilities. Whilst the power to realise these rights lies very much in the hands of youth work professionals, research shows that they do not always comprehensively and competently respect the rights of the children and adolescents with whom they work. </a:t>
            </a:r>
          </a:p>
          <a:p>
            <a:endParaRPr lang="de-DE" dirty="0"/>
          </a:p>
          <a:p>
            <a:r>
              <a:rPr lang="en-GB" dirty="0"/>
              <a:t>In fact, it is precisely the strong structural power held by the experts which puts young people at risk of an abuse of such power. Book 8 thus also requires suitable procedures to be put in place to safeguard participation by children and adolescents and offer them the opportunity to air their grievances in connection with private matters. In connection with other protective measures, empowering children and adolescents in this way also offers a further opportunity to strengthen them against an abuse of power by youth work professionals. Moreover, they can contact the </a:t>
            </a:r>
            <a:r>
              <a:rPr lang="en-GB" dirty="0" err="1"/>
              <a:t>ombuds</a:t>
            </a:r>
            <a:r>
              <a:rPr lang="en-GB" dirty="0"/>
              <a:t> office for advice and for mediation and resolution of conflicts in connection with the tasks of child and youth services under Article 2 and their performance by public-sector and non-statutory youth services.</a:t>
            </a:r>
          </a:p>
          <a:p>
            <a:endParaRPr lang="de-DE" dirty="0"/>
          </a:p>
          <a:p>
            <a:r>
              <a:rPr lang="en-GB" dirty="0"/>
              <a:t>Besides the context of child and youth facilities, children and adolescents have a right to participate in society, i.e., to help decide on the activities of child and youth services, e.g., as part of youth services planning. Youth associations and other youth alliances are entitled to voice and lobby for the interests and concerns of young people in the public and political spheres (Article 4a, Article 78 of Book 8). Young people are treated as members of the democratic society who must weigh in on the services that affect them.</a:t>
            </a:r>
          </a:p>
          <a:p>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Knauer, Reingard/</a:t>
            </a:r>
            <a:r>
              <a:rPr lang="de-DE" dirty="0" err="1"/>
              <a:t>Sturzenhecker</a:t>
            </a:r>
            <a:r>
              <a:rPr lang="de-DE" dirty="0"/>
              <a:t>, Benedikt (2016): Demokratische Partizipation von Kindern. Weinheim </a:t>
            </a:r>
            <a:r>
              <a:rPr lang="de-DE" dirty="0" err="1"/>
              <a:t>and</a:t>
            </a:r>
            <a:r>
              <a:rPr lang="de-DE" dirty="0"/>
              <a:t> Basel.</a:t>
            </a:r>
          </a:p>
          <a:p>
            <a:pPr marL="171450" indent="-171450">
              <a:buFont typeface="Wingdings" panose="05000000000000000000" pitchFamily="2" charset="2"/>
              <a:buChar char="Ø"/>
            </a:pPr>
            <a:r>
              <a:rPr lang="de-DE" dirty="0"/>
              <a:t>Pluto, Liane (2007): Partizipation in den Hilfen zur Erziehung. </a:t>
            </a:r>
            <a:r>
              <a:rPr lang="de-DE" dirty="0" err="1"/>
              <a:t>Munich</a:t>
            </a:r>
            <a:r>
              <a:rPr lang="de-DE" dirty="0"/>
              <a:t>.</a:t>
            </a:r>
          </a:p>
          <a:p>
            <a:pPr marL="171450" indent="-171450">
              <a:buFont typeface="Wingdings" panose="05000000000000000000" pitchFamily="2" charset="2"/>
              <a:buChar char="Ø"/>
            </a:pPr>
            <a:r>
              <a:rPr lang="de-DE" dirty="0"/>
              <a:t>Wolff, Mechthild (2016): Partizipation.</a:t>
            </a:r>
            <a:r>
              <a:rPr lang="de-DE" baseline="0" dirty="0"/>
              <a:t> I</a:t>
            </a:r>
            <a:r>
              <a:rPr lang="de-DE" dirty="0"/>
              <a:t>n: Schröer, Wolfgang/Struck, Norbert/Wolff, Mechthild: Handbuch Kinder- und Jugendhilfe.</a:t>
            </a:r>
            <a:r>
              <a:rPr lang="de-DE" baseline="0" dirty="0"/>
              <a:t> </a:t>
            </a:r>
            <a:r>
              <a:rPr lang="de-DE" dirty="0"/>
              <a:t>Weinheim and Munich, p. 1050–1066.</a:t>
            </a:r>
          </a:p>
        </p:txBody>
      </p:sp>
      <p:sp>
        <p:nvSpPr>
          <p:cNvPr id="4" name="Foliennummernplatzhalter 3"/>
          <p:cNvSpPr>
            <a:spLocks noGrp="1"/>
          </p:cNvSpPr>
          <p:nvPr>
            <p:ph type="sldNum" sz="quarter" idx="10"/>
          </p:nvPr>
        </p:nvSpPr>
        <p:spPr/>
        <p:txBody>
          <a:bodyPr/>
          <a:lstStyle/>
          <a:p>
            <a:endParaRPr lang="de-DE" dirty="0"/>
          </a:p>
          <a:p>
            <a:fld id="{178ACBB0-B8BD-7243-B5CA-EEE1A71994D0}" type="slidenum">
              <a:rPr lang="de-DE" smtClean="0"/>
              <a:t>86</a:t>
            </a:fld>
            <a:endParaRPr lang="de-DE" dirty="0"/>
          </a:p>
        </p:txBody>
      </p:sp>
    </p:spTree>
    <p:extLst>
      <p:ext uri="{BB962C8B-B14F-4D97-AF65-F5344CB8AC3E}">
        <p14:creationId xmlns:p14="http://schemas.microsoft.com/office/powerpoint/2010/main" val="41873389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right of children and adolescents to participate in decisions that affect their own lives and that affect the structure of child and youth services in individual facilities and in society is a common thread throughout Book 8 of the Social Code (SGB VIII). Participation rights in this sense operate on various different levels, described in law:</a:t>
            </a:r>
            <a:endParaRPr lang="de-DE" dirty="0"/>
          </a:p>
          <a:p>
            <a:pPr marL="228600" lvl="0" indent="-228600">
              <a:buFont typeface="+mj-lt"/>
              <a:buAutoNum type="arabicPeriod"/>
            </a:pPr>
            <a:r>
              <a:rPr lang="en-GB" b="1" dirty="0"/>
              <a:t>Rights of autonomy</a:t>
            </a:r>
            <a:endParaRPr lang="de-DE" dirty="0"/>
          </a:p>
          <a:p>
            <a:pPr marL="171450" lvl="0" indent="-171450">
              <a:buFont typeface="Wingdings" panose="05000000000000000000" pitchFamily="2" charset="2"/>
              <a:buChar char="Ø"/>
            </a:pPr>
            <a:r>
              <a:rPr lang="en-GB" dirty="0"/>
              <a:t>Article 1 of Book 8, in endowing children and adolescents with the right to an upbringing as an independent, responsible and socially competent individual, speaks to the connection between autonomy and "social competence". In a democratic society, this includes their right and responsibility to participate in and co-shape society.</a:t>
            </a:r>
            <a:endParaRPr lang="de-DE" dirty="0"/>
          </a:p>
          <a:p>
            <a:pPr marL="171450" lvl="0" indent="-171450">
              <a:buFont typeface="Wingdings" panose="05000000000000000000" pitchFamily="2" charset="2"/>
              <a:buChar char="Ø"/>
            </a:pPr>
            <a:r>
              <a:rPr lang="en-GB" dirty="0"/>
              <a:t>Article 5 (1) grants children and adolescents the right to choose between the facilities and services of different providers and to express their wishes as regards how the support is structured (provided it does not incur disproportionately high costs).</a:t>
            </a:r>
            <a:endParaRPr lang="de-DE" dirty="0"/>
          </a:p>
          <a:p>
            <a:pPr marL="171450" lvl="0" indent="-171450">
              <a:buFont typeface="Wingdings" panose="05000000000000000000" pitchFamily="2" charset="2"/>
              <a:buChar char="Ø"/>
            </a:pPr>
            <a:r>
              <a:rPr lang="en-GB" dirty="0"/>
              <a:t>Article 8 requires children and young people to be involved in decisions by public-sector child and youth services that affect them, in line with their developmental status. This must be in consideration of their maturity and growing ability to act independently and responsibly. It must take place in a manner that is appropriate and understandable.</a:t>
            </a:r>
            <a:endParaRPr lang="de-DE" dirty="0"/>
          </a:p>
          <a:p>
            <a:pPr marL="171450" lvl="0" indent="-171450">
              <a:buFont typeface="Wingdings" panose="05000000000000000000" pitchFamily="2" charset="2"/>
              <a:buChar char="Ø"/>
            </a:pPr>
            <a:r>
              <a:rPr lang="en-GB" dirty="0"/>
              <a:t>In respect of the state's duty of protection, Article 8a (1) stipulates that where the child or adolescent's welfare is in danger, the parents/guardians along with the young person affected must be involved in a risk assessment to the extent that this does not hinder the provision of effective protection. </a:t>
            </a:r>
            <a:endParaRPr lang="de-DE" dirty="0"/>
          </a:p>
          <a:p>
            <a:pPr marL="171450" lvl="0" indent="-171450">
              <a:buFont typeface="Wingdings" panose="05000000000000000000" pitchFamily="2" charset="2"/>
              <a:buChar char="Ø"/>
            </a:pPr>
            <a:r>
              <a:rPr lang="en-GB" dirty="0"/>
              <a:t>Article 9a states that young people can turn to independent </a:t>
            </a:r>
            <a:r>
              <a:rPr lang="en-GB" dirty="0" err="1"/>
              <a:t>ombuds</a:t>
            </a:r>
            <a:r>
              <a:rPr lang="en-GB" dirty="0"/>
              <a:t> offices for advice, mediation and conflict resolution in connection with the tasks of child and youth services. The </a:t>
            </a:r>
            <a:r>
              <a:rPr lang="en-GB" dirty="0" err="1"/>
              <a:t>ombuds</a:t>
            </a:r>
            <a:r>
              <a:rPr lang="en-GB" dirty="0"/>
              <a:t> office is not accountable to another authority.</a:t>
            </a:r>
            <a:endParaRPr lang="de-DE" dirty="0"/>
          </a:p>
          <a:p>
            <a:pPr marL="171450" lvl="0" indent="-171450">
              <a:buFont typeface="Wingdings" panose="05000000000000000000" pitchFamily="2" charset="2"/>
              <a:buChar char="Ø"/>
            </a:pPr>
            <a:r>
              <a:rPr lang="en-GB" dirty="0"/>
              <a:t>Article 42 (1) no. 1 grants children and adolescents an unconditional right to be taken into custody upon their request.</a:t>
            </a:r>
            <a:endParaRPr lang="de-DE" dirty="0"/>
          </a:p>
          <a:p>
            <a:pPr marL="228600" indent="-228600">
              <a:buFont typeface="+mj-lt"/>
              <a:buAutoNum type="arabicPeriod" startAt="2"/>
            </a:pPr>
            <a:r>
              <a:rPr lang="en-GB" b="1" dirty="0"/>
              <a:t>Rights of participation in shaping programmes provided in child and youth services facilities</a:t>
            </a:r>
            <a:endParaRPr lang="de-DE" dirty="0"/>
          </a:p>
          <a:p>
            <a:pPr marL="171450" lvl="0" indent="-171450">
              <a:buFont typeface="Wingdings" panose="05000000000000000000" pitchFamily="2" charset="2"/>
              <a:buChar char="Ø"/>
            </a:pPr>
            <a:r>
              <a:rPr lang="en-GB" dirty="0"/>
              <a:t>Article 4a (1) states that eligible recipients and service beneficiaries can join forces as part of member-led associations to support, guide and advocate for the addressees of child and youth services.</a:t>
            </a:r>
            <a:endParaRPr lang="de-DE" dirty="0"/>
          </a:p>
          <a:p>
            <a:pPr marL="171450" lvl="0" indent="-171450">
              <a:buFont typeface="Wingdings" panose="05000000000000000000" pitchFamily="2" charset="2"/>
              <a:buChar char="Ø"/>
            </a:pPr>
            <a:r>
              <a:rPr lang="en-GB" dirty="0"/>
              <a:t>Article 9 no. 2 stipulates that the services must be structured and tasks fulfilled taking into account the growing abilities of the child or young person and their growing need to act independently and responsibly.</a:t>
            </a:r>
            <a:endParaRPr lang="de-DE" dirty="0"/>
          </a:p>
          <a:p>
            <a:pPr marL="171450" lvl="0" indent="-171450">
              <a:buFont typeface="Wingdings" panose="05000000000000000000" pitchFamily="2" charset="2"/>
              <a:buChar char="Ø"/>
            </a:pPr>
            <a:r>
              <a:rPr lang="en-GB" dirty="0"/>
              <a:t>Article 11 states that children and adolescents must be involved in deciding and shaping youth work activities.</a:t>
            </a:r>
            <a:endParaRPr lang="de-DE" dirty="0"/>
          </a:p>
          <a:p>
            <a:pPr marL="171450" lvl="0" indent="-171450">
              <a:buFont typeface="Wingdings" panose="05000000000000000000" pitchFamily="2" charset="2"/>
              <a:buChar char="Ø"/>
            </a:pPr>
            <a:r>
              <a:rPr lang="en-GB" dirty="0"/>
              <a:t>Article 12 (2) states that youth work in youth associations and youth groups is organised by young people themselves, implemented jointly and the responsibility shared by all.</a:t>
            </a:r>
            <a:endParaRPr lang="de-DE" dirty="0"/>
          </a:p>
          <a:p>
            <a:pPr marL="171450" lvl="0" indent="-171450">
              <a:buFont typeface="Wingdings" panose="05000000000000000000" pitchFamily="2" charset="2"/>
              <a:buChar char="Ø"/>
            </a:pPr>
            <a:r>
              <a:rPr lang="en-GB" dirty="0"/>
              <a:t>Article 36 grants young people and adolescents the right to co-determine the services that support their upbringing (as part of support planning, or the </a:t>
            </a:r>
            <a:r>
              <a:rPr lang="en-GB" i="1" dirty="0" err="1"/>
              <a:t>Hilfeplan</a:t>
            </a:r>
            <a:r>
              <a:rPr lang="en-GB" dirty="0"/>
              <a:t>) by helping to determine demand, the type of support to be provided and the scope.</a:t>
            </a:r>
            <a:endParaRPr lang="de-DE" dirty="0"/>
          </a:p>
          <a:p>
            <a:pPr marL="171450" lvl="0" indent="-171450">
              <a:buFont typeface="Wingdings" panose="05000000000000000000" pitchFamily="2" charset="2"/>
              <a:buChar char="Ø"/>
            </a:pPr>
            <a:r>
              <a:rPr lang="en-GB" dirty="0"/>
              <a:t>In order to be granted an operating licence, Article 45 requires child day-care facilities and residential care facilities to safeguard the rights of children and adolescents who use the facility by taking suitable steps to ensure self-advocacy and participation and provide the opportunity to raise complaints in connection with private matters both within and outside of the facility. </a:t>
            </a:r>
            <a:endParaRPr lang="de-DE" dirty="0"/>
          </a:p>
          <a:p>
            <a:pPr marL="228600" indent="-228600">
              <a:buFont typeface="+mj-lt"/>
              <a:buAutoNum type="arabicPeriod" startAt="3"/>
            </a:pPr>
            <a:r>
              <a:rPr lang="en-GB" b="1" dirty="0"/>
              <a:t>Rights of participation in shaping child and youth services in the community</a:t>
            </a:r>
            <a:endParaRPr lang="de-DE" dirty="0"/>
          </a:p>
          <a:p>
            <a:pPr marL="171450" lvl="0" indent="-171450">
              <a:buFont typeface="Wingdings" panose="05000000000000000000" pitchFamily="2" charset="2"/>
              <a:buChar char="Ø"/>
            </a:pPr>
            <a:r>
              <a:rPr lang="en-GB" dirty="0"/>
              <a:t>Article 4a calls on public-sector child and youth services to promote and cooperate with member-led associations and, </a:t>
            </a:r>
            <a:r>
              <a:rPr lang="en-GB" i="1" dirty="0"/>
              <a:t>inter alia</a:t>
            </a:r>
            <a:r>
              <a:rPr lang="en-GB" dirty="0"/>
              <a:t>, to include them in working groups pursuant to Article 78.</a:t>
            </a:r>
            <a:endParaRPr lang="de-DE" dirty="0"/>
          </a:p>
          <a:p>
            <a:pPr marL="171450" lvl="0" indent="-171450">
              <a:buFont typeface="Wingdings" panose="05000000000000000000" pitchFamily="2" charset="2"/>
              <a:buChar char="Ø"/>
            </a:pPr>
            <a:r>
              <a:rPr lang="en-GB" dirty="0"/>
              <a:t>Article 12 states that youth associations represent the interests and concerns of young people and advocate for them in dialogue with society.</a:t>
            </a:r>
            <a:endParaRPr lang="de-DE" dirty="0"/>
          </a:p>
          <a:p>
            <a:pPr marL="171450" lvl="0" indent="-171450">
              <a:buFont typeface="Wingdings" panose="05000000000000000000" pitchFamily="2" charset="2"/>
              <a:buChar char="Ø"/>
            </a:pPr>
            <a:r>
              <a:rPr lang="en-GB" dirty="0"/>
              <a:t>Article 71 (1) requires adequate consideration be given to proposals of the youth associations in connection with appointments to the youth welfare committee.</a:t>
            </a:r>
            <a:endParaRPr lang="de-DE" dirty="0"/>
          </a:p>
          <a:p>
            <a:pPr marL="171450" indent="-171450">
              <a:buFont typeface="Wingdings" panose="05000000000000000000" pitchFamily="2" charset="2"/>
              <a:buChar char="Ø"/>
            </a:pPr>
            <a:r>
              <a:rPr lang="en-GB" dirty="0"/>
              <a:t>Article 80 (1) no. 2 states that public-sector providers must, when planning youth services, identify demand taking into account the wishes, needs and interests of young people and persons with custodial rights.</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87</a:t>
            </a:fld>
            <a:endParaRPr lang="de-DE"/>
          </a:p>
        </p:txBody>
      </p:sp>
    </p:spTree>
    <p:extLst>
      <p:ext uri="{BB962C8B-B14F-4D97-AF65-F5344CB8AC3E}">
        <p14:creationId xmlns:p14="http://schemas.microsoft.com/office/powerpoint/2010/main" val="19281940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Children, adolescents and parents can turn to the </a:t>
            </a:r>
            <a:r>
              <a:rPr lang="en-GB" dirty="0" err="1"/>
              <a:t>ombuds</a:t>
            </a:r>
            <a:r>
              <a:rPr lang="en-GB" dirty="0"/>
              <a:t> office for impartial information, advice and mediation in conflicts with public-sector or non-statutory providers of child and youth services. The </a:t>
            </a:r>
            <a:r>
              <a:rPr lang="en-GB" dirty="0" err="1"/>
              <a:t>ombuds</a:t>
            </a:r>
            <a:r>
              <a:rPr lang="en-GB" dirty="0"/>
              <a:t> office serves to redress the balance of power in the highly asymmetric structure of child and youth services, especially in scenarios of conflict. Its activities include providing impartial advice to the structurally weaker party and, if necessary, helping to resolve conflicts with public-sector and/or non-statutory providers of youth services. Alongside one-to-one counselling, the </a:t>
            </a:r>
            <a:r>
              <a:rPr lang="en-GB" dirty="0" err="1"/>
              <a:t>ombuds</a:t>
            </a:r>
            <a:r>
              <a:rPr lang="en-GB" dirty="0"/>
              <a:t> office also advises on (departmental) political lobbying for greater needs-based and target group-oriented child and youth services and for social policy that creates positive living conditions for young people and their families (Article 1 [3], sentence 5 of Book 8 of the Social Code [SGB VIII]). Crucially, the </a:t>
            </a:r>
            <a:r>
              <a:rPr lang="en-GB" dirty="0" err="1"/>
              <a:t>ombuds</a:t>
            </a:r>
            <a:r>
              <a:rPr lang="en-GB" dirty="0"/>
              <a:t> office is independent and is not accountable to another authority. </a:t>
            </a:r>
          </a:p>
          <a:p>
            <a:endParaRPr lang="de-DE" dirty="0"/>
          </a:p>
          <a:p>
            <a:r>
              <a:rPr lang="en-GB" dirty="0"/>
              <a:t>Whilst the </a:t>
            </a:r>
            <a:r>
              <a:rPr lang="en-GB" dirty="0" err="1"/>
              <a:t>ombuds</a:t>
            </a:r>
            <a:r>
              <a:rPr lang="en-GB" dirty="0"/>
              <a:t> concept is a relatively recent development in child and youth services, it is rapidly gaining traction amongst youth work professionals. Having emerged within the context of socio-educational support services, the </a:t>
            </a:r>
            <a:r>
              <a:rPr lang="en-GB" dirty="0" err="1"/>
              <a:t>ombuds</a:t>
            </a:r>
            <a:r>
              <a:rPr lang="en-GB" dirty="0"/>
              <a:t> office plays a vital role in safeguarding the rights of young people and their families. It has become an increasingly important professional tool, even more so following reports by aggrieved parties concerning the unfair exercising of power to their detriment. Moreover, public debate in connection with the round tables on Home Education in the 1950s and 1960s (2010) and Child Sexual Abuse in Institutional and Familial Contexts (2011) significantly raised the political profile of this issue and ultimately led to the enactment of the 2012 German Federal Child Protection Act (</a:t>
            </a:r>
            <a:r>
              <a:rPr lang="en-GB" dirty="0" err="1"/>
              <a:t>Bundeskinderschutzgesetz</a:t>
            </a:r>
            <a:r>
              <a:rPr lang="en-GB" dirty="0"/>
              <a:t>/</a:t>
            </a:r>
            <a:r>
              <a:rPr lang="en-GB" dirty="0" err="1"/>
              <a:t>BKiSchG</a:t>
            </a:r>
            <a:r>
              <a:rPr lang="en-GB" dirty="0"/>
              <a:t>).</a:t>
            </a:r>
          </a:p>
          <a:p>
            <a:endParaRPr lang="de-DE" dirty="0"/>
          </a:p>
          <a:p>
            <a:r>
              <a:rPr lang="en-GB" dirty="0"/>
              <a:t>The </a:t>
            </a:r>
            <a:r>
              <a:rPr lang="en-GB" dirty="0" err="1"/>
              <a:t>ombuds</a:t>
            </a:r>
            <a:r>
              <a:rPr lang="en-GB" dirty="0"/>
              <a:t> offices have developed and expanded largely via initiatives at federal state (</a:t>
            </a:r>
            <a:r>
              <a:rPr lang="en-GB" dirty="0" err="1"/>
              <a:t>Länder</a:t>
            </a:r>
            <a:r>
              <a:rPr lang="en-GB" dirty="0"/>
              <a:t>) level. </a:t>
            </a:r>
          </a:p>
          <a:p>
            <a:endParaRPr lang="de-DE" dirty="0"/>
          </a:p>
          <a:p>
            <a:r>
              <a:rPr lang="en-GB" dirty="0"/>
              <a:t>The question remains open as to what can be done to ensure all support recipients and service beneficiaries have access to good-quality, nationwide </a:t>
            </a:r>
            <a:r>
              <a:rPr lang="en-GB" dirty="0" err="1"/>
              <a:t>ombuds</a:t>
            </a:r>
            <a:r>
              <a:rPr lang="en-GB" dirty="0"/>
              <a:t> support. There are indications that the federal states will at some point be bound by law to establish a needs-based network of </a:t>
            </a:r>
            <a:r>
              <a:rPr lang="en-GB" dirty="0" err="1"/>
              <a:t>ombuds</a:t>
            </a:r>
            <a:r>
              <a:rPr lang="en-GB" dirty="0"/>
              <a:t> offices within their geographical remit.</a:t>
            </a:r>
          </a:p>
          <a:p>
            <a:endParaRPr lang="de-DE" dirty="0"/>
          </a:p>
          <a:p>
            <a:r>
              <a:rPr lang="en-GB" dirty="0"/>
              <a:t>Also unclear is how the </a:t>
            </a:r>
            <a:r>
              <a:rPr lang="en-GB" dirty="0" err="1"/>
              <a:t>ombuds</a:t>
            </a:r>
            <a:r>
              <a:rPr lang="en-GB" dirty="0"/>
              <a:t> offices will develop going forward with respect to other services outside of socio-educational support. </a:t>
            </a:r>
            <a:endParaRPr lang="de-DE" dirty="0"/>
          </a:p>
          <a:p>
            <a:r>
              <a:rPr lang="en-GB" dirty="0"/>
              <a:t>In 2021 </a:t>
            </a:r>
            <a:r>
              <a:rPr lang="en-GB" dirty="0" err="1"/>
              <a:t>ombuds</a:t>
            </a:r>
            <a:r>
              <a:rPr lang="en-GB" dirty="0"/>
              <a:t> offices were enshrined in Article 9a of Book 8, which states that the federal states ensure that young people and their families can contact the </a:t>
            </a:r>
            <a:r>
              <a:rPr lang="en-GB" dirty="0" err="1"/>
              <a:t>ombuds</a:t>
            </a:r>
            <a:r>
              <a:rPr lang="en-GB" dirty="0"/>
              <a:t> office for advice and for mediation and resolution in conflicts in connection with the tasks of child and youth services pursuant to Article 2 and their performance by public-sector and non-statutory youth services. The </a:t>
            </a:r>
            <a:r>
              <a:rPr lang="en-GB" dirty="0" err="1"/>
              <a:t>ombuds</a:t>
            </a:r>
            <a:r>
              <a:rPr lang="en-GB" dirty="0"/>
              <a:t> offices established in accordance with the needs of young people and their families work independently and are not accountable to another authority. Articles 17 (1) to (2a) of Book 1 of the Social Code (SGB I) apply to advice provided by the </a:t>
            </a:r>
            <a:r>
              <a:rPr lang="en-GB" dirty="0" err="1"/>
              <a:t>ombuds</a:t>
            </a:r>
            <a:r>
              <a:rPr lang="en-GB" dirty="0"/>
              <a:t> offices as well to conflict mediation and resolution services. The specifics are regulated in the federal state laws.</a:t>
            </a:r>
          </a:p>
          <a:p>
            <a:endParaRPr lang="de-DE" dirty="0"/>
          </a:p>
          <a:p>
            <a:r>
              <a:rPr lang="en-GB" b="1" dirty="0"/>
              <a:t>Further reading</a:t>
            </a:r>
          </a:p>
          <a:p>
            <a:endParaRPr lang="de-DE" dirty="0"/>
          </a:p>
          <a:p>
            <a:pPr marL="171450" indent="-171450">
              <a:buFont typeface="Wingdings" panose="05000000000000000000" pitchFamily="2" charset="2"/>
              <a:buChar char="Ø"/>
            </a:pPr>
            <a:r>
              <a:rPr lang="de-DE" dirty="0"/>
              <a:t>Bundesnetzwerk </a:t>
            </a:r>
            <a:r>
              <a:rPr lang="de-DE" dirty="0" err="1"/>
              <a:t>Ombudschaft</a:t>
            </a:r>
            <a:r>
              <a:rPr lang="de-DE" dirty="0"/>
              <a:t> (2023): Informationen, Gutachten, Stellungnahmen. Online at </a:t>
            </a:r>
            <a:r>
              <a:rPr lang="de-DE" dirty="0">
                <a:hlinkClick r:id="rId3"/>
              </a:rPr>
              <a:t>https://ombudschaft-jugendhilfe.de/veroeffentlichungen/</a:t>
            </a:r>
            <a:r>
              <a:rPr lang="de-DE" dirty="0"/>
              <a:t> (last </a:t>
            </a:r>
            <a:r>
              <a:rPr lang="de-DE" dirty="0" err="1"/>
              <a:t>accessed</a:t>
            </a:r>
            <a:r>
              <a:rPr lang="de-DE" dirty="0"/>
              <a:t>: 10 June 2023).</a:t>
            </a:r>
          </a:p>
          <a:p>
            <a:pPr marL="171450" indent="-171450">
              <a:buFont typeface="Wingdings" panose="05000000000000000000" pitchFamily="2" charset="2"/>
              <a:buChar char="Ø"/>
            </a:pPr>
            <a:r>
              <a:rPr lang="de-DE" dirty="0"/>
              <a:t>Forum Erziehungshilfen 1/2020: </a:t>
            </a:r>
            <a:r>
              <a:rPr lang="de-DE" dirty="0" err="1"/>
              <a:t>Ombudschaft</a:t>
            </a:r>
            <a:r>
              <a:rPr lang="de-DE" dirty="0"/>
              <a:t> in der Kinder- und Jugendhilfe.</a:t>
            </a:r>
          </a:p>
          <a:p>
            <a:pPr marL="171450" indent="-171450">
              <a:buFont typeface="Wingdings" panose="05000000000000000000" pitchFamily="2" charset="2"/>
              <a:buChar char="Ø"/>
            </a:pPr>
            <a:r>
              <a:rPr lang="de-DE" dirty="0"/>
              <a:t>Len, Andrea/Manzel, Melissa/</a:t>
            </a:r>
            <a:r>
              <a:rPr lang="de-DE" dirty="0" err="1"/>
              <a:t>Tomaschowski</a:t>
            </a:r>
            <a:r>
              <a:rPr lang="de-DE" dirty="0"/>
              <a:t>, Lydia/Redmann, Björn/</a:t>
            </a:r>
            <a:r>
              <a:rPr lang="de-DE" dirty="0" err="1"/>
              <a:t>Schruth</a:t>
            </a:r>
            <a:r>
              <a:rPr lang="de-DE" dirty="0"/>
              <a:t>, Peter (</a:t>
            </a:r>
            <a:r>
              <a:rPr lang="de-DE" dirty="0" err="1"/>
              <a:t>eds</a:t>
            </a:r>
            <a:r>
              <a:rPr lang="de-DE" dirty="0"/>
              <a:t>.) (2022): </a:t>
            </a:r>
            <a:r>
              <a:rPr lang="de-DE" dirty="0" err="1"/>
              <a:t>Ombudschaft</a:t>
            </a:r>
            <a:r>
              <a:rPr lang="de-DE" dirty="0"/>
              <a:t> in der Kinder- und Jugendhilfe – Grundlagen-Praxis-Recht, Weinheim and Basel.</a:t>
            </a:r>
          </a:p>
          <a:p>
            <a:pPr marL="171450" indent="-171450">
              <a:buFont typeface="Wingdings" panose="05000000000000000000" pitchFamily="2" charset="2"/>
              <a:buChar char="Ø"/>
            </a:pPr>
            <a:r>
              <a:rPr lang="de-DE" dirty="0"/>
              <a:t>Rosenbauer, Nicole/</a:t>
            </a:r>
            <a:r>
              <a:rPr lang="de-DE" dirty="0" err="1"/>
              <a:t>Schruth</a:t>
            </a:r>
            <a:r>
              <a:rPr lang="de-DE" dirty="0"/>
              <a:t>, Peter (2019): </a:t>
            </a:r>
            <a:r>
              <a:rPr lang="de-DE" dirty="0" err="1"/>
              <a:t>Ombudschaft</a:t>
            </a:r>
            <a:r>
              <a:rPr lang="de-DE" dirty="0"/>
              <a:t> als Mittel der Durchsetzung von Rechten junger Menschen und Familien in der Kinder- und Jugendhilfe. Auf den Spuren notwendiger Unabhängigkeit einer Praxis des Widerspruchs. In: Koch, Josef/von zur </a:t>
            </a:r>
            <a:r>
              <a:rPr lang="de-DE" dirty="0" err="1"/>
              <a:t>Gathen</a:t>
            </a:r>
            <a:r>
              <a:rPr lang="de-DE" dirty="0"/>
              <a:t>, Marion/</a:t>
            </a:r>
            <a:r>
              <a:rPr lang="de-DE" dirty="0" err="1"/>
              <a:t>Meysen</a:t>
            </a:r>
            <a:r>
              <a:rPr lang="de-DE" dirty="0"/>
              <a:t>, Thomas (</a:t>
            </a:r>
            <a:r>
              <a:rPr lang="de-DE" dirty="0" err="1"/>
              <a:t>eds</a:t>
            </a:r>
            <a:r>
              <a:rPr lang="de-DE" dirty="0"/>
              <a:t>.): Vorwärts, aber nicht vergessen! – Entwicklungslinien und Perspektiven in der Kinder- und Jugendhilfe. Weinheim, p. 146–156.</a:t>
            </a:r>
          </a:p>
          <a:p>
            <a:pPr marL="171450" indent="-171450">
              <a:buFont typeface="Wingdings" panose="05000000000000000000" pitchFamily="2" charset="2"/>
              <a:buChar char="Ø"/>
            </a:pPr>
            <a:r>
              <a:rPr lang="de-DE" dirty="0"/>
              <a:t>Schindler, Gila. (2019): Rechtsgrundlagen der </a:t>
            </a:r>
            <a:r>
              <a:rPr lang="de-DE" dirty="0" err="1"/>
              <a:t>ombudschaftlichen</a:t>
            </a:r>
            <a:r>
              <a:rPr lang="de-DE" dirty="0"/>
              <a:t> Tätigkeit – Handlungs- bzw. Vertretungsbefugnisse und ihre Grenzen. Online at </a:t>
            </a:r>
            <a:r>
              <a:rPr lang="en-GB" u="sng" dirty="0">
                <a:hlinkClick r:id="rId4"/>
              </a:rPr>
              <a:t>https://ombudschaft-jugendhilfe.de/2019/11/rechtsgrundlagen-der-ombudschaftlichen-taetigkeit-handlungs-bzw-vertretungsbefugnisse-und-ihre-grenzen/</a:t>
            </a:r>
            <a:r>
              <a:rPr lang="en-GB" dirty="0"/>
              <a:t> (last accessed: 10 June 2023).</a:t>
            </a:r>
            <a:endParaRPr lang="de-DE" dirty="0"/>
          </a:p>
        </p:txBody>
      </p:sp>
      <p:sp>
        <p:nvSpPr>
          <p:cNvPr id="4" name="Foliennummernplatzhalter 3"/>
          <p:cNvSpPr>
            <a:spLocks noGrp="1"/>
          </p:cNvSpPr>
          <p:nvPr>
            <p:ph type="sldNum" sz="quarter" idx="10"/>
          </p:nvPr>
        </p:nvSpPr>
        <p:spPr/>
        <p:txBody>
          <a:bodyPr/>
          <a:lstStyle/>
          <a:p>
            <a:fld id="{178ACBB0-B8BD-7243-B5CA-EEE1A71994D0}" type="slidenum">
              <a:rPr lang="de-DE" smtClean="0"/>
              <a:t>88</a:t>
            </a:fld>
            <a:endParaRPr lang="de-DE"/>
          </a:p>
        </p:txBody>
      </p:sp>
    </p:spTree>
    <p:extLst>
      <p:ext uri="{BB962C8B-B14F-4D97-AF65-F5344CB8AC3E}">
        <p14:creationId xmlns:p14="http://schemas.microsoft.com/office/powerpoint/2010/main" val="8513143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Secrecy and the protection of confidence are two of the most fundamental requirements of the care professions. A fully trusting and beneficial relationship between those seeking help and those providing help needs a supportive space in which the individuals involved can rely on information to be kept confidential.</a:t>
            </a:r>
          </a:p>
          <a:p>
            <a:endParaRPr lang="de-DE" dirty="0"/>
          </a:p>
          <a:p>
            <a:r>
              <a:rPr lang="en-GB" dirty="0"/>
              <a:t>This protection of confidence also has its foundations in constitutional law and the constitutionally guaranteed general right of personality. Hence, all data privacy regulations are rooted in the fundamental right of individuals to decide for themselves whether, when and to what extent information about themselves is disclosed to others (known as the </a:t>
            </a:r>
            <a:r>
              <a:rPr lang="en-GB" b="1" dirty="0"/>
              <a:t>right to informational self-determination</a:t>
            </a:r>
            <a:r>
              <a:rPr lang="en-GB" dirty="0"/>
              <a:t>). Against this backdrop, when it comes to data disclosure, consent from the data subject is generally considered to be the gold standard. Where no consent has been provided, information may only ever be handled in line with the provisions of data privacy law (collection, storage, use, forwarding).</a:t>
            </a:r>
          </a:p>
          <a:p>
            <a:endParaRPr lang="de-DE" dirty="0"/>
          </a:p>
          <a:p>
            <a:r>
              <a:rPr lang="en-GB" dirty="0"/>
              <a:t>Since 2018 data privacy provisions have been largely shaped by the European General Data Protection Regulation (</a:t>
            </a:r>
            <a:r>
              <a:rPr lang="en-GB" b="1" dirty="0"/>
              <a:t>GDPR</a:t>
            </a:r>
            <a:r>
              <a:rPr lang="en-GB" dirty="0"/>
              <a:t>), enforced in Germany as directly applicable law. In particular, the GDPR contains several key principles (Article 5 – Principles relating to processing of personal data). These include, </a:t>
            </a:r>
            <a:r>
              <a:rPr lang="en-GB" i="1" dirty="0"/>
              <a:t>inter alia</a:t>
            </a:r>
            <a:r>
              <a:rPr lang="en-GB" dirty="0"/>
              <a:t>, the requirement for transparency (i.e., all data must be processed transparently in respect of the data subject), and limiting processing to what is necessary for the purposes for which it was collected. The GDPR lays down clear conditions which must be met when obtaining legal consent: the data subject must give consent freely, for a specific purpose, in an informed manner and unambiguously in the form of a declaration or other clearly distinguishable form in which they agree to the processing of their personal data.</a:t>
            </a:r>
          </a:p>
          <a:p>
            <a:endParaRPr lang="de-DE" dirty="0"/>
          </a:p>
          <a:p>
            <a:r>
              <a:rPr lang="en-GB" dirty="0"/>
              <a:t>The GDPR also contains escape clauses giving EU member states the power to enact national regulations for purposes including the performance of public functions. For the tasks of child and youth services pursuant to Book 8 of the Social Code (SGB VIII), corresponding national regulations are found in Articles 61 et seq. in conjunction with the general social data protection regulations found in Book 10 of the German Social Code (SGB X). Key powers are:</a:t>
            </a:r>
            <a:endParaRPr lang="de-DE" dirty="0"/>
          </a:p>
          <a:p>
            <a:pPr marL="171450" lvl="0" indent="-171450">
              <a:buFont typeface="Wingdings" panose="05000000000000000000" pitchFamily="2" charset="2"/>
              <a:buChar char="Ø"/>
            </a:pPr>
            <a:r>
              <a:rPr lang="en-GB" b="1" dirty="0"/>
              <a:t>Data collection </a:t>
            </a:r>
            <a:r>
              <a:rPr lang="en-GB" dirty="0"/>
              <a:t>(Article 62 of Book 8)</a:t>
            </a:r>
            <a:r>
              <a:rPr lang="en-GB" b="1" dirty="0"/>
              <a:t>: </a:t>
            </a:r>
            <a:r>
              <a:rPr lang="en-GB" dirty="0"/>
              <a:t>social data may only be collected where knowledge of such data is required in order to fulfil the respective task (para. 1). Data may only be collected from the data subject (para. 2), i.e., consent takes precedence here, too.  Social data on the data subject may be obtained from other parties without the data subject's consent only in one of the exceptional circumstances listed exhaustively in para. 3, e.g., in connection with fulfilling the state's duty to protect in accordance with Article 8a.</a:t>
            </a:r>
            <a:endParaRPr lang="de-DE" dirty="0"/>
          </a:p>
          <a:p>
            <a:pPr marL="171450" lvl="0" indent="-171450">
              <a:buFont typeface="Wingdings" panose="05000000000000000000" pitchFamily="2" charset="2"/>
              <a:buChar char="Ø"/>
            </a:pPr>
            <a:r>
              <a:rPr lang="en-GB" b="1" dirty="0"/>
              <a:t>Data disclosure</a:t>
            </a:r>
            <a:r>
              <a:rPr lang="en-GB" dirty="0"/>
              <a:t> (Articles 64, 65 of Book 8): as a general rule, social data may only be transmitted and used for the purpose for which it was collected (Article 64 [1]). Data may be disclosed for another purpose provided this is in aid of the distinct task or the task of another provider of social benefits but only where this does not jeopardise the intended outcome of the support (Article 64 [2]). The latter usually requires the data subject's consent or must at the very least be clearly transparent. Special protection is afforded to social data confided to an employee of the youth welfare office with the expectation of confidentiality (Article 65). Such data may only be disclosed primarily with the data subject's consent, but otherwise only in compliance with very narrowly defined conditions; for example, it may be passed to the family court in order to facilitate a decision regarding an endangerment of the child's welfare that would not be possible without this information.</a:t>
            </a:r>
            <a:endParaRPr lang="de-DE" dirty="0"/>
          </a:p>
          <a:p>
            <a:r>
              <a:rPr lang="en-GB" dirty="0"/>
              <a:t> </a:t>
            </a:r>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Hoffmann, Birgit (2019). Vorbemerkung zum 4. </a:t>
            </a:r>
            <a:r>
              <a:rPr lang="en-GB" dirty="0" err="1"/>
              <a:t>Kap</a:t>
            </a:r>
            <a:r>
              <a:rPr lang="en-GB" dirty="0"/>
              <a:t>., § 62, §§ 64, 65. In: </a:t>
            </a:r>
            <a:r>
              <a:rPr lang="en-GB" dirty="0" err="1"/>
              <a:t>Münder</a:t>
            </a:r>
            <a:r>
              <a:rPr lang="en-GB" dirty="0"/>
              <a:t>, Johannes/</a:t>
            </a:r>
            <a:r>
              <a:rPr lang="en-GB" dirty="0" err="1"/>
              <a:t>Meysen</a:t>
            </a:r>
            <a:r>
              <a:rPr lang="en-GB" dirty="0"/>
              <a:t>, Thomas/</a:t>
            </a:r>
            <a:r>
              <a:rPr lang="en-GB" dirty="0" err="1"/>
              <a:t>Trenczek</a:t>
            </a:r>
            <a:r>
              <a:rPr lang="en-GB" dirty="0"/>
              <a:t>, Thomas (eds.). </a:t>
            </a:r>
            <a:r>
              <a:rPr lang="de-DE" dirty="0"/>
              <a:t>Frankfurter Kommentar SGB VIII – Kinder- und Jugendhilfe. 8th </a:t>
            </a:r>
            <a:r>
              <a:rPr lang="de-DE" dirty="0" err="1"/>
              <a:t>edition</a:t>
            </a:r>
            <a:r>
              <a:rPr lang="de-DE" dirty="0"/>
              <a:t>, Baden-Baden.</a:t>
            </a:r>
          </a:p>
          <a:p>
            <a:pPr marL="171450" indent="-171450">
              <a:buFont typeface="Wingdings" panose="05000000000000000000" pitchFamily="2" charset="2"/>
              <a:buChar char="Ø"/>
            </a:pPr>
            <a:r>
              <a:rPr lang="de-DE" dirty="0"/>
              <a:t>Münder, Johannes/</a:t>
            </a:r>
            <a:r>
              <a:rPr lang="de-DE" dirty="0" err="1"/>
              <a:t>Trenczek</a:t>
            </a:r>
            <a:r>
              <a:rPr lang="de-DE" dirty="0"/>
              <a:t>, Thomas (2020): Kinder- und Jugendhilferecht – Eine sozialwissenschaftliche Darstellung. </a:t>
            </a:r>
            <a:r>
              <a:rPr lang="de-DE" dirty="0" err="1"/>
              <a:t>Ch</a:t>
            </a:r>
            <a:r>
              <a:rPr lang="de-DE" dirty="0"/>
              <a:t>. 14, 9th </a:t>
            </a:r>
            <a:r>
              <a:rPr lang="de-DE" dirty="0" err="1"/>
              <a:t>edition</a:t>
            </a:r>
            <a:r>
              <a:rPr lang="de-DE" dirty="0"/>
              <a:t>, Baden-Baden.</a:t>
            </a:r>
          </a:p>
        </p:txBody>
      </p:sp>
      <p:sp>
        <p:nvSpPr>
          <p:cNvPr id="4" name="Foliennummernplatzhalter 3"/>
          <p:cNvSpPr>
            <a:spLocks noGrp="1"/>
          </p:cNvSpPr>
          <p:nvPr>
            <p:ph type="sldNum" sz="quarter" idx="10"/>
          </p:nvPr>
        </p:nvSpPr>
        <p:spPr/>
        <p:txBody>
          <a:bodyPr/>
          <a:lstStyle/>
          <a:p>
            <a:fld id="{178ACBB0-B8BD-7243-B5CA-EEE1A71994D0}" type="slidenum">
              <a:rPr lang="de-DE" smtClean="0"/>
              <a:t>89</a:t>
            </a:fld>
            <a:endParaRPr lang="de-DE"/>
          </a:p>
        </p:txBody>
      </p:sp>
    </p:spTree>
    <p:extLst>
      <p:ext uri="{BB962C8B-B14F-4D97-AF65-F5344CB8AC3E}">
        <p14:creationId xmlns:p14="http://schemas.microsoft.com/office/powerpoint/2010/main" val="194286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Despite (ostensible) efforts to establish equal opportunities and equality in Germany, gender remains a key determinant of structural disparity. Most experiences of gender-related inequality intersect with other aspects, such as race, class, identity, etc. Huge differences exist in the daily lives of people across the entire spectrum of gender identities (in 2018 Germany brought in the option to choose a "third gender" option for legal records). </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 average, women earn 18% per hour less than men. The difference is greater in western Germany and Berlin (20%) than in eastern Germany (7%). At 7%, the gender pay gap in the public sector is significantly lower than in the private sector (21%). The extent of gainful employment also differs substantially: 94% of men are employed full-time compared with 34% of women. Women make up two-thirds of those in mini jobs.</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Jobs in the care sector are also split unequally across the genders: 34% of all female workers are employed in the social services field. Women make up 96% of all child day-care workers, 90% of primary school workers, 87% of workers in the private care sector and 75% of the cleaning sector. 34% of all female workers are employed in the social services field, compared with 8% of all male workers. Despite the introduction of the Girls' Day and Boys' Day events to combat gender stereotyping, career choices are still tainted by gender bias. Unpaid care work (caring for family members, volunteer work etc.) is also predominantly performed by women. As a result, women spend long periods of time outside of the labour market with a concomitant impact on unemployment structures: on average, women spend twice as long without gainful employment as men do. Long-term unemployment affects more women than men.</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Divorced women, single mothers and "single" women are especially at risk of poverty. Women make up 2.2 million of Germany's single-parent households, compared with 407,000 men.</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clear gender bias is also evident in the share of all gainfully employed parents on parental leave with the youngest child under the age of 3: 42.2% are women and 2.6% men.</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80% of experiences of domestic violence or sexual abuse affect women and young girls compared with 20% men and young boys. Incidences of violence against the LGBTIQ+ community (lesbian, gay, bisexual, transgender/transsexual, intersex and queer/questioning) doubled between 2013 and 2020.</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For individuals in living in vulnerable situations, figures can only be estimated: women account for almost 30% of houseless adults. Girls/young women make up a disproportionately high number of houseless under-18s.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powerful interpretive paradigms and stereotypes in the perception of gender also give rise to phenomena in child and youth services resulting in certain disadvantages, e.g., young girls receive socio-educational support later than young boys.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Article 9 (3) of Book 8 of the Social Code (SGB VIII) addresses equal opportunities for young girls and boys and the need to consider gender-specific factors. It calls for: consideration of the different life circumstances of </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young girls and boys and young transgender, non-binary and intersex people</a:t>
            </a:r>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removal of barriers to participation, and the promotion of gender equality.</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federal government will curate official statistics in its Gender Equality Report. </a:t>
            </a: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With the introduction in 2015 of the 2030 Agenda in New York, the international community agreed on the first-ever comprehensive gender equality goal as one of 17 global Sustainable Development Goals. In parallel, gender equality is anchored as a common thread running through the 2030 Agenda.</a:t>
            </a:r>
          </a:p>
          <a:p>
            <a:r>
              <a:rPr lang="en-GB" sz="1100" kern="1200" baseline="30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Further </a:t>
            </a:r>
            <a:r>
              <a:rPr lang="de-DE" sz="1100" b="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reading</a:t>
            </a:r>
            <a:endParaRPr lang="de-DE" sz="11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Ø"/>
            </a:pP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Bundesregierung (2011): Neue Wege – Gleiche Chancen. Gleichstellung von Frauen und Männern im Lebensverlauf. Erster Gleichstellungsbericht. BT-Drucksache 17/6240, Berlin; online: </a:t>
            </a:r>
            <a:r>
              <a:rPr lang="de-DE" sz="1100"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rPr>
              <a:t>https://dserver.bundestag.de/btd/17/062/1706240.pdf</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(last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10 </a:t>
            </a:r>
            <a:r>
              <a:rPr lang="de-DE" sz="11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July</a:t>
            </a:r>
            <a:r>
              <a:rPr lang="de-DE"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2023).</a:t>
            </a:r>
          </a:p>
          <a:p>
            <a:pPr marL="171450" indent="-171450">
              <a:buFont typeface="Wingdings" panose="05000000000000000000" pitchFamily="2" charset="2"/>
              <a:buChar char="Ø"/>
            </a:pPr>
            <a:r>
              <a:rPr lang="de-DE" dirty="0"/>
              <a:t>Bundesregierung (2018): Zweiter Gleichstellungsbericht der Bundesregierung. BT-Drucksache 18/12840, Berlin; online: </a:t>
            </a:r>
            <a:r>
              <a:rPr lang="de-DE" u="sng" dirty="0">
                <a:hlinkClick r:id="rId4"/>
              </a:rPr>
              <a:t>https://www.bmfsfj.de/bmfsfj/service/publikationen/zweiter-gleichstellungsbericht-der-bundesregierung/119796</a:t>
            </a:r>
            <a:r>
              <a:rPr lang="de-DE" dirty="0"/>
              <a:t> (last </a:t>
            </a:r>
            <a:r>
              <a:rPr lang="de-DE" dirty="0" err="1"/>
              <a:t>accessed</a:t>
            </a:r>
            <a:r>
              <a:rPr lang="de-DE" dirty="0"/>
              <a:t>: 10 </a:t>
            </a:r>
            <a:r>
              <a:rPr lang="de-DE" dirty="0" err="1"/>
              <a:t>July</a:t>
            </a:r>
            <a:r>
              <a:rPr lang="de-DE" dirty="0"/>
              <a:t> 2023).</a:t>
            </a:r>
          </a:p>
          <a:p>
            <a:pPr marL="171450" indent="-171450">
              <a:buFont typeface="Wingdings" panose="05000000000000000000" pitchFamily="2" charset="2"/>
              <a:buChar char="Ø"/>
            </a:pPr>
            <a:r>
              <a:rPr lang="de-DE" dirty="0"/>
              <a:t>Geschäftsstelle Dritter Gleichstellungsbericht Institut für Sozialarbeit und Sozialpädagogik e.V. (2021): Dritter Gleichstellungsbericht der Bundesregierung; online: </a:t>
            </a:r>
            <a:r>
              <a:rPr lang="de-DE" u="sng" dirty="0">
                <a:hlinkClick r:id="rId5"/>
              </a:rPr>
              <a:t>https://www.dritter-gleichstellungsbericht.de</a:t>
            </a:r>
            <a:r>
              <a:rPr lang="de-DE" dirty="0"/>
              <a:t> (last </a:t>
            </a:r>
            <a:r>
              <a:rPr lang="de-DE" dirty="0" err="1"/>
              <a:t>accessed</a:t>
            </a:r>
            <a:r>
              <a:rPr lang="de-DE" dirty="0"/>
              <a:t>: 10 </a:t>
            </a:r>
            <a:r>
              <a:rPr lang="de-DE" dirty="0" err="1"/>
              <a:t>July</a:t>
            </a:r>
            <a:r>
              <a:rPr lang="de-DE" dirty="0"/>
              <a:t> 2023).</a:t>
            </a:r>
          </a:p>
          <a:p>
            <a:pPr marL="171450" indent="-171450">
              <a:buFont typeface="Wingdings" panose="05000000000000000000" pitchFamily="2" charset="2"/>
              <a:buChar char="Ø"/>
            </a:pPr>
            <a:r>
              <a:rPr lang="de-DE" dirty="0"/>
              <a:t>Klammer, Ute/Motz, Markus (Hrsg.) (2011): Neue Wege - Gleiche Chancen. Expertisen zum Ersten Gleichstellungsbericht der Bundesregierung.</a:t>
            </a:r>
          </a:p>
        </p:txBody>
      </p:sp>
      <p:sp>
        <p:nvSpPr>
          <p:cNvPr id="4" name="Foliennummernplatzhalter 3"/>
          <p:cNvSpPr>
            <a:spLocks noGrp="1"/>
          </p:cNvSpPr>
          <p:nvPr>
            <p:ph type="sldNum" sz="quarter" idx="10"/>
          </p:nvPr>
        </p:nvSpPr>
        <p:spPr/>
        <p:txBody>
          <a:bodyPr/>
          <a:lstStyle/>
          <a:p>
            <a:fld id="{178ACBB0-B8BD-7243-B5CA-EEE1A71994D0}" type="slidenum">
              <a:rPr lang="de-DE" smtClean="0"/>
              <a:t>9</a:t>
            </a:fld>
            <a:endParaRPr lang="de-DE"/>
          </a:p>
        </p:txBody>
      </p:sp>
    </p:spTree>
    <p:extLst>
      <p:ext uri="{BB962C8B-B14F-4D97-AF65-F5344CB8AC3E}">
        <p14:creationId xmlns:p14="http://schemas.microsoft.com/office/powerpoint/2010/main" val="20431516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90</a:t>
            </a:fld>
            <a:endParaRPr lang="de-DE"/>
          </a:p>
        </p:txBody>
      </p:sp>
    </p:spTree>
    <p:extLst>
      <p:ext uri="{BB962C8B-B14F-4D97-AF65-F5344CB8AC3E}">
        <p14:creationId xmlns:p14="http://schemas.microsoft.com/office/powerpoint/2010/main" val="21854545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Data on the revenues and expenditures of regional administrative bodies (figures exclude the resources contributed by non-statutory providers of child and youth services) is collected nationwide on an annual basis. This information gives the providers of child and youth services a baseline for planning decisions and is an important tool for further developing the regulations governing child and youth services.</a:t>
            </a:r>
          </a:p>
          <a:p>
            <a:endParaRPr lang="de-DE" dirty="0"/>
          </a:p>
          <a:p>
            <a:r>
              <a:rPr lang="en-GB" dirty="0"/>
              <a:t>Since 2005 expenditure on child and youth services has increased by a factor of 3 – from €20.9 billion to €62 billion. This increase is largely down to an expansion of tasks as well as a rise in the uptake of the programmes and structures available, e.g., in connection with the introduction of the legal entitlement to child day-care for the under-threes, the expansion of institutional child protection services, greater uptake of socio-educational support services, support for young adults, and integration support for young people with/at risk of psychological disability. </a:t>
            </a:r>
          </a:p>
          <a:p>
            <a:endParaRPr lang="de-DE" dirty="0"/>
          </a:p>
          <a:p>
            <a:r>
              <a:rPr lang="en-GB" dirty="0"/>
              <a:t>The largest portion of expenditure in 2021 went on funding for children in child day-care facilities and nurseries, which accounted for around two-thirds (66%) of all spending. Around one-quarter (22.7%) was spent on socio-educational support services, support for young adults and integration support, including expenditure on the provision of care and protection.</a:t>
            </a:r>
          </a:p>
          <a:p>
            <a:endParaRPr lang="de-DE" dirty="0"/>
          </a:p>
          <a:p>
            <a:r>
              <a:rPr lang="en-GB" dirty="0"/>
              <a:t>The activities and structures of child and youth services are financed predominantly via tax revenues. Only a small portion of this spending is recouped through contributions from users (adolescents, young people, persons with custodial rights, parents paying child maintenance) or from other providers of social benefits. </a:t>
            </a:r>
          </a:p>
          <a:p>
            <a:endParaRPr lang="en-GB" dirty="0"/>
          </a:p>
          <a:p>
            <a:r>
              <a:rPr lang="en-GB" dirty="0"/>
              <a:t>The statistics reveal that a total of €62 billion (gross) was spent on child and youth services in 2021 versus revenues of €3.42 billion. Just over 6% of expenditure for child and youth services is thus recouped through revenues in the form of cost contributions, participation charges, user fees, etc. Accordingly, net spending for 2021 was €58.6 billion.</a:t>
            </a:r>
          </a:p>
          <a:p>
            <a:endParaRPr lang="de-DE" dirty="0"/>
          </a:p>
          <a:p>
            <a:r>
              <a:rPr lang="en-GB" dirty="0"/>
              <a:t>For context: in 2021 child and youth services accounted for 5% of the social budget. The social budget classes child and youth services as "support and care systems". Expenditure is roughly the same as that for basic income support for job-seekers or the "child benefit and family allowance" item of the social budget.</a:t>
            </a:r>
            <a:endParaRPr lang="de-DE" dirty="0"/>
          </a:p>
          <a:p>
            <a:r>
              <a:rPr lang="en-GB" dirty="0"/>
              <a:t> </a:t>
            </a:r>
            <a:endParaRPr lang="de-DE" dirty="0"/>
          </a:p>
          <a:p>
            <a:r>
              <a:rPr lang="de-DE" b="1" dirty="0"/>
              <a:t>Further </a:t>
            </a:r>
            <a:r>
              <a:rPr lang="de-DE" b="1" dirty="0" err="1"/>
              <a:t>reading</a:t>
            </a:r>
            <a:r>
              <a:rPr lang="de-DE" dirty="0"/>
              <a:t> </a:t>
            </a:r>
          </a:p>
          <a:p>
            <a:endParaRPr lang="de-DE" dirty="0"/>
          </a:p>
          <a:p>
            <a:pPr marL="171450" indent="-171450">
              <a:buFont typeface="Wingdings" panose="05000000000000000000" pitchFamily="2" charset="2"/>
              <a:buChar char="Ø"/>
            </a:pPr>
            <a:r>
              <a:rPr lang="de-DE" dirty="0"/>
              <a:t>Bundesministerium für Arbeit und Soziales (2022): Sozialbudget 2021. Bonn. Online at </a:t>
            </a:r>
            <a:r>
              <a:rPr lang="de-DE" dirty="0">
                <a:effectLst/>
                <a:latin typeface="Open Sans" pitchFamily="2" charset="0"/>
                <a:ea typeface="Calibri" panose="020F0502020204030204" pitchFamily="34" charset="0"/>
                <a:hlinkClick r:id="rId3"/>
              </a:rPr>
              <a:t>https://www.bmas.de/SharedDocs/Downloads/DE/Publikationen/a230-21-sozialbudget-2021.pdf?__blob=publicationFile&amp;v=3</a:t>
            </a:r>
            <a:r>
              <a:rPr lang="de-DE" dirty="0">
                <a:effectLst/>
                <a:latin typeface="Open Sans" pitchFamily="2" charset="0"/>
                <a:ea typeface="Calibri" panose="020F0502020204030204" pitchFamily="34" charset="0"/>
              </a:rPr>
              <a:t> </a:t>
            </a:r>
            <a:r>
              <a:rPr lang="de-DE" dirty="0"/>
              <a:t>(last </a:t>
            </a:r>
            <a:r>
              <a:rPr lang="de-DE" dirty="0" err="1"/>
              <a:t>accessed</a:t>
            </a:r>
            <a:r>
              <a:rPr lang="de-DE" dirty="0"/>
              <a:t>: 10 June 2023).</a:t>
            </a:r>
          </a:p>
          <a:p>
            <a:pPr marL="171450" indent="-171450">
              <a:buFont typeface="Wingdings" panose="05000000000000000000" pitchFamily="2" charset="2"/>
              <a:buChar char="Ø"/>
            </a:pPr>
            <a:r>
              <a:rPr lang="de-DE" dirty="0"/>
              <a:t>Statistisches Bundesamt: Statistiken der Kinder- und Jugendhilfe – Ausgaben und Einnahmen; </a:t>
            </a:r>
            <a:r>
              <a:rPr lang="de-DE" dirty="0" err="1"/>
              <a:t>various</a:t>
            </a:r>
            <a:r>
              <a:rPr lang="de-DE" dirty="0"/>
              <a:t> </a:t>
            </a:r>
            <a:r>
              <a:rPr lang="de-DE" dirty="0" err="1"/>
              <a:t>years</a:t>
            </a:r>
            <a:r>
              <a:rPr lang="de-DE" dirty="0"/>
              <a:t>.</a:t>
            </a:r>
            <a:endParaRPr lang="en-GB" noProof="0" dirty="0"/>
          </a:p>
        </p:txBody>
      </p:sp>
      <p:sp>
        <p:nvSpPr>
          <p:cNvPr id="4" name="Foliennummernplatzhalter 3"/>
          <p:cNvSpPr>
            <a:spLocks noGrp="1"/>
          </p:cNvSpPr>
          <p:nvPr>
            <p:ph type="sldNum" sz="quarter" idx="10"/>
          </p:nvPr>
        </p:nvSpPr>
        <p:spPr/>
        <p:txBody>
          <a:bodyPr/>
          <a:lstStyle/>
          <a:p>
            <a:fld id="{178ACBB0-B8BD-7243-B5CA-EEE1A71994D0}" type="slidenum">
              <a:rPr lang="de-DE" smtClean="0"/>
              <a:t>91</a:t>
            </a:fld>
            <a:endParaRPr lang="de-DE"/>
          </a:p>
        </p:txBody>
      </p:sp>
    </p:spTree>
    <p:extLst>
      <p:ext uri="{BB962C8B-B14F-4D97-AF65-F5344CB8AC3E}">
        <p14:creationId xmlns:p14="http://schemas.microsoft.com/office/powerpoint/2010/main" val="5245228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cities and municipalities – i.e., the local authority level – finance a large portion of the </a:t>
            </a:r>
            <a:r>
              <a:rPr lang="en-US" dirty="0" err="1"/>
              <a:t>programmes</a:t>
            </a:r>
            <a:r>
              <a:rPr lang="en-US" dirty="0"/>
              <a:t> and structures of child and youth services. In 2021 this share amounted to approx. 85%, with the federal states (Länder) contributing slightly more than 12% and the Federation just under 3%. Towns within administrative districts and municipalities without their own youth welfare office contribute to the costs of child and youth services by way of a cost allocation paid to the counties acting as the public-sector providers for the territory in question.</a:t>
            </a:r>
          </a:p>
          <a:p>
            <a:endParaRPr lang="de-DE" dirty="0"/>
          </a:p>
          <a:p>
            <a:r>
              <a:rPr lang="en-GB" dirty="0"/>
              <a:t>Federal state expenditure largely goes towards child day-care facilities. In addition, funds flow to the federal state (Land) youth welfare offices, state youth facilities and providers of child and youth services, Child and Youth Plans of the </a:t>
            </a:r>
            <a:r>
              <a:rPr lang="en-GB" dirty="0" err="1"/>
              <a:t>Länder</a:t>
            </a:r>
            <a:r>
              <a:rPr lang="en-GB" dirty="0"/>
              <a:t> and politically motivated projects to promote specific topics, as well as reimbursements to local providers, e.g., for expenses incurred in connection with caring for unaccompanied refugee minors pursuant to Article 89d of Book 8 of the Social Code (SGB VIII).</a:t>
            </a:r>
          </a:p>
          <a:p>
            <a:endParaRPr lang="de-DE" dirty="0"/>
          </a:p>
          <a:p>
            <a:r>
              <a:rPr lang="en-GB" dirty="0"/>
              <a:t>Article 83 (1) of Book 8 assigns the responsibility to the supreme federal authority (the Federal Ministry for Family Affairs, Senior Citizens, Women and Youth) to initiate and promote the work of child and youth services wherever it is of supra-regional significance and where, by its nature, it cannot be effectively supported by one federal state alone. The Federation's share of funding for child and youth services increased in the 2010s largely on the back of the federal government's financial commitment to setting up and expanding child day-care facilities to fulfil the then newly introduced day-care entitlement for the under-threes. For comparison: up until the mid-2000s, the statistics show a federal share of less than 1%.</a:t>
            </a:r>
          </a:p>
          <a:p>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Bundesministerium für Arbeit und Soziales (2023): Sozialbudget 2022. Bonn. Online at </a:t>
            </a:r>
            <a:r>
              <a:rPr lang="de-DE" u="sng" dirty="0">
                <a:solidFill>
                  <a:srgbClr val="0000FF"/>
                </a:solidFill>
                <a:effectLst/>
                <a:latin typeface="Open Sans" pitchFamily="2" charset="0"/>
                <a:ea typeface="Calibri" panose="020F0502020204030204" pitchFamily="34" charset="0"/>
                <a:hlinkClick r:id="rId3"/>
              </a:rPr>
              <a:t>https://www.bmas.de/SharedDocs/Downloads/DE/Publikationen/a230-23-sozialbudget-2022.pdf?__blob=publicationFile&amp;v=2</a:t>
            </a:r>
            <a:r>
              <a:rPr lang="de-DE" dirty="0"/>
              <a:t> (last </a:t>
            </a:r>
            <a:r>
              <a:rPr lang="de-DE" dirty="0" err="1"/>
              <a:t>accessed</a:t>
            </a:r>
            <a:r>
              <a:rPr lang="de-DE" dirty="0"/>
              <a:t>: 31 </a:t>
            </a:r>
            <a:r>
              <a:rPr lang="de-DE" dirty="0" err="1"/>
              <a:t>July</a:t>
            </a:r>
            <a:r>
              <a:rPr lang="de-DE" dirty="0"/>
              <a:t> 2023).</a:t>
            </a:r>
          </a:p>
          <a:p>
            <a:pPr marL="171450" indent="-171450">
              <a:buFont typeface="Wingdings" panose="05000000000000000000" pitchFamily="2" charset="2"/>
              <a:buChar char="Ø"/>
            </a:pPr>
            <a:r>
              <a:rPr lang="de-DE" dirty="0"/>
              <a:t>Schilling, Matthias (2019): Kinder- und Jugendhilfe im Überblick. In: Autorengruppe Kinder- und Jugendhilfestatistik (</a:t>
            </a:r>
            <a:r>
              <a:rPr lang="de-DE" dirty="0" err="1"/>
              <a:t>ed</a:t>
            </a:r>
            <a:r>
              <a:rPr lang="de-DE" dirty="0"/>
              <a:t>.), Kinder- und Jugendhilfereport 2018. Opladen et al., p. 23–38.</a:t>
            </a:r>
          </a:p>
        </p:txBody>
      </p:sp>
      <p:sp>
        <p:nvSpPr>
          <p:cNvPr id="4" name="Foliennummernplatzhalter 3"/>
          <p:cNvSpPr>
            <a:spLocks noGrp="1"/>
          </p:cNvSpPr>
          <p:nvPr>
            <p:ph type="sldNum" sz="quarter" idx="10"/>
          </p:nvPr>
        </p:nvSpPr>
        <p:spPr/>
        <p:txBody>
          <a:bodyPr/>
          <a:lstStyle/>
          <a:p>
            <a:fld id="{178ACBB0-B8BD-7243-B5CA-EEE1A71994D0}" type="slidenum">
              <a:rPr lang="de-DE" smtClean="0"/>
              <a:t>92</a:t>
            </a:fld>
            <a:endParaRPr lang="de-DE"/>
          </a:p>
        </p:txBody>
      </p:sp>
    </p:spTree>
    <p:extLst>
      <p:ext uri="{BB962C8B-B14F-4D97-AF65-F5344CB8AC3E}">
        <p14:creationId xmlns:p14="http://schemas.microsoft.com/office/powerpoint/2010/main" val="31623937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Under Article 83 (1) of Book 8 of the Social Code (SGB VIII), the federal government must initiate and promote the work of child and youth services wherever it is of supra-regional significance and where, by its nature, it cannot be effectively supported by one federal state alone. This also includes the supra-regional work of the youth chapters of the political parties.</a:t>
            </a:r>
          </a:p>
          <a:p>
            <a:endParaRPr lang="de-DE" dirty="0"/>
          </a:p>
          <a:p>
            <a:r>
              <a:rPr lang="en-GB" dirty="0"/>
              <a:t>The federal government fulfils its duty in this regard largely via the Child and Youth Plan. In 2023 the federal budget earmarked around €233 million for the Federal Ministry for Family Affairs, Senior Citizens, Women and Youth to allocate as funding under the Child and Youth Plan. The current Plan guidelines are from 12 October 2016. The funding goals are as follows: </a:t>
            </a:r>
            <a:endParaRPr lang="de-DE" dirty="0"/>
          </a:p>
          <a:p>
            <a:pPr lvl="1"/>
            <a:r>
              <a:rPr lang="en-GB" i="1" dirty="0"/>
              <a:t>Funding is to safeguard the future viability of child and youth services and develop quality in the performance of tasks across all fields of work. Key aspects include in particular strengthening the rights of children and adolescents to protection, support and participation. Equitable coexistence and participation in society is to be strengthened for all children and adolescents in all living circumstances. Action is taken to abolish specific disadvantages.</a:t>
            </a:r>
          </a:p>
          <a:p>
            <a:endParaRPr lang="de-DE" dirty="0"/>
          </a:p>
          <a:p>
            <a:r>
              <a:rPr lang="en-GB" dirty="0"/>
              <a:t>Non-funded activities are also listed:</a:t>
            </a:r>
          </a:p>
          <a:p>
            <a:pPr lvl="1"/>
            <a:r>
              <a:rPr lang="en-GB" i="1" dirty="0"/>
              <a:t>Funding is not provided for activities outside of the scope of child and youth services, especially those whose content, methodology and structure largely serve school activities, university studies, vocational training outside of youth social work, amateur and elite sports, religious or ideological education, internal party or trade union training, recreation or tourism, as well as activities and projects with inflammatory objectives.</a:t>
            </a:r>
          </a:p>
          <a:p>
            <a:endParaRPr lang="de-DE" dirty="0"/>
          </a:p>
          <a:p>
            <a:r>
              <a:rPr lang="en-GB" dirty="0"/>
              <a:t>Funding provided through the Child and Youth Plan is particularly important to the various national non-statutory providers of child and youth services:</a:t>
            </a:r>
          </a:p>
          <a:p>
            <a:pPr lvl="1"/>
            <a:r>
              <a:rPr lang="en-GB" i="1" dirty="0"/>
              <a:t>To safeguard and strengthen the national infrastructure of non-statutory providers, funding can be provided for youth associations and specialist organisations, as well as supra-regional, professional projects with a longer time horizon on the basis of Book 8 within one or across several fields of work.</a:t>
            </a:r>
          </a:p>
          <a:p>
            <a:endParaRPr lang="de-DE" dirty="0"/>
          </a:p>
          <a:p>
            <a:r>
              <a:rPr lang="en-GB" dirty="0"/>
              <a:t>Although this funding is classed in budgetary terms as project funding, in actual fact it is of a longer-lasting nature: </a:t>
            </a:r>
          </a:p>
          <a:p>
            <a:pPr lvl="1"/>
            <a:r>
              <a:rPr lang="en-GB" i="1" dirty="0"/>
              <a:t>Funding for federal infrastructure is generally provided via framework agreements with a view to safeguarding long-term collaboration. As both an instrument for collaborative planning, structuring and steering, and a procedure for safeguarding quality development, the framework agreement is a public contract between the federal ministry and the association/specialist organisation, and serves to lock in the longer-term implementation of common youth policy topics in non-statutory child and youth services.</a:t>
            </a:r>
          </a:p>
          <a:p>
            <a:endParaRPr lang="de-DE" dirty="0"/>
          </a:p>
          <a:p>
            <a:r>
              <a:rPr lang="en-GB" dirty="0"/>
              <a:t>Above and beyond this, the Child and Youth Plan provides funding for individual care for young immigrants and for international exchange schemes for young people and experts.</a:t>
            </a:r>
          </a:p>
          <a:p>
            <a:endParaRPr lang="de-DE" dirty="0"/>
          </a:p>
          <a:p>
            <a:r>
              <a:rPr lang="en-GB" b="1" dirty="0"/>
              <a:t>Fields of work</a:t>
            </a:r>
            <a:endParaRPr lang="de-DE" dirty="0"/>
          </a:p>
          <a:p>
            <a:r>
              <a:rPr lang="en-GB" dirty="0"/>
              <a:t>Project funding via the Child and Youth Plan covers the following fields of work (federal budget target figures for 2023):</a:t>
            </a:r>
            <a:endParaRPr lang="de-DE" dirty="0"/>
          </a:p>
          <a:p>
            <a:pPr marL="171450" lvl="0" indent="-171450">
              <a:buFont typeface="Wingdings" panose="05000000000000000000" pitchFamily="2" charset="2"/>
              <a:buChar char="Ø"/>
            </a:pPr>
            <a:r>
              <a:rPr lang="en-GB" dirty="0"/>
              <a:t>Child and youth work (€60.6 million),</a:t>
            </a:r>
            <a:endParaRPr lang="de-DE" dirty="0"/>
          </a:p>
          <a:p>
            <a:pPr marL="171450" lvl="0" indent="-171450">
              <a:buFont typeface="Wingdings" panose="05000000000000000000" pitchFamily="2" charset="2"/>
              <a:buChar char="Ø"/>
            </a:pPr>
            <a:r>
              <a:rPr lang="en-GB" dirty="0"/>
              <a:t>Youth social work and integration (€117.5 million),</a:t>
            </a:r>
            <a:endParaRPr lang="de-DE" dirty="0"/>
          </a:p>
          <a:p>
            <a:pPr marL="171450" lvl="0" indent="-171450">
              <a:buFont typeface="Wingdings" panose="05000000000000000000" pitchFamily="2" charset="2"/>
              <a:buChar char="Ø"/>
            </a:pPr>
            <a:r>
              <a:rPr lang="en-GB" dirty="0"/>
              <a:t>Support for children in child day-care facilities and nurseries (€2.3 million),</a:t>
            </a:r>
            <a:endParaRPr lang="de-DE" dirty="0"/>
          </a:p>
          <a:p>
            <a:pPr marL="171450" lvl="0" indent="-171450">
              <a:buFont typeface="Wingdings" panose="05000000000000000000" pitchFamily="2" charset="2"/>
              <a:buChar char="Ø"/>
            </a:pPr>
            <a:r>
              <a:rPr lang="en-GB" dirty="0"/>
              <a:t>Support for families, young people, parents and guardians (€32.4 million) and</a:t>
            </a:r>
            <a:endParaRPr lang="de-DE" dirty="0"/>
          </a:p>
          <a:p>
            <a:pPr marL="171450" lvl="0" indent="-171450">
              <a:buFont typeface="Wingdings" panose="05000000000000000000" pitchFamily="2" charset="2"/>
              <a:buChar char="Ø"/>
            </a:pPr>
            <a:r>
              <a:rPr lang="en-GB" dirty="0"/>
              <a:t>other federal spending on child and youth services (€19.8 million).</a:t>
            </a:r>
            <a:endParaRPr lang="de-DE" dirty="0"/>
          </a:p>
          <a:p>
            <a:endParaRPr lang="en-GB" dirty="0"/>
          </a:p>
          <a:p>
            <a:r>
              <a:rPr lang="en-GB" dirty="0"/>
              <a:t>The federal budget distinguishes between project funding and institutional funding, with the latter being rolled back steadily in recent decades. At present, only four organisations still receive institutional funding:</a:t>
            </a:r>
            <a:endParaRPr lang="de-DE" dirty="0"/>
          </a:p>
          <a:p>
            <a:pPr marL="171450" lvl="0" indent="-171450">
              <a:buFont typeface="Wingdings" panose="05000000000000000000" pitchFamily="2" charset="2"/>
              <a:buChar char="Ø"/>
            </a:pPr>
            <a:r>
              <a:rPr lang="en-GB" dirty="0"/>
              <a:t>IJAB</a:t>
            </a:r>
            <a:r>
              <a:rPr lang="en-GB" baseline="0" dirty="0"/>
              <a:t> – </a:t>
            </a:r>
            <a:r>
              <a:rPr lang="en-GB" dirty="0"/>
              <a:t>International Youth Service of the Federal Republic of Germany,</a:t>
            </a:r>
            <a:endParaRPr lang="de-DE" dirty="0"/>
          </a:p>
          <a:p>
            <a:pPr marL="171450" lvl="0" indent="-171450">
              <a:buFont typeface="Wingdings" panose="05000000000000000000" pitchFamily="2" charset="2"/>
              <a:buChar char="Ø"/>
            </a:pPr>
            <a:r>
              <a:rPr lang="en-GB" dirty="0"/>
              <a:t>Academy of Arts Education of the German Government and State of North Rhine-Westphalia,</a:t>
            </a:r>
            <a:endParaRPr lang="de-DE" dirty="0"/>
          </a:p>
          <a:p>
            <a:pPr marL="171450" lvl="0" indent="-171450">
              <a:buFont typeface="Wingdings" panose="05000000000000000000" pitchFamily="2" charset="2"/>
              <a:buChar char="Ø"/>
            </a:pPr>
            <a:r>
              <a:rPr lang="en-GB" dirty="0"/>
              <a:t>International Youth Library, and</a:t>
            </a:r>
            <a:endParaRPr lang="de-DE" dirty="0"/>
          </a:p>
          <a:p>
            <a:pPr marL="171450" lvl="0" indent="-171450">
              <a:buFont typeface="Wingdings" panose="05000000000000000000" pitchFamily="2" charset="2"/>
              <a:buChar char="Ø"/>
            </a:pPr>
            <a:r>
              <a:rPr lang="en-GB" dirty="0"/>
              <a:t>Federal academy for musical youth education.</a:t>
            </a:r>
            <a:endParaRPr lang="de-DE" dirty="0"/>
          </a:p>
          <a:p>
            <a:endParaRPr lang="en-GB" dirty="0"/>
          </a:p>
          <a:p>
            <a:r>
              <a:rPr lang="en-GB" dirty="0"/>
              <a:t>In addition, funding is provided to the German Youth Institute (DJI), and to the youth offices that are party to existing bilateral agreements with Greece, France and Poland.</a:t>
            </a:r>
          </a:p>
          <a:p>
            <a:endParaRPr lang="de-DE" dirty="0"/>
          </a:p>
          <a:p>
            <a:r>
              <a:rPr lang="en-GB" dirty="0"/>
              <a:t>Child and Youth Plan resources also go to the bilateral coordination bodies "Czech-German Youth Exchange Coordination Centre Tandem", "</a:t>
            </a:r>
            <a:r>
              <a:rPr lang="en-GB" dirty="0" err="1"/>
              <a:t>ConAct</a:t>
            </a:r>
            <a:r>
              <a:rPr lang="en-GB" dirty="0"/>
              <a:t> – Coordination </a:t>
            </a:r>
            <a:r>
              <a:rPr lang="en-GB" dirty="0" err="1"/>
              <a:t>Center</a:t>
            </a:r>
            <a:r>
              <a:rPr lang="en-GB" dirty="0"/>
              <a:t> for German-Israeli Youth Exchange" (until the creation of the German-Israeli Youth Office) and the</a:t>
            </a:r>
            <a:r>
              <a:rPr lang="en-GB" baseline="0" dirty="0"/>
              <a:t> </a:t>
            </a:r>
            <a:r>
              <a:rPr lang="en-GB" dirty="0">
                <a:solidFill>
                  <a:srgbClr val="000000"/>
                </a:solidFill>
              </a:rPr>
              <a:t>German-Russian Youth Exchange Foundation</a:t>
            </a:r>
            <a:r>
              <a:rPr lang="en-GB" dirty="0"/>
              <a:t>.</a:t>
            </a:r>
          </a:p>
          <a:p>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Deutscher Bundesjugendring (</a:t>
            </a:r>
            <a:r>
              <a:rPr lang="de-DE" dirty="0" err="1"/>
              <a:t>ed</a:t>
            </a:r>
            <a:r>
              <a:rPr lang="de-DE" dirty="0"/>
              <a:t>.) (2001): Eine wechselvolle Geschichte. 50 Jahre Kinder- und Jugendplan des Bundes. Schriftenreihe des DBJR Nr. 34, Berlin.</a:t>
            </a:r>
          </a:p>
          <a:p>
            <a:pPr marL="171450" indent="-171450">
              <a:buFont typeface="Wingdings" panose="05000000000000000000" pitchFamily="2" charset="2"/>
              <a:buChar char="Ø"/>
            </a:pPr>
            <a:r>
              <a:rPr lang="de-DE" dirty="0"/>
              <a:t>Richtlinien des Kinder- und Jugendplans des Bundes (KJP). Online at </a:t>
            </a:r>
            <a:r>
              <a:rPr lang="de-DE" u="sng" dirty="0">
                <a:hlinkClick r:id="rId3"/>
              </a:rPr>
              <a:t>https://www.bmfsfj.de/bmfsfj/ministerium/ausschreibungen-foerderung/foerderrichtlinien/foerderrichtlinien-kinder-und-jugendplan-bund</a:t>
            </a:r>
            <a:r>
              <a:rPr lang="de-DE" dirty="0"/>
              <a:t> (last </a:t>
            </a:r>
            <a:r>
              <a:rPr lang="de-DE" dirty="0" err="1"/>
              <a:t>accessed</a:t>
            </a:r>
            <a:r>
              <a:rPr lang="de-DE" dirty="0"/>
              <a:t>: 31 </a:t>
            </a:r>
            <a:r>
              <a:rPr lang="de-DE" dirty="0" err="1"/>
              <a:t>July</a:t>
            </a:r>
            <a:r>
              <a:rPr lang="de-DE" dirty="0"/>
              <a:t> 2023).</a:t>
            </a:r>
          </a:p>
        </p:txBody>
      </p:sp>
      <p:sp>
        <p:nvSpPr>
          <p:cNvPr id="4" name="Foliennummernplatzhalter 3"/>
          <p:cNvSpPr>
            <a:spLocks noGrp="1"/>
          </p:cNvSpPr>
          <p:nvPr>
            <p:ph type="sldNum" sz="quarter" idx="10"/>
          </p:nvPr>
        </p:nvSpPr>
        <p:spPr/>
        <p:txBody>
          <a:bodyPr/>
          <a:lstStyle/>
          <a:p>
            <a:fld id="{178ACBB0-B8BD-7243-B5CA-EEE1A71994D0}" type="slidenum">
              <a:rPr lang="de-DE" smtClean="0"/>
              <a:t>93</a:t>
            </a:fld>
            <a:endParaRPr lang="de-DE" dirty="0"/>
          </a:p>
        </p:txBody>
      </p:sp>
    </p:spTree>
    <p:extLst>
      <p:ext uri="{BB962C8B-B14F-4D97-AF65-F5344CB8AC3E}">
        <p14:creationId xmlns:p14="http://schemas.microsoft.com/office/powerpoint/2010/main" val="28535030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 the 30 years since the introduction of the 1989 Child and Youth Services Act (Kinder- und </a:t>
            </a:r>
            <a:r>
              <a:rPr lang="en-GB" dirty="0" err="1"/>
              <a:t>Jugendhilfegesetz</a:t>
            </a:r>
            <a:r>
              <a:rPr lang="en-GB" dirty="0"/>
              <a:t>), corresponding to Book 8 of the Social Code (SGB VIII), its provisions on financing for the facilities and services of child and youth services have been amended extensively. However, there remains a basic distinction between </a:t>
            </a:r>
            <a:endParaRPr lang="de-DE" dirty="0"/>
          </a:p>
          <a:p>
            <a:pPr marL="171450" lvl="0" indent="-171450">
              <a:buFont typeface="Wingdings" panose="05000000000000000000" pitchFamily="2" charset="2"/>
              <a:buChar char="Ø"/>
            </a:pPr>
            <a:r>
              <a:rPr lang="en-GB" dirty="0"/>
              <a:t>the financing of infrastructure through funding for non-statutory youth services (Article 74) and</a:t>
            </a:r>
            <a:endParaRPr lang="de-DE" dirty="0"/>
          </a:p>
          <a:p>
            <a:pPr marL="171450" lvl="0" indent="-171450">
              <a:buFont typeface="Wingdings" panose="05000000000000000000" pitchFamily="2" charset="2"/>
              <a:buChar char="Ø"/>
            </a:pPr>
            <a:r>
              <a:rPr lang="en-GB" dirty="0"/>
              <a:t>cost-based financing of facilities and non-residential activities of child and youth services (Article 78a et seq. and Article 77).</a:t>
            </a:r>
          </a:p>
          <a:p>
            <a:pPr marL="171450" lvl="0" indent="-171450">
              <a:buFont typeface="Wingdings" panose="05000000000000000000" pitchFamily="2" charset="2"/>
              <a:buChar char="Ø"/>
            </a:pPr>
            <a:endParaRPr lang="en-GB" dirty="0"/>
          </a:p>
          <a:p>
            <a:pPr marL="0" lvl="0" indent="0">
              <a:buFont typeface="Wingdings" panose="05000000000000000000" pitchFamily="2" charset="2"/>
              <a:buNone/>
            </a:pPr>
            <a:r>
              <a:rPr lang="en-GB" b="1" dirty="0"/>
              <a:t>Funding</a:t>
            </a:r>
            <a:endParaRPr lang="de-DE" b="1" dirty="0"/>
          </a:p>
          <a:p>
            <a:r>
              <a:rPr lang="en-GB" dirty="0"/>
              <a:t>Throughout the history of child and youth services, financing for facilities and services run by non-statutory providers traditionally came mainly via government </a:t>
            </a:r>
            <a:r>
              <a:rPr lang="en-GB" b="1" dirty="0"/>
              <a:t>funding</a:t>
            </a:r>
            <a:r>
              <a:rPr lang="en-GB" dirty="0"/>
              <a:t> or grants. The public-sector providers are free to decide at their discretion on the type and amount of funding within the scope of available budget. One condition of funding is that the recipient furnishes a </a:t>
            </a:r>
            <a:r>
              <a:rPr lang="en-GB" i="1" dirty="0"/>
              <a:t>reasonable own contribution</a:t>
            </a:r>
            <a:r>
              <a:rPr lang="en-GB" dirty="0"/>
              <a:t>, to be calculated in due consideration of its financial standing and other circumstances (Article 74). For example, child day-care facilities operated by parent initiatives must contribute a smaller proportion of funds than facilities operated by church organisations, which have access to church taxes and other resources.</a:t>
            </a:r>
          </a:p>
          <a:p>
            <a:endParaRPr lang="en-GB" dirty="0"/>
          </a:p>
          <a:p>
            <a:r>
              <a:rPr lang="en-GB" b="1" dirty="0"/>
              <a:t>Cost-based financing</a:t>
            </a:r>
            <a:endParaRPr lang="de-DE" dirty="0"/>
          </a:p>
          <a:p>
            <a:r>
              <a:rPr lang="en-GB" dirty="0"/>
              <a:t>The relevance of </a:t>
            </a:r>
            <a:r>
              <a:rPr lang="en-GB" b="1" dirty="0"/>
              <a:t>cost-based financing </a:t>
            </a:r>
            <a:r>
              <a:rPr lang="en-GB" dirty="0"/>
              <a:t>came into its own with the expansion of the subjective legal claims granted to service recipients for support from child and youth services, in particular in the area of socio-educational support and child day-care facilities and nurseries. This was initially on the basis of Article 77 (agreements on costs). Cost-based financing is used to finance the services provided by facilities and services that are actually taken up by beneficiaries.</a:t>
            </a:r>
          </a:p>
          <a:p>
            <a:endParaRPr lang="en-GB" dirty="0"/>
          </a:p>
          <a:p>
            <a:r>
              <a:rPr lang="en-GB" b="1" dirty="0"/>
              <a:t>Triangular relationship under youth welfare law</a:t>
            </a:r>
            <a:endParaRPr lang="de-DE" dirty="0"/>
          </a:p>
          <a:p>
            <a:r>
              <a:rPr lang="en-GB" dirty="0"/>
              <a:t>Since 1999, Articles 78a to 78g have provided nuanced financing rules on (semi-) residential services, charges and quality development. Facilities that have signed agreements with their local youth welfare office are entitled to reclaim the fees incurred as a result of the uptake of services by beneficiaries. This constitutes the </a:t>
            </a:r>
            <a:r>
              <a:rPr lang="en-GB" b="1" dirty="0"/>
              <a:t>triangular relationship under youth welfare law</a:t>
            </a:r>
            <a:r>
              <a:rPr lang="en-GB" dirty="0"/>
              <a:t> (cf. slide 3.3.5)</a:t>
            </a:r>
          </a:p>
          <a:p>
            <a:endParaRPr lang="de-DE" dirty="0"/>
          </a:p>
          <a:p>
            <a:r>
              <a:rPr lang="en-GB" dirty="0"/>
              <a:t>In 2021 the rules in Article 77 were narrowed in scope and now relate only to agreements on cost reimbursement and quality development for non-residential services. For non-residential services, the public-sector and non-statutory providers of child and youth services can also enter into a </a:t>
            </a:r>
            <a:r>
              <a:rPr lang="en-GB" b="1" dirty="0"/>
              <a:t>bilateral contractual relationship</a:t>
            </a:r>
            <a:r>
              <a:rPr lang="en-GB" dirty="0"/>
              <a:t> on the basis of agreements pursuant to Article 77/Article 36a. To ensure the lowest possible barriers to access to support, some non-residential services can be claimed directly by recipients without the need for the youth welfare office's involvement (for instance, child guidance offices, counselling for biological parents and foster parents). </a:t>
            </a:r>
          </a:p>
          <a:p>
            <a:endParaRPr lang="en-GB" dirty="0"/>
          </a:p>
          <a:p>
            <a:r>
              <a:rPr lang="en-GB" b="1" dirty="0"/>
              <a:t>Devolution of power to the federal states</a:t>
            </a:r>
            <a:endParaRPr lang="de-DE" dirty="0"/>
          </a:p>
          <a:p>
            <a:r>
              <a:rPr lang="en-GB" dirty="0"/>
              <a:t>Legal claims to funding for children in child day-care facilities and nurseries Germany-wide have been expanded significantly in recent years. Whilst it would have been expedient at the time to make the switch from funding-based financing to cost-based financing, a slew of federal states with under-developed day care systems was strongly opposed to this move. This led in 2005 to the </a:t>
            </a:r>
            <a:r>
              <a:rPr lang="en-GB" b="1" dirty="0"/>
              <a:t>devolution of power to the federal states</a:t>
            </a:r>
            <a:r>
              <a:rPr lang="en-GB" dirty="0"/>
              <a:t> in Article 74a: financing for child day-care facilities is regulated in federal state law.</a:t>
            </a:r>
          </a:p>
          <a:p>
            <a:endParaRPr lang="en-GB" dirty="0"/>
          </a:p>
          <a:p>
            <a:r>
              <a:rPr lang="en-GB" b="1" dirty="0"/>
              <a:t>Low-threshold non-residential support</a:t>
            </a:r>
            <a:endParaRPr lang="de-DE" dirty="0"/>
          </a:p>
          <a:p>
            <a:r>
              <a:rPr lang="en-GB" dirty="0"/>
              <a:t>For the low-threshold, direct uptake of non-residential support, in particular parental counselling, Article 36a contains a special provision requiring the public-sector provider of child and youth services to conclude agreements with the service providers regulating the pre-conditions for and nature of the service(s) to be rendered and the recovery of costs.</a:t>
            </a:r>
          </a:p>
          <a:p>
            <a:endParaRPr lang="de-DE" dirty="0"/>
          </a:p>
          <a:p>
            <a:r>
              <a:rPr lang="en-GB" b="1" dirty="0"/>
              <a:t>Further reading</a:t>
            </a:r>
          </a:p>
          <a:p>
            <a:endParaRPr lang="de-DE" dirty="0"/>
          </a:p>
          <a:p>
            <a:pPr marL="171450" indent="-171450">
              <a:buFont typeface="Wingdings" panose="05000000000000000000" pitchFamily="2" charset="2"/>
              <a:buChar char="Ø"/>
            </a:pPr>
            <a:r>
              <a:rPr lang="en-GB" dirty="0" err="1"/>
              <a:t>Meysen</a:t>
            </a:r>
            <a:r>
              <a:rPr lang="en-GB" dirty="0"/>
              <a:t>, Thomas et al. </a:t>
            </a:r>
            <a:r>
              <a:rPr lang="de-DE" dirty="0"/>
              <a:t>(2014): Recht der Finanzierung von Leistungen der Kinder- und Jugendhilfe. Baden-Baden.</a:t>
            </a:r>
          </a:p>
          <a:p>
            <a:pPr marL="171450" indent="-171450">
              <a:buFont typeface="Wingdings" panose="05000000000000000000" pitchFamily="2" charset="2"/>
              <a:buChar char="Ø"/>
            </a:pPr>
            <a:r>
              <a:rPr lang="de-DE" dirty="0"/>
              <a:t>Struck, Norbert (2016): Finanzierung.</a:t>
            </a:r>
            <a:r>
              <a:rPr lang="de-DE" baseline="0" dirty="0"/>
              <a:t> I</a:t>
            </a:r>
            <a:r>
              <a:rPr lang="de-DE" dirty="0"/>
              <a:t>n: Schröer, Wolfgang/Struck, Norbert/Wolff, Mechthild (</a:t>
            </a:r>
            <a:r>
              <a:rPr lang="de-DE" dirty="0" err="1"/>
              <a:t>eds</a:t>
            </a:r>
            <a:r>
              <a:rPr lang="de-DE" dirty="0"/>
              <a:t>.): Handbuch Kinder- und Jugendhilfe. Weinheim and Munich, p. 1140–1150.</a:t>
            </a:r>
          </a:p>
        </p:txBody>
      </p:sp>
      <p:sp>
        <p:nvSpPr>
          <p:cNvPr id="4" name="Foliennummernplatzhalter 3"/>
          <p:cNvSpPr>
            <a:spLocks noGrp="1"/>
          </p:cNvSpPr>
          <p:nvPr>
            <p:ph type="sldNum" sz="quarter" idx="10"/>
          </p:nvPr>
        </p:nvSpPr>
        <p:spPr/>
        <p:txBody>
          <a:bodyPr/>
          <a:lstStyle/>
          <a:p>
            <a:fld id="{178ACBB0-B8BD-7243-B5CA-EEE1A71994D0}" type="slidenum">
              <a:rPr lang="de-DE" smtClean="0"/>
              <a:t>94</a:t>
            </a:fld>
            <a:endParaRPr lang="de-DE"/>
          </a:p>
        </p:txBody>
      </p:sp>
    </p:spTree>
    <p:extLst>
      <p:ext uri="{BB962C8B-B14F-4D97-AF65-F5344CB8AC3E}">
        <p14:creationId xmlns:p14="http://schemas.microsoft.com/office/powerpoint/2010/main" val="12485346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relationship between service beneficiaries (parents, children, adolescents, young adults and so on), service providers (non-statutory providers) and the public-sector bodies (youth services/youth welfare offices) is of both legal and practical relevance. It is known in German as the </a:t>
            </a:r>
            <a:r>
              <a:rPr lang="en-GB" i="1" dirty="0" err="1"/>
              <a:t>Sozialrechtliches</a:t>
            </a:r>
            <a:r>
              <a:rPr lang="en-GB" i="1" dirty="0"/>
              <a:t> </a:t>
            </a:r>
            <a:r>
              <a:rPr lang="en-GB" i="1" dirty="0" err="1"/>
              <a:t>Dreiecksverhältnis</a:t>
            </a:r>
            <a:r>
              <a:rPr lang="en-GB" dirty="0"/>
              <a:t> in reference to the </a:t>
            </a:r>
            <a:r>
              <a:rPr lang="en-GB" b="1" dirty="0"/>
              <a:t>triangular relationship between the individual legal claims</a:t>
            </a:r>
            <a:r>
              <a:rPr lang="en-GB" dirty="0"/>
              <a:t>:</a:t>
            </a:r>
            <a:endParaRPr lang="de-DE" dirty="0"/>
          </a:p>
          <a:p>
            <a:pPr marL="228600" lvl="0" indent="-228600">
              <a:buFont typeface="+mj-lt"/>
              <a:buAutoNum type="arabicPeriod"/>
            </a:pPr>
            <a:r>
              <a:rPr lang="en-GB" dirty="0"/>
              <a:t>Where beneficiaries have a legal claim to a service under Book 8 of the Social Code (SGB VIII) (child day-care facilities, socio-educational support services, counselling), this generally exists vis-à-vis the public-sector provider of child and youth services (the youth welfare office). In the context of semi-residential and fully residential care, too, this initially means that the youth welfare office is responsible for assuming the full costs; however, it can subsequently claim a portion of these costs back from the service beneficiaries within the scope of their financial means (Article 91 et seq. of Book 8).</a:t>
            </a:r>
            <a:endParaRPr lang="de-DE" dirty="0"/>
          </a:p>
          <a:p>
            <a:pPr marL="228600" lvl="0" indent="-228600">
              <a:buFont typeface="+mj-lt"/>
              <a:buAutoNum type="arabicPeriod"/>
            </a:pPr>
            <a:r>
              <a:rPr lang="en-GB" dirty="0"/>
              <a:t>When it comes to actually fulfilling this legal claim, this is done through facilities and services – largely under the aegis of non-statutory providers of child and youth services – who are party to service agreements with the public-sector providers (Articles 36a, 77, 78a et seq.). These agreements govern the content, scope and quality of service provision, the fees and aspects of quality development. Generally speaking, (semi-) residential services at federal state (</a:t>
            </a:r>
            <a:r>
              <a:rPr lang="en-GB" dirty="0" err="1"/>
              <a:t>Länder</a:t>
            </a:r>
            <a:r>
              <a:rPr lang="en-GB" dirty="0"/>
              <a:t>) level are covered by framework agreements (Article 78f). The service providers are legally entitled to conclude these agreements and hence to recover the corresponding costs (Article 78b [1]).</a:t>
            </a:r>
            <a:endParaRPr lang="de-DE" dirty="0"/>
          </a:p>
          <a:p>
            <a:pPr marL="228600" lvl="0" indent="-228600">
              <a:buFont typeface="+mj-lt"/>
              <a:buAutoNum type="arabicPeriod"/>
            </a:pPr>
            <a:r>
              <a:rPr lang="en-GB" dirty="0"/>
              <a:t>The service in question is taken up directly by the service beneficiary, within the scope of their right to choose under Article 5, who enters into a private legal agreement with the service or the facility operated by the non-statutory provider. </a:t>
            </a:r>
          </a:p>
          <a:p>
            <a:pPr lvl="0"/>
            <a:endParaRPr lang="de-DE" dirty="0"/>
          </a:p>
          <a:p>
            <a:r>
              <a:rPr lang="en-GB" dirty="0"/>
              <a:t>This completes the triangular relationship. The key points in summary:</a:t>
            </a:r>
            <a:endParaRPr lang="de-DE" dirty="0"/>
          </a:p>
          <a:p>
            <a:pPr marL="171450" lvl="0" indent="-171450">
              <a:buFont typeface="Wingdings" panose="05000000000000000000" pitchFamily="2" charset="2"/>
              <a:buChar char="Ø"/>
            </a:pPr>
            <a:r>
              <a:rPr lang="en-GB" dirty="0"/>
              <a:t>Service beneficiaries select the service provider in line with their right to choose.</a:t>
            </a:r>
            <a:endParaRPr lang="de-DE" dirty="0"/>
          </a:p>
          <a:p>
            <a:pPr marL="171450" lvl="0" indent="-171450">
              <a:buFont typeface="Wingdings" panose="05000000000000000000" pitchFamily="2" charset="2"/>
              <a:buChar char="Ø"/>
            </a:pPr>
            <a:r>
              <a:rPr lang="en-GB" dirty="0"/>
              <a:t>The obligation on the youth welfare office to assume the costs arises from the legal claim of the service beneficiary (vis-à-vis the youth welfare office).</a:t>
            </a:r>
            <a:endParaRPr lang="de-DE" dirty="0"/>
          </a:p>
          <a:p>
            <a:pPr marL="171450" lvl="0" indent="-171450">
              <a:buFont typeface="Wingdings" panose="05000000000000000000" pitchFamily="2" charset="2"/>
              <a:buChar char="Ø"/>
            </a:pPr>
            <a:r>
              <a:rPr lang="en-GB" dirty="0"/>
              <a:t>The service content and costs, plus the quality development measures, are fixed in agreements between the service provider and the local provider and must be paid in the event the beneficiary (legitimately) claims the service.</a:t>
            </a:r>
            <a:endParaRPr lang="de-DE" dirty="0"/>
          </a:p>
          <a:p>
            <a:pPr marL="171450" lvl="0" indent="-171450">
              <a:buFont typeface="Wingdings" panose="05000000000000000000" pitchFamily="2" charset="2"/>
              <a:buChar char="Ø"/>
            </a:pPr>
            <a:r>
              <a:rPr lang="en-GB" dirty="0"/>
              <a:t>Costs can only be recovered from the service beneficiary within their financial means. No cost contributions can be claimed for non-residential support services. </a:t>
            </a:r>
          </a:p>
          <a:p>
            <a:pPr lvl="0"/>
            <a:endParaRPr lang="de-DE" dirty="0"/>
          </a:p>
          <a:p>
            <a:r>
              <a:rPr lang="en-GB" dirty="0"/>
              <a:t>However, under Article 74a these general provisions do not apply uniformly Federation-wide for the financing of child day-care services. Each federal state has the power to enforce its own regulations in this regard.</a:t>
            </a:r>
          </a:p>
          <a:p>
            <a:endParaRPr lang="de-DE" dirty="0"/>
          </a:p>
          <a:p>
            <a:r>
              <a:rPr lang="en-GB" b="1" dirty="0"/>
              <a:t>Further reading </a:t>
            </a:r>
          </a:p>
          <a:p>
            <a:endParaRPr lang="de-DE" dirty="0"/>
          </a:p>
          <a:p>
            <a:pPr marL="171450" indent="-171450">
              <a:buFont typeface="Wingdings" panose="05000000000000000000" pitchFamily="2" charset="2"/>
              <a:buChar char="Ø"/>
            </a:pPr>
            <a:r>
              <a:rPr lang="en-GB" dirty="0" err="1"/>
              <a:t>Meysen</a:t>
            </a:r>
            <a:r>
              <a:rPr lang="en-GB" dirty="0"/>
              <a:t>, Thomas et al. </a:t>
            </a:r>
            <a:r>
              <a:rPr lang="de-DE" dirty="0"/>
              <a:t>(2014): Recht der Finanzierung von Leistungen der Kinder- und Jugendhilfe. Baden-Baden.</a:t>
            </a:r>
          </a:p>
        </p:txBody>
      </p:sp>
      <p:sp>
        <p:nvSpPr>
          <p:cNvPr id="4" name="Foliennummernplatzhalter 3"/>
          <p:cNvSpPr>
            <a:spLocks noGrp="1"/>
          </p:cNvSpPr>
          <p:nvPr>
            <p:ph type="sldNum" sz="quarter" idx="10"/>
          </p:nvPr>
        </p:nvSpPr>
        <p:spPr/>
        <p:txBody>
          <a:bodyPr/>
          <a:lstStyle/>
          <a:p>
            <a:fld id="{178ACBB0-B8BD-7243-B5CA-EEE1A71994D0}" type="slidenum">
              <a:rPr lang="de-DE" smtClean="0"/>
              <a:t>95</a:t>
            </a:fld>
            <a:endParaRPr lang="de-DE"/>
          </a:p>
        </p:txBody>
      </p:sp>
    </p:spTree>
    <p:extLst>
      <p:ext uri="{BB962C8B-B14F-4D97-AF65-F5344CB8AC3E}">
        <p14:creationId xmlns:p14="http://schemas.microsoft.com/office/powerpoint/2010/main" val="26625805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8ACBB0-B8BD-7243-B5CA-EEE1A71994D0}" type="slidenum">
              <a:rPr lang="de-DE" smtClean="0"/>
              <a:t>96</a:t>
            </a:fld>
            <a:endParaRPr lang="de-DE"/>
          </a:p>
        </p:txBody>
      </p:sp>
    </p:spTree>
    <p:extLst>
      <p:ext uri="{BB962C8B-B14F-4D97-AF65-F5344CB8AC3E}">
        <p14:creationId xmlns:p14="http://schemas.microsoft.com/office/powerpoint/2010/main" val="5595822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178ACBB0-B8BD-7243-B5CA-EEE1A71994D0}" type="slidenum">
              <a:rPr lang="de-DE" smtClean="0"/>
              <a:t>97</a:t>
            </a:fld>
            <a:endParaRPr lang="de-DE" dirty="0"/>
          </a:p>
        </p:txBody>
      </p:sp>
      <p:sp>
        <p:nvSpPr>
          <p:cNvPr id="5" name="Notizenplatzhalter 4"/>
          <p:cNvSpPr>
            <a:spLocks noGrp="1"/>
          </p:cNvSpPr>
          <p:nvPr>
            <p:ph type="body" sz="quarter" idx="11"/>
          </p:nvPr>
        </p:nvSpPr>
        <p:spPr/>
        <p:txBody>
          <a:bodyPr/>
          <a:lstStyle/>
          <a:p>
            <a:r>
              <a:rPr lang="en-US" dirty="0"/>
              <a:t>In 2022 there were 1.3 million people working in the field of child and youth services in Germany. This puts the headcount higher than in several other major German industries, including the agriculture and auto industries. For comparison: in 2021 agricultural businesses employed a total of 938,000 workers. Around 1,251,000 people were recorded as working in the "manufacture of motor vehicles, trailers and semi-trailers" sector in 2021. The high relevance of child and youth services goes back to its extremely dynamic development ever since the mid-2000s. </a:t>
            </a:r>
          </a:p>
          <a:p>
            <a:endParaRPr lang="en-US" dirty="0"/>
          </a:p>
          <a:p>
            <a:r>
              <a:rPr lang="en-US" dirty="0"/>
              <a:t>Most employees working in education or administration (77.6%) form part of the child day-care field (child day-care </a:t>
            </a:r>
            <a:r>
              <a:rPr lang="en-US" dirty="0" err="1"/>
              <a:t>centres</a:t>
            </a:r>
            <a:r>
              <a:rPr lang="en-US" dirty="0"/>
              <a:t> and nurseries). This field has also largely driven the Germany-wide increase in staffing in recent years, mainly due to concerted efforts to expand day-care places for the under-threes and to extend all-day </a:t>
            </a:r>
            <a:r>
              <a:rPr lang="en-US" dirty="0" err="1"/>
              <a:t>programmes</a:t>
            </a:r>
            <a:r>
              <a:rPr lang="en-US" dirty="0"/>
              <a:t> in child day-care </a:t>
            </a:r>
            <a:r>
              <a:rPr lang="en-US" dirty="0" err="1"/>
              <a:t>centres</a:t>
            </a:r>
            <a:r>
              <a:rPr lang="en-US" dirty="0"/>
              <a:t>, but also as a result of positive changes to child-teacher ratios and the unexpectedly strong demographic growth in the target group for these services through rising birth rates and immigration. Here alone, the number of employees nationwide has risen almost linearly by just under 300,000 (+75%) since 2007.</a:t>
            </a:r>
          </a:p>
          <a:p>
            <a:endParaRPr lang="en-US" dirty="0"/>
          </a:p>
          <a:p>
            <a:r>
              <a:rPr lang="en-US" dirty="0"/>
              <a:t>Other major fields of work, which include, inter alia, socio-educational support services or the general social services, have also contributed to this growth spike with a total increase of around 84,000 employees since 2006 (+50%). However, growth is not ubiquitous across all areas of child and youth services: for example, the number of people working in child and youth work fell overall by around 5% between 2006 and 2018.</a:t>
            </a:r>
            <a:endParaRPr lang="de-DE" dirty="0"/>
          </a:p>
          <a:p>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err="1"/>
              <a:t>Böwing-Schmalenbrock</a:t>
            </a:r>
            <a:r>
              <a:rPr lang="de-DE" dirty="0"/>
              <a:t>, Melanie/</a:t>
            </a:r>
            <a:r>
              <a:rPr lang="de-DE" dirty="0" err="1"/>
              <a:t>Sempf</a:t>
            </a:r>
            <a:r>
              <a:rPr lang="de-DE" dirty="0"/>
              <a:t>. </a:t>
            </a:r>
            <a:r>
              <a:rPr lang="de-DE" dirty="0" err="1"/>
              <a:t>Frederieke</a:t>
            </a:r>
            <a:r>
              <a:rPr lang="de-DE" dirty="0"/>
              <a:t> (2020): Gehen mit dem enormen Personalwachstum in Kindertageseinrichtungen bessere Personalschlüssel einher? In: </a:t>
            </a:r>
            <a:r>
              <a:rPr lang="de-DE" dirty="0" err="1"/>
              <a:t>Kom</a:t>
            </a:r>
            <a:r>
              <a:rPr lang="de-DE" baseline="30000" dirty="0" err="1"/>
              <a:t>Dat</a:t>
            </a:r>
            <a:r>
              <a:rPr lang="de-DE" dirty="0"/>
              <a:t> Jugendhilfe, </a:t>
            </a:r>
            <a:r>
              <a:rPr lang="de-DE" dirty="0" err="1"/>
              <a:t>issue</a:t>
            </a:r>
            <a:r>
              <a:rPr lang="de-DE" dirty="0"/>
              <a:t> 1, p. 22–23; online: </a:t>
            </a:r>
            <a:r>
              <a:rPr lang="de-DE" u="sng" dirty="0">
                <a:hlinkClick r:id="rId3"/>
              </a:rPr>
              <a:t>https://www.akjstat.tu-dortmund.de/fileadmin/user_upload/2020_Heft1_KomDat.pdf</a:t>
            </a:r>
            <a:r>
              <a:rPr lang="de-DE" dirty="0"/>
              <a:t> (last </a:t>
            </a:r>
            <a:r>
              <a:rPr lang="de-DE" dirty="0" err="1"/>
              <a:t>accessed</a:t>
            </a:r>
            <a:r>
              <a:rPr lang="de-DE" dirty="0"/>
              <a:t>: 31 </a:t>
            </a:r>
            <a:r>
              <a:rPr lang="de-DE" dirty="0" err="1"/>
              <a:t>July</a:t>
            </a:r>
            <a:r>
              <a:rPr lang="de-DE" dirty="0"/>
              <a:t> 2023).</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DE" dirty="0"/>
              <a:t>Statistisches Bundesamt (2022): Statistiken der Kinder- und Jugendhilfe – Einrichtungen und tätige Personen (ohne Tageseinrichtungen für Kinder) 2020. Online at </a:t>
            </a:r>
            <a:r>
              <a:rPr lang="de-DE" dirty="0">
                <a:hlinkClick r:id="rId4"/>
              </a:rPr>
              <a:t>https://www.destatis.de/DE/Themen/Gesellschaft-Umwelt/Soziales/Kinderhilfe-Jugendhilfe/Publikationen/Downloads-Kinder-und-Jugendhilfe/sonstige-einrichtungen-5225403209004.pdf?__blob=publicationFile</a:t>
            </a:r>
            <a:r>
              <a:rPr lang="de-DE" dirty="0"/>
              <a:t> (last </a:t>
            </a:r>
            <a:r>
              <a:rPr lang="de-DE" dirty="0" err="1"/>
              <a:t>accessed</a:t>
            </a:r>
            <a:r>
              <a:rPr lang="de-DE" dirty="0"/>
              <a:t>: 1 </a:t>
            </a:r>
            <a:r>
              <a:rPr lang="de-DE" dirty="0" err="1"/>
              <a:t>July</a:t>
            </a:r>
            <a:r>
              <a:rPr lang="de-DE" dirty="0"/>
              <a:t> 2023). </a:t>
            </a:r>
          </a:p>
          <a:p>
            <a:pPr marL="171450" indent="-171450">
              <a:buFont typeface="Wingdings" panose="05000000000000000000" pitchFamily="2" charset="2"/>
              <a:buChar char="Ø"/>
            </a:pPr>
            <a:r>
              <a:rPr lang="de-DE" dirty="0"/>
              <a:t>Statistisches Bundesamt (2022): Statistiken der Kinder- und Jugendhilfe – Kinder und tätige Personen in Tageseinrichtungen und in öffentlich geförderter Kindertagespflege </a:t>
            </a:r>
            <a:r>
              <a:rPr lang="de-DE" dirty="0" err="1"/>
              <a:t>as</a:t>
            </a:r>
            <a:r>
              <a:rPr lang="de-DE" dirty="0"/>
              <a:t> at 1 March 2022. Online at </a:t>
            </a:r>
            <a:r>
              <a:rPr lang="de-DE" dirty="0">
                <a:hlinkClick r:id="rId5"/>
              </a:rPr>
              <a:t>https://www.destatis.de/DE/Themen/Gesellschaft-Umwelt/Soziales/Kindertagesbetreuung/Publikationen/Downloads-Kindertagesbetreuung/tageseinrichtungen-kindertagespflege-5225402227004.pdf?__blob=publicationFile</a:t>
            </a:r>
            <a:r>
              <a:rPr lang="de-DE" dirty="0"/>
              <a:t> (last </a:t>
            </a:r>
            <a:r>
              <a:rPr lang="de-DE" dirty="0" err="1"/>
              <a:t>accessed</a:t>
            </a:r>
            <a:r>
              <a:rPr lang="de-DE" dirty="0"/>
              <a:t>: 1 </a:t>
            </a:r>
            <a:r>
              <a:rPr lang="de-DE" dirty="0" err="1"/>
              <a:t>July</a:t>
            </a:r>
            <a:r>
              <a:rPr lang="de-DE" dirty="0"/>
              <a:t> 2023).</a:t>
            </a:r>
          </a:p>
          <a:p>
            <a:pPr marL="171450" indent="-171450">
              <a:buFont typeface="Wingdings" panose="05000000000000000000" pitchFamily="2" charset="2"/>
              <a:buChar char="Ø"/>
            </a:pPr>
            <a:endParaRPr lang="de-DE" dirty="0"/>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26328285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A total of 30 million people across Germany are active in over 600,000 non-profit organisations. 72% of these organisations work exclusively with volunteers. 18% are part of the "education and upbringing" sector.</a:t>
            </a:r>
          </a:p>
          <a:p>
            <a:endParaRPr lang="de-DE" dirty="0"/>
          </a:p>
          <a:p>
            <a:r>
              <a:rPr lang="en-GB" dirty="0"/>
              <a:t>Overall, it is thanks to the contribution of volunteers that child and youth services is integrated into civil society and thus democratic society as a whole. Through their work on the boards and committees of (non-profit and democratically structured) supporting bodies, volunteers participate in steering child and youth services. A large number of volunteers work on the ground supporting the daily activities of socio-educational facilities throughout the various fields of child and youth services' work. </a:t>
            </a:r>
          </a:p>
          <a:p>
            <a:endParaRPr lang="de-DE" dirty="0"/>
          </a:p>
          <a:p>
            <a:r>
              <a:rPr lang="en-GB" dirty="0"/>
              <a:t>Book 8 of the Social Code (SGB VIII) makes multiple references to volunteer work in child and youth services, most clearly in relation to the work of youth associations, with Article 12 highlighting its member-led nature.</a:t>
            </a:r>
            <a:endParaRPr lang="de-DE" dirty="0"/>
          </a:p>
          <a:p>
            <a:r>
              <a:rPr lang="en-GB" dirty="0"/>
              <a:t>Article 73 (volunteer work) states that persons who volunteer in youth services must receive guidance, advice and support in their work, thus normalising the need to support volunteer work in child and youth services. </a:t>
            </a:r>
          </a:p>
          <a:p>
            <a:endParaRPr lang="de-DE" dirty="0"/>
          </a:p>
          <a:p>
            <a:r>
              <a:rPr lang="en-GB" dirty="0"/>
              <a:t>Article 74 (funding for non-statutory youth services) fleshes out this requirement in para. 6, which says that funding for recognised youth services providers must also include resources for further training for full-time, part-time and </a:t>
            </a:r>
            <a:r>
              <a:rPr lang="en-GB" b="1" dirty="0"/>
              <a:t>volunteer</a:t>
            </a:r>
            <a:r>
              <a:rPr lang="en-GB" dirty="0"/>
              <a:t> staff as well as youth work resources to establish and maintain recreation and education centres for young people. </a:t>
            </a:r>
          </a:p>
          <a:p>
            <a:endParaRPr lang="de-DE" dirty="0"/>
          </a:p>
          <a:p>
            <a:r>
              <a:rPr lang="en-GB" dirty="0"/>
              <a:t>Despite the lack of detailed figures on the work of volunteers in the various areas of child and youth services, it is clear that volunteers work in child and youth services organisations on boards and committees at managerial level, take on specific responsibilities in the facilities and services in line with their personal interests and skills, and lobby for child and youth services in interactions with the public and policymakers. </a:t>
            </a:r>
          </a:p>
          <a:p>
            <a:endParaRPr lang="de-DE" dirty="0"/>
          </a:p>
          <a:p>
            <a:r>
              <a:rPr lang="en-GB" dirty="0"/>
              <a:t>Taking child day-care facilities as an example, there are many different types of volunteer work in evidence: in parent representative groups, assisting with general day-to-day work (in the form of lay-professional cooperation), in parents' initiatives as facility providers, in cooperation with local associations and organisations (visits to the fire brigade, company tours, partnerships with retirement homes, etc.), in support schemes for newly arrived families/parents (in particular, for example, for refugee families), and many more besides. </a:t>
            </a:r>
            <a:endParaRPr lang="de-DE" dirty="0"/>
          </a:p>
          <a:p>
            <a:endParaRPr lang="de-DE" dirty="0"/>
          </a:p>
          <a:p>
            <a:r>
              <a:rPr lang="en-GB" dirty="0"/>
              <a:t>A large portion of young people also devote their time to volunteer work. In the narrower context of child and youth services, they mainly volunteer for youth work and youth association work. In the wider context of creating positive living conditions (cf. Article 1 [3] of Book 8), young people volunteer in various "green" and sports-related fields, politics (political youth associations) and initiatives addressing change for the future (such as Fridays for Future).</a:t>
            </a:r>
          </a:p>
          <a:p>
            <a:endParaRPr lang="de-DE" dirty="0"/>
          </a:p>
          <a:p>
            <a:r>
              <a:rPr lang="en-GB" dirty="0"/>
              <a:t>The 3rd Civic Engagement Report published by the Federal Youth Ministry in 2020 shows that 63.7% of 14- to 28-year-olds are active as volunteers in this broader scope. </a:t>
            </a:r>
          </a:p>
          <a:p>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a:t>Bundesministerium für Familie, Senioren, Frauen und Jugend (2020): Dritter </a:t>
            </a:r>
            <a:r>
              <a:rPr lang="de-DE" dirty="0" err="1"/>
              <a:t>Engagementbericht</a:t>
            </a:r>
            <a:r>
              <a:rPr lang="de-DE" dirty="0"/>
              <a:t> -Zukunft Zivilgesellschaft: Junges Engagement im digitalen Zeitalter. </a:t>
            </a:r>
            <a:r>
              <a:rPr lang="en-GB" dirty="0"/>
              <a:t>Berlin. Online at </a:t>
            </a:r>
            <a:r>
              <a:rPr lang="en-GB" u="sng" dirty="0">
                <a:hlinkClick r:id="rId3"/>
              </a:rPr>
              <a:t>https://www.bmfsfj.de/bmfsfj/ministerium/berichte-der-bundesregierung/dritter-engagementbericht</a:t>
            </a:r>
            <a:r>
              <a:rPr lang="en-GB" dirty="0"/>
              <a:t> (last accessed: 10 June 2023).</a:t>
            </a:r>
            <a:endParaRPr lang="de-DE" dirty="0"/>
          </a:p>
          <a:p>
            <a:pPr marL="171450" indent="-171450">
              <a:buFont typeface="Wingdings" panose="05000000000000000000" pitchFamily="2" charset="2"/>
              <a:buChar char="Ø"/>
            </a:pPr>
            <a:r>
              <a:rPr lang="de-DE" dirty="0" err="1"/>
              <a:t>Düx</a:t>
            </a:r>
            <a:r>
              <a:rPr lang="de-DE" dirty="0"/>
              <a:t>, </a:t>
            </a:r>
            <a:r>
              <a:rPr lang="de-DE" dirty="0" err="1"/>
              <a:t>Wiebken</a:t>
            </a:r>
            <a:r>
              <a:rPr lang="de-DE" dirty="0"/>
              <a:t> (2017): Zivilgesellschaftliches Engagement. In: Böllert, Karin (</a:t>
            </a:r>
            <a:r>
              <a:rPr lang="de-DE" dirty="0" err="1"/>
              <a:t>ed</a:t>
            </a:r>
            <a:r>
              <a:rPr lang="de-DE" dirty="0"/>
              <a:t>.): Kompendium Kinder- und Jugendhilfe. Wiesbaden, p. 179–197.</a:t>
            </a:r>
          </a:p>
          <a:p>
            <a:pPr marL="171450" indent="-171450">
              <a:buFont typeface="Wingdings" panose="05000000000000000000" pitchFamily="2" charset="2"/>
              <a:buChar char="Ø"/>
            </a:pPr>
            <a:r>
              <a:rPr lang="de-DE" dirty="0"/>
              <a:t>Schubert, Peter/</a:t>
            </a:r>
            <a:r>
              <a:rPr lang="de-DE" dirty="0" err="1"/>
              <a:t>Tahmaz</a:t>
            </a:r>
            <a:r>
              <a:rPr lang="de-DE" dirty="0"/>
              <a:t>, Birthe/Krimmer, Holger (2023): </a:t>
            </a:r>
            <a:r>
              <a:rPr lang="de-DE" dirty="0" err="1"/>
              <a:t>ZiviZ</a:t>
            </a:r>
            <a:r>
              <a:rPr lang="de-DE" dirty="0"/>
              <a:t>-Survey 2023: „Zivilgesellschaft in Krisenzeiten: Politisch aktiv mit geschwächten Fundamenten“; </a:t>
            </a:r>
            <a:r>
              <a:rPr lang="en-GB" dirty="0"/>
              <a:t>Online at </a:t>
            </a:r>
            <a:r>
              <a:rPr lang="en-GB" u="sng" dirty="0">
                <a:hlinkClick r:id="rId4"/>
              </a:rPr>
              <a:t>https://www.ziviz.de/ziviz-survey</a:t>
            </a:r>
            <a:r>
              <a:rPr lang="en-GB" dirty="0"/>
              <a:t> (last accessed: 10 June 2023).</a:t>
            </a:r>
            <a:endParaRPr lang="de-DE" dirty="0"/>
          </a:p>
          <a:p>
            <a:pPr marL="171450" indent="-171450">
              <a:buFont typeface="Wingdings" panose="05000000000000000000" pitchFamily="2" charset="2"/>
              <a:buChar char="Ø"/>
            </a:pPr>
            <a:r>
              <a:rPr lang="de-DE" dirty="0" err="1"/>
              <a:t>Züchner</a:t>
            </a:r>
            <a:r>
              <a:rPr lang="de-DE" dirty="0"/>
              <a:t>, Ivo (2006): Mitwirkung und Bildungseffekte in Jugendverbänden – ein empirischer Blick.</a:t>
            </a:r>
            <a:r>
              <a:rPr lang="de-DE" baseline="0" dirty="0"/>
              <a:t> I</a:t>
            </a:r>
            <a:r>
              <a:rPr lang="de-DE" dirty="0"/>
              <a:t>n: deutsche </a:t>
            </a:r>
            <a:r>
              <a:rPr lang="de-DE" dirty="0" err="1"/>
              <a:t>jugend</a:t>
            </a:r>
            <a:r>
              <a:rPr lang="de-DE" dirty="0"/>
              <a:t>, </a:t>
            </a:r>
            <a:r>
              <a:rPr lang="de-DE" dirty="0" err="1"/>
              <a:t>issue</a:t>
            </a:r>
            <a:r>
              <a:rPr lang="de-DE" dirty="0"/>
              <a:t> 5, p. 201–209.</a:t>
            </a:r>
          </a:p>
        </p:txBody>
      </p:sp>
      <p:sp>
        <p:nvSpPr>
          <p:cNvPr id="4" name="Foliennummernplatzhalter 3"/>
          <p:cNvSpPr>
            <a:spLocks noGrp="1"/>
          </p:cNvSpPr>
          <p:nvPr>
            <p:ph type="sldNum" sz="quarter" idx="10"/>
          </p:nvPr>
        </p:nvSpPr>
        <p:spPr/>
        <p:txBody>
          <a:bodyPr/>
          <a:lstStyle/>
          <a:p>
            <a:fld id="{178ACBB0-B8BD-7243-B5CA-EEE1A71994D0}" type="slidenum">
              <a:rPr lang="de-DE" smtClean="0"/>
              <a:t>98</a:t>
            </a:fld>
            <a:endParaRPr lang="de-DE"/>
          </a:p>
        </p:txBody>
      </p:sp>
    </p:spTree>
    <p:extLst>
      <p:ext uri="{BB962C8B-B14F-4D97-AF65-F5344CB8AC3E}">
        <p14:creationId xmlns:p14="http://schemas.microsoft.com/office/powerpoint/2010/main" val="30669313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Besides personality, being in possession of the requisite training is a central requirement for socio-educational professionals. Training can take many different forms, with an increasing trend in recent years towards greater fragmentation or specialisation. Universities, universities of applied sciences, colleges for continuing professional development, or technical schools all offer a variety of qualifications. Specialisations in different areas aim to satisfy the diversity of tasks and target audiences served. </a:t>
            </a:r>
          </a:p>
          <a:p>
            <a:endParaRPr lang="de-DE" dirty="0"/>
          </a:p>
          <a:p>
            <a:r>
              <a:rPr lang="en-GB" dirty="0"/>
              <a:t>With staffing for child and youth services undergoing dynamic expansion over the last few years (cf. notes to slide 3.4.1), it is interesting to consider how the qualifications of child and youth services professionals have evolved throughout this period. One helpful indicator in this regard, in particular given the ongoing debate on the need to "</a:t>
            </a:r>
            <a:r>
              <a:rPr lang="en-GB" dirty="0" err="1"/>
              <a:t>academicise</a:t>
            </a:r>
            <a:r>
              <a:rPr lang="en-GB" dirty="0"/>
              <a:t>" child and youth services, is the degree of </a:t>
            </a:r>
            <a:r>
              <a:rPr lang="en-GB" dirty="0" err="1"/>
              <a:t>professionalisation</a:t>
            </a:r>
            <a:r>
              <a:rPr lang="en-GB" dirty="0"/>
              <a:t> that has taken place, i.e., the share of people working in this sector with a relevant university degree. Academic qualifications include bachelor's and/or master's degrees in social work (in Germany these are typically: </a:t>
            </a:r>
            <a:r>
              <a:rPr lang="en-GB" i="1" dirty="0"/>
              <a:t>Dipl.-</a:t>
            </a:r>
            <a:r>
              <a:rPr lang="en-GB" i="1" dirty="0" err="1"/>
              <a:t>Sozialpädagog</a:t>
            </a:r>
            <a:r>
              <a:rPr lang="en-GB" i="1" dirty="0"/>
              <a:t>*in</a:t>
            </a:r>
            <a:r>
              <a:rPr lang="en-GB" dirty="0"/>
              <a:t>, </a:t>
            </a:r>
            <a:r>
              <a:rPr lang="en-GB" i="1" dirty="0"/>
              <a:t>Dipl.-</a:t>
            </a:r>
            <a:r>
              <a:rPr lang="en-GB" i="1" dirty="0" err="1"/>
              <a:t>Heilpädagog</a:t>
            </a:r>
            <a:r>
              <a:rPr lang="en-GB" i="1" dirty="0"/>
              <a:t>*in</a:t>
            </a:r>
            <a:r>
              <a:rPr lang="en-GB" dirty="0"/>
              <a:t>, or </a:t>
            </a:r>
            <a:r>
              <a:rPr lang="en-GB" i="1" dirty="0"/>
              <a:t>Dipl.-</a:t>
            </a:r>
            <a:r>
              <a:rPr lang="en-GB" i="1" dirty="0" err="1"/>
              <a:t>Pädagog</a:t>
            </a:r>
            <a:r>
              <a:rPr lang="en-GB" i="1" dirty="0"/>
              <a:t>*in</a:t>
            </a:r>
            <a:r>
              <a:rPr lang="en-GB" dirty="0"/>
              <a:t>, with a certificate from a university or university of applied sciences, or an officially recognised qualification as </a:t>
            </a:r>
            <a:r>
              <a:rPr lang="en-GB" i="1" dirty="0" err="1"/>
              <a:t>Kindheitspädagog</a:t>
            </a:r>
            <a:r>
              <a:rPr lang="en-GB" i="1" dirty="0"/>
              <a:t>*in</a:t>
            </a:r>
            <a:r>
              <a:rPr lang="en-GB" dirty="0"/>
              <a:t> including a bachelor's/master's). Depending on the field of work, the share of youth work professionals with a relevant university degree can vary considerably. </a:t>
            </a:r>
          </a:p>
          <a:p>
            <a:endParaRPr lang="de-DE" dirty="0"/>
          </a:p>
          <a:p>
            <a:r>
              <a:rPr lang="en-GB" b="1" dirty="0"/>
              <a:t>Child day-care</a:t>
            </a:r>
            <a:endParaRPr lang="de-DE" dirty="0"/>
          </a:p>
          <a:p>
            <a:r>
              <a:rPr lang="en-GB" dirty="0"/>
              <a:t>In 2019 child day-care facilities made up the area of child and youth services with the lowest share of staff (just under 6%) with a relevant academic qualification by quite a margin. However, a university education is not generally a requirement for child day-care workers. The predominant qualification in this field is that of an early years educator, or </a:t>
            </a:r>
            <a:r>
              <a:rPr lang="en-GB" i="1" dirty="0" err="1"/>
              <a:t>Erzieher</a:t>
            </a:r>
            <a:r>
              <a:rPr lang="en-GB" i="1" dirty="0"/>
              <a:t>*-in</a:t>
            </a:r>
            <a:r>
              <a:rPr lang="en-GB" dirty="0"/>
              <a:t>, with 66% of professionals holding this title. This number has risen slightly in recent years with the addition of more university courses in early childhood education and a greater focus on candidates' academic qualifications when filling certain positions, including leadership roles. </a:t>
            </a:r>
          </a:p>
          <a:p>
            <a:endParaRPr lang="de-DE" dirty="0"/>
          </a:p>
          <a:p>
            <a:r>
              <a:rPr lang="en-GB" dirty="0"/>
              <a:t>Unlike in child day-care facilities, no specific academic qualification is necessary in order to work as a nursery assistant, but staff are generally required to attend a basic training course of at least 160 hours in duration. In 2019 73% of nursery assistants had received this basic training and a total of 3% had a relevant university qualification. </a:t>
            </a:r>
          </a:p>
          <a:p>
            <a:endParaRPr lang="en-GB" dirty="0"/>
          </a:p>
          <a:p>
            <a:r>
              <a:rPr lang="en-GB" b="1" dirty="0"/>
              <a:t>General social services</a:t>
            </a:r>
            <a:endParaRPr lang="de-DE" dirty="0"/>
          </a:p>
          <a:p>
            <a:r>
              <a:rPr lang="en-GB" dirty="0"/>
              <a:t>The general social services department (ASD) has one of the highest shares of employees in the child and youth services field with an academic qualification: 92% in 2018. </a:t>
            </a:r>
          </a:p>
          <a:p>
            <a:endParaRPr lang="de-DE" dirty="0"/>
          </a:p>
          <a:p>
            <a:r>
              <a:rPr lang="en-GB" b="1" dirty="0"/>
              <a:t>Youth social work</a:t>
            </a:r>
            <a:endParaRPr lang="de-DE" dirty="0"/>
          </a:p>
          <a:p>
            <a:r>
              <a:rPr lang="en-GB" dirty="0"/>
              <a:t>A large portion of employees working in youth social work – with the exception of residential youth social work – have completed a degree in a socio-educational subject. For example, in 2018 around 85% of school social workers had obtained a university degree and hence attained a similar level of education to the teaching staff alongside whom they work. </a:t>
            </a:r>
          </a:p>
          <a:p>
            <a:endParaRPr lang="en-GB" dirty="0"/>
          </a:p>
          <a:p>
            <a:r>
              <a:rPr lang="en-GB" b="1" dirty="0"/>
              <a:t>Child and youth work</a:t>
            </a:r>
            <a:endParaRPr lang="de-DE" dirty="0"/>
          </a:p>
          <a:p>
            <a:r>
              <a:rPr lang="en-GB" dirty="0"/>
              <a:t>The skills profiles of child and youth work professionals are incredibly varied, with backgrounds in everything from socio-educational training to housekeeping to art. At the end of 2018, it was generally the case that child and youth work professionals had completed professional training or a university qualification. Of the 32,100 or so individuals recorded, at the most recent count around 45% held a relevant academic qualification, generally speaking from a university of applied sciences.</a:t>
            </a:r>
          </a:p>
          <a:p>
            <a:endParaRPr lang="de-DE" dirty="0"/>
          </a:p>
          <a:p>
            <a:r>
              <a:rPr lang="en-GB" b="1" dirty="0"/>
              <a:t>Socio-educational support services</a:t>
            </a:r>
            <a:endParaRPr lang="de-DE" dirty="0"/>
          </a:p>
          <a:p>
            <a:r>
              <a:rPr lang="en-GB" dirty="0"/>
              <a:t>Just over one in three people (38%) working in socio-educational support services has a relevant academic qualification. The exact number varies according to the specific field: in 2018 around 30% of professionals working in residential care had a relevant academic qualification; this remains well below the share in non-residential/semi-residential care (57%) and parental counselling (54%). In the case of parental counselling, a further 35% and thus a particularly large share of professionals have another university degree, usually with a psychology specialism.</a:t>
            </a:r>
            <a:endParaRPr lang="de-DE" dirty="0"/>
          </a:p>
          <a:p>
            <a:r>
              <a:rPr lang="en-GB" dirty="0"/>
              <a:t> </a:t>
            </a:r>
            <a:endParaRPr lang="de-DE" dirty="0"/>
          </a:p>
          <a:p>
            <a:r>
              <a:rPr lang="de-DE" b="1" dirty="0"/>
              <a:t>Further </a:t>
            </a:r>
            <a:r>
              <a:rPr lang="de-DE" b="1" dirty="0" err="1"/>
              <a:t>reading</a:t>
            </a:r>
            <a:endParaRPr lang="de-DE" b="1" dirty="0"/>
          </a:p>
          <a:p>
            <a:endParaRPr lang="de-DE" dirty="0"/>
          </a:p>
          <a:p>
            <a:pPr marL="171450" indent="-171450">
              <a:buFont typeface="Wingdings" panose="05000000000000000000" pitchFamily="2" charset="2"/>
              <a:buChar char="Ø"/>
            </a:pPr>
            <a:r>
              <a:rPr lang="de-DE" dirty="0" err="1"/>
              <a:t>Mühlmann</a:t>
            </a:r>
            <a:r>
              <a:rPr lang="de-DE" dirty="0"/>
              <a:t>, Thomas/</a:t>
            </a:r>
            <a:r>
              <a:rPr lang="de-DE" dirty="0" err="1"/>
              <a:t>Olszenka</a:t>
            </a:r>
            <a:r>
              <a:rPr lang="de-DE" dirty="0"/>
              <a:t>, Ninja/Fendrich, Sandra (2020): Das Personal in der Kinder- und Jugendhilfe – ein aktueller Überblick. In: </a:t>
            </a:r>
            <a:r>
              <a:rPr lang="de-DE" dirty="0" err="1"/>
              <a:t>Kom</a:t>
            </a:r>
            <a:r>
              <a:rPr lang="de-DE" baseline="30000" dirty="0" err="1"/>
              <a:t>Dat</a:t>
            </a:r>
            <a:r>
              <a:rPr lang="de-DE" dirty="0"/>
              <a:t> Jugendhilfe, </a:t>
            </a:r>
            <a:r>
              <a:rPr lang="de-DE" dirty="0" err="1"/>
              <a:t>issue</a:t>
            </a:r>
            <a:r>
              <a:rPr lang="de-DE" dirty="0"/>
              <a:t> 1, p. 1–6.</a:t>
            </a:r>
          </a:p>
          <a:p>
            <a:pPr marL="171450" indent="-171450">
              <a:buFont typeface="Wingdings" panose="05000000000000000000" pitchFamily="2" charset="2"/>
              <a:buChar char="Ø"/>
            </a:pPr>
            <a:r>
              <a:rPr lang="de-DE" dirty="0"/>
              <a:t>Fuchs-</a:t>
            </a:r>
            <a:r>
              <a:rPr lang="de-DE" dirty="0" err="1"/>
              <a:t>Rechlin</a:t>
            </a:r>
            <a:r>
              <a:rPr lang="de-DE" dirty="0"/>
              <a:t>, Kirsten/Rauschenbach, Thomas (2019): Neue Herausforderungen, neue Kompetenzen? Sozialer Wandel und die Konsequenzen für die Professionalisierung. In: AGJ (</a:t>
            </a:r>
            <a:r>
              <a:rPr lang="de-DE" dirty="0" err="1"/>
              <a:t>ed</a:t>
            </a:r>
            <a:r>
              <a:rPr lang="de-DE" dirty="0"/>
              <a:t>.), Ohne uns geht nichts! Fachkräfte in der Kinder- und Jugendhilfe. Berlin, p. 44–64.</a:t>
            </a:r>
          </a:p>
          <a:p>
            <a:pPr marL="171450" indent="-171450">
              <a:buFont typeface="Wingdings" panose="05000000000000000000" pitchFamily="2" charset="2"/>
              <a:buChar char="Ø"/>
            </a:pPr>
            <a:r>
              <a:rPr lang="de-DE" dirty="0" err="1"/>
              <a:t>Kunhenn</a:t>
            </a:r>
            <a:r>
              <a:rPr lang="de-DE" dirty="0"/>
              <a:t>, Jacqueline/</a:t>
            </a:r>
            <a:r>
              <a:rPr lang="de-DE" dirty="0" err="1"/>
              <a:t>Oelerich</a:t>
            </a:r>
            <a:r>
              <a:rPr lang="de-DE" dirty="0"/>
              <a:t>, Gertrud (2019): Fachkraft – Fachkräftegebot.</a:t>
            </a:r>
            <a:r>
              <a:rPr lang="de-DE" baseline="0" dirty="0"/>
              <a:t> In</a:t>
            </a:r>
            <a:r>
              <a:rPr lang="de-DE" dirty="0"/>
              <a:t>: AGJ (</a:t>
            </a:r>
            <a:r>
              <a:rPr lang="de-DE" dirty="0" err="1"/>
              <a:t>ed</a:t>
            </a:r>
            <a:r>
              <a:rPr lang="de-DE" dirty="0"/>
              <a:t>.), Ohne uns geht nichts! Fachkräfte in der Kinder- und Jugendhilfe. Berlin, p. 35–43.</a:t>
            </a:r>
            <a:endParaRPr lang="en-GB" noProof="0" dirty="0"/>
          </a:p>
          <a:p>
            <a:pPr marL="171450" indent="-171450">
              <a:buFont typeface="Wingdings" panose="05000000000000000000" pitchFamily="2" charset="2"/>
              <a:buChar char="Ø"/>
            </a:pPr>
            <a:r>
              <a:rPr lang="de-DE" dirty="0"/>
              <a:t>Statistisches Bundesamt (2022): Statistiken der Kinder- und Jugendhilfe. Einrichtungen und tätige Personen (ohne Tageseinrichtungen für Kinder) 2020. Online at </a:t>
            </a:r>
            <a:r>
              <a:rPr lang="de-DE" dirty="0">
                <a:hlinkClick r:id="rId3"/>
              </a:rPr>
              <a:t>https://www.destatis.de/DE/Themen/Gesellschaft-Umwelt/Soziales/Kinderhilfe-Jugendhilfe/Publikationen/Downloads-Kinder-und-Jugendhilfe/sonstige-einrichtungen-5225403209004.pdf?__blob=publicationFile</a:t>
            </a:r>
            <a:r>
              <a:rPr lang="de-DE" dirty="0"/>
              <a:t> (last </a:t>
            </a:r>
            <a:r>
              <a:rPr lang="de-DE" dirty="0" err="1"/>
              <a:t>accessed</a:t>
            </a:r>
            <a:r>
              <a:rPr lang="de-DE" dirty="0"/>
              <a:t>: 1 </a:t>
            </a:r>
            <a:r>
              <a:rPr lang="de-DE" dirty="0" err="1"/>
              <a:t>July</a:t>
            </a:r>
            <a:r>
              <a:rPr lang="de-DE" dirty="0"/>
              <a:t> 2023).</a:t>
            </a:r>
          </a:p>
          <a:p>
            <a:pPr marL="171450" indent="-171450">
              <a:buFont typeface="Wingdings" panose="05000000000000000000" pitchFamily="2" charset="2"/>
              <a:buChar char="Ø"/>
            </a:pPr>
            <a:r>
              <a:rPr lang="de-DE" dirty="0"/>
              <a:t>Statistisches Bundesamt (2022): Statistiken der Kinder- und Jugendhilfe. Kinder und tätige Personen in Tageseinrichtungen und in öffentlich geförderter Kindertagespflege </a:t>
            </a:r>
            <a:r>
              <a:rPr lang="de-DE" dirty="0" err="1"/>
              <a:t>as</a:t>
            </a:r>
            <a:r>
              <a:rPr lang="de-DE" dirty="0"/>
              <a:t> at 1 March 2022. Online at </a:t>
            </a:r>
            <a:r>
              <a:rPr lang="de-DE" dirty="0">
                <a:hlinkClick r:id="rId4"/>
              </a:rPr>
              <a:t>https://www.destatis.de/DE/Themen/Gesellschaft-Umwelt/Soziales/Kindertagesbetreuung/Publikationen/Downloads-Kindertagesbetreuung/tageseinrichtungen-kindertagespflege-5225402227004.pdf?__blob=publicationFile</a:t>
            </a:r>
            <a:r>
              <a:rPr lang="de-DE" dirty="0"/>
              <a:t> (last </a:t>
            </a:r>
            <a:r>
              <a:rPr lang="de-DE"/>
              <a:t>accessed: </a:t>
            </a:r>
            <a:r>
              <a:rPr lang="de-DE" dirty="0"/>
              <a:t>1 </a:t>
            </a:r>
            <a:r>
              <a:rPr lang="de-DE" dirty="0" err="1"/>
              <a:t>July</a:t>
            </a:r>
            <a:r>
              <a:rPr lang="de-DE" dirty="0"/>
              <a:t> 2023). </a:t>
            </a:r>
          </a:p>
        </p:txBody>
      </p:sp>
      <p:sp>
        <p:nvSpPr>
          <p:cNvPr id="4" name="Foliennummernplatzhalter 3"/>
          <p:cNvSpPr>
            <a:spLocks noGrp="1"/>
          </p:cNvSpPr>
          <p:nvPr>
            <p:ph type="sldNum" sz="quarter" idx="10"/>
          </p:nvPr>
        </p:nvSpPr>
        <p:spPr/>
        <p:txBody>
          <a:bodyPr/>
          <a:lstStyle/>
          <a:p>
            <a:fld id="{178ACBB0-B8BD-7243-B5CA-EEE1A71994D0}" type="slidenum">
              <a:rPr lang="de-DE" smtClean="0"/>
              <a:t>99</a:t>
            </a:fld>
            <a:endParaRPr lang="de-DE"/>
          </a:p>
        </p:txBody>
      </p:sp>
    </p:spTree>
    <p:extLst>
      <p:ext uri="{BB962C8B-B14F-4D97-AF65-F5344CB8AC3E}">
        <p14:creationId xmlns:p14="http://schemas.microsoft.com/office/powerpoint/2010/main" val="379232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D837D52-B844-1743-B310-1B0BEE8EED79}"/>
              </a:ext>
            </a:extLst>
          </p:cNvPr>
          <p:cNvSpPr/>
          <p:nvPr userDrawn="1"/>
        </p:nvSpPr>
        <p:spPr>
          <a:xfrm>
            <a:off x="254000" y="1007533"/>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Title 1"/>
          <p:cNvSpPr>
            <a:spLocks noGrp="1"/>
          </p:cNvSpPr>
          <p:nvPr>
            <p:ph type="ctrTitle"/>
          </p:nvPr>
        </p:nvSpPr>
        <p:spPr>
          <a:xfrm>
            <a:off x="685799" y="1535239"/>
            <a:ext cx="7772400" cy="2273565"/>
          </a:xfrm>
        </p:spPr>
        <p:txBody>
          <a:bodyPr anchor="b">
            <a:normAutofit/>
          </a:bodyPr>
          <a:lstStyle>
            <a:lvl1pPr algn="ctr">
              <a:defRPr sz="3200" b="1" i="0">
                <a:solidFill>
                  <a:srgbClr val="0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685800" y="3864208"/>
            <a:ext cx="7772399" cy="1320801"/>
          </a:xfrm>
        </p:spPr>
        <p:txBody>
          <a:bodyPr>
            <a:normAutofit/>
          </a:bodyPr>
          <a:lstStyle>
            <a:lvl1pPr marL="0" indent="0" algn="ctr">
              <a:buNone/>
              <a:defRPr sz="2600" b="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1" name="Rechteck 10">
            <a:extLst>
              <a:ext uri="{FF2B5EF4-FFF2-40B4-BE49-F238E27FC236}">
                <a16:creationId xmlns:a16="http://schemas.microsoft.com/office/drawing/2014/main" id="{3D58F9C9-9316-5C44-8B8C-F68CA67D75D0}"/>
              </a:ext>
            </a:extLst>
          </p:cNvPr>
          <p:cNvSpPr/>
          <p:nvPr userDrawn="1"/>
        </p:nvSpPr>
        <p:spPr>
          <a:xfrm>
            <a:off x="4044099" y="1253067"/>
            <a:ext cx="999241" cy="358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oter Placeholder 2"/>
          <p:cNvSpPr>
            <a:spLocks noGrp="1"/>
          </p:cNvSpPr>
          <p:nvPr>
            <p:ph type="ftr" sz="quarter" idx="11"/>
          </p:nvPr>
        </p:nvSpPr>
        <p:spPr>
          <a:xfrm>
            <a:off x="1400151" y="6513893"/>
            <a:ext cx="4972049" cy="226714"/>
          </a:xfrm>
        </p:spPr>
        <p:txBody>
          <a:bodyPr/>
          <a:lstStyle/>
          <a:p>
            <a:endParaRPr lang="de-DE" dirty="0"/>
          </a:p>
        </p:txBody>
      </p:sp>
      <p:sp>
        <p:nvSpPr>
          <p:cNvPr id="5" name="Textfeld 4">
            <a:extLst>
              <a:ext uri="{FF2B5EF4-FFF2-40B4-BE49-F238E27FC236}">
                <a16:creationId xmlns:a16="http://schemas.microsoft.com/office/drawing/2014/main" id="{47E01622-AE14-814A-B3C8-8F98264B6086}"/>
              </a:ext>
            </a:extLst>
          </p:cNvPr>
          <p:cNvSpPr txBox="1"/>
          <p:nvPr userDrawn="1"/>
        </p:nvSpPr>
        <p:spPr>
          <a:xfrm>
            <a:off x="4522237" y="422988"/>
            <a:ext cx="184731" cy="369332"/>
          </a:xfrm>
          <a:prstGeom prst="rect">
            <a:avLst/>
          </a:prstGeom>
          <a:noFill/>
        </p:spPr>
        <p:txBody>
          <a:bodyPr wrap="none" rtlCol="0">
            <a:spAutoFit/>
          </a:bodyPr>
          <a:lstStyle/>
          <a:p>
            <a:endParaRPr lang="de-DE" dirty="0"/>
          </a:p>
        </p:txBody>
      </p:sp>
      <p:sp>
        <p:nvSpPr>
          <p:cNvPr id="6" name="Textfeld 5">
            <a:extLst>
              <a:ext uri="{FF2B5EF4-FFF2-40B4-BE49-F238E27FC236}">
                <a16:creationId xmlns:a16="http://schemas.microsoft.com/office/drawing/2014/main" id="{1C86C8CA-E0E6-C242-828D-DA9352D0AE88}"/>
              </a:ext>
            </a:extLst>
          </p:cNvPr>
          <p:cNvSpPr txBox="1"/>
          <p:nvPr userDrawn="1"/>
        </p:nvSpPr>
        <p:spPr>
          <a:xfrm>
            <a:off x="4572000" y="192833"/>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9892280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foli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400151" y="6513893"/>
            <a:ext cx="4972049" cy="226714"/>
          </a:xfrm>
        </p:spPr>
        <p:txBody>
          <a:bodyPr/>
          <a:lstStyle/>
          <a:p>
            <a:endParaRPr lang="de-DE" dirty="0"/>
          </a:p>
        </p:txBody>
      </p:sp>
      <p:sp>
        <p:nvSpPr>
          <p:cNvPr id="5" name="Rechteck 4">
            <a:extLst>
              <a:ext uri="{FF2B5EF4-FFF2-40B4-BE49-F238E27FC236}">
                <a16:creationId xmlns:a16="http://schemas.microsoft.com/office/drawing/2014/main" id="{3B2658ED-57C7-4B46-83CB-7464C30D75F0}"/>
              </a:ext>
            </a:extLst>
          </p:cNvPr>
          <p:cNvSpPr/>
          <p:nvPr userDrawn="1"/>
        </p:nvSpPr>
        <p:spPr>
          <a:xfrm>
            <a:off x="254000" y="1007533"/>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6" name="Grafik 5">
            <a:extLst>
              <a:ext uri="{FF2B5EF4-FFF2-40B4-BE49-F238E27FC236}">
                <a16:creationId xmlns:a16="http://schemas.microsoft.com/office/drawing/2014/main" id="{59364003-D478-5E49-84EE-7D386E1950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143" y="2348880"/>
            <a:ext cx="4715792" cy="1290511"/>
          </a:xfrm>
          <a:prstGeom prst="rect">
            <a:avLst/>
          </a:prstGeom>
        </p:spPr>
      </p:pic>
    </p:spTree>
    <p:extLst>
      <p:ext uri="{BB962C8B-B14F-4D97-AF65-F5344CB8AC3E}">
        <p14:creationId xmlns:p14="http://schemas.microsoft.com/office/powerpoint/2010/main" val="47876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2" y="1742466"/>
            <a:ext cx="7918516" cy="4351338"/>
          </a:xfrm>
        </p:spPr>
        <p:txBody>
          <a:bodyPr/>
          <a:lstStyle>
            <a:lvl1pPr marL="0" indent="0">
              <a:lnSpc>
                <a:spcPct val="120000"/>
              </a:lnSpc>
              <a:buNone/>
              <a:defRPr sz="1800">
                <a:solidFill>
                  <a:srgbClr val="000000"/>
                </a:solidFill>
              </a:defRPr>
            </a:lvl1pPr>
            <a:lvl2pPr>
              <a:lnSpc>
                <a:spcPct val="120000"/>
              </a:lnSpc>
              <a:defRPr>
                <a:solidFill>
                  <a:srgbClr val="000000"/>
                </a:solidFill>
              </a:defRPr>
            </a:lvl2pPr>
            <a:lvl3pPr>
              <a:lnSpc>
                <a:spcPct val="120000"/>
              </a:lnSpc>
              <a:defRPr>
                <a:solidFill>
                  <a:srgbClr val="000000"/>
                </a:solidFill>
              </a:defRPr>
            </a:lvl3pPr>
            <a:lvl4pPr>
              <a:lnSpc>
                <a:spcPct val="120000"/>
              </a:lnSpc>
              <a:defRPr>
                <a:solidFill>
                  <a:srgbClr val="000000"/>
                </a:solidFill>
              </a:defRPr>
            </a:lvl4pPr>
            <a:lvl5pPr>
              <a:lnSpc>
                <a:spcPct val="120000"/>
              </a:lnSpc>
              <a:defRPr>
                <a:solidFill>
                  <a:srgbClr val="000000"/>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el 8">
            <a:extLst>
              <a:ext uri="{FF2B5EF4-FFF2-40B4-BE49-F238E27FC236}">
                <a16:creationId xmlns:a16="http://schemas.microsoft.com/office/drawing/2014/main" id="{61D01AF0-3798-F448-91AB-0A1DCE31E8E6}"/>
              </a:ext>
            </a:extLst>
          </p:cNvPr>
          <p:cNvSpPr>
            <a:spLocks noGrp="1"/>
          </p:cNvSpPr>
          <p:nvPr>
            <p:ph type="title"/>
          </p:nvPr>
        </p:nvSpPr>
        <p:spPr/>
        <p:txBody>
          <a:bodyPr/>
          <a:lstStyle>
            <a:lvl1pPr>
              <a:defRPr>
                <a:solidFill>
                  <a:srgbClr val="000000"/>
                </a:solidFill>
              </a:defRPr>
            </a:lvl1pPr>
          </a:lstStyle>
          <a:p>
            <a:r>
              <a:rPr lang="de-DE" dirty="0"/>
              <a:t>Titelmasterformat durch Klicken bearbeiten</a:t>
            </a:r>
          </a:p>
        </p:txBody>
      </p:sp>
      <p:sp>
        <p:nvSpPr>
          <p:cNvPr id="8" name="Footer Placeholder 2"/>
          <p:cNvSpPr>
            <a:spLocks noGrp="1"/>
          </p:cNvSpPr>
          <p:nvPr>
            <p:ph type="ftr" sz="quarter" idx="11"/>
          </p:nvPr>
        </p:nvSpPr>
        <p:spPr>
          <a:xfrm>
            <a:off x="1400151" y="6513893"/>
            <a:ext cx="4972049" cy="226714"/>
          </a:xfrm>
        </p:spPr>
        <p:txBody>
          <a:bodyPr/>
          <a:lstStyle/>
          <a:p>
            <a:endParaRPr lang="de-DE" dirty="0"/>
          </a:p>
        </p:txBody>
      </p:sp>
    </p:spTree>
    <p:extLst>
      <p:ext uri="{BB962C8B-B14F-4D97-AF65-F5344CB8AC3E}">
        <p14:creationId xmlns:p14="http://schemas.microsoft.com/office/powerpoint/2010/main" val="412399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2" y="1742466"/>
            <a:ext cx="7918515" cy="4351338"/>
          </a:xfrm>
        </p:spPr>
        <p:txBody>
          <a:bodyPr/>
          <a:lstStyle>
            <a:lvl1pPr marL="7938" indent="-7938">
              <a:lnSpc>
                <a:spcPct val="120000"/>
              </a:lnSpc>
              <a:buNone/>
              <a:tabLst/>
              <a:defRPr b="0">
                <a:solidFill>
                  <a:srgbClr val="000000"/>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dirty="0"/>
              <a:t>Textmasterformat bearbeiten</a:t>
            </a:r>
          </a:p>
        </p:txBody>
      </p:sp>
      <p:sp>
        <p:nvSpPr>
          <p:cNvPr id="9" name="Titel 8">
            <a:extLst>
              <a:ext uri="{FF2B5EF4-FFF2-40B4-BE49-F238E27FC236}">
                <a16:creationId xmlns:a16="http://schemas.microsoft.com/office/drawing/2014/main" id="{61D01AF0-3798-F448-91AB-0A1DCE31E8E6}"/>
              </a:ext>
            </a:extLst>
          </p:cNvPr>
          <p:cNvSpPr>
            <a:spLocks noGrp="1"/>
          </p:cNvSpPr>
          <p:nvPr>
            <p:ph type="title"/>
          </p:nvPr>
        </p:nvSpPr>
        <p:spPr/>
        <p:txBody>
          <a:bodyPr/>
          <a:lstStyle>
            <a:lvl1pPr>
              <a:defRPr>
                <a:solidFill>
                  <a:srgbClr val="000000"/>
                </a:solidFill>
              </a:defRPr>
            </a:lvl1pPr>
          </a:lstStyle>
          <a:p>
            <a:r>
              <a:rPr lang="de-DE" dirty="0"/>
              <a:t>Titelmasterformat durch Klicken bearbeiten</a:t>
            </a:r>
          </a:p>
        </p:txBody>
      </p:sp>
      <p:sp>
        <p:nvSpPr>
          <p:cNvPr id="8" name="Footer Placeholder 2"/>
          <p:cNvSpPr>
            <a:spLocks noGrp="1"/>
          </p:cNvSpPr>
          <p:nvPr>
            <p:ph type="ftr" sz="quarter" idx="11"/>
          </p:nvPr>
        </p:nvSpPr>
        <p:spPr>
          <a:xfrm>
            <a:off x="1400151" y="6513893"/>
            <a:ext cx="4972049" cy="226714"/>
          </a:xfrm>
        </p:spPr>
        <p:txBody>
          <a:bodyPr/>
          <a:lstStyle/>
          <a:p>
            <a:endParaRPr lang="de-DE" dirty="0"/>
          </a:p>
        </p:txBody>
      </p:sp>
    </p:spTree>
    <p:extLst>
      <p:ext uri="{BB962C8B-B14F-4D97-AF65-F5344CB8AC3E}">
        <p14:creationId xmlns:p14="http://schemas.microsoft.com/office/powerpoint/2010/main" val="103247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spaltig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43" y="1742466"/>
            <a:ext cx="3864990" cy="4351338"/>
          </a:xfrm>
        </p:spPr>
        <p:txBody>
          <a:bodyPr/>
          <a:lstStyle>
            <a:lvl1pPr marL="7938" indent="-7938">
              <a:lnSpc>
                <a:spcPct val="120000"/>
              </a:lnSpc>
              <a:buNone/>
              <a:tabLst/>
              <a:defRPr b="0">
                <a:solidFill>
                  <a:srgbClr val="000000"/>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dirty="0"/>
              <a:t>Textmasterformat bearbeiten</a:t>
            </a:r>
          </a:p>
        </p:txBody>
      </p:sp>
      <p:sp>
        <p:nvSpPr>
          <p:cNvPr id="9" name="Titel 8">
            <a:extLst>
              <a:ext uri="{FF2B5EF4-FFF2-40B4-BE49-F238E27FC236}">
                <a16:creationId xmlns:a16="http://schemas.microsoft.com/office/drawing/2014/main" id="{61D01AF0-3798-F448-91AB-0A1DCE31E8E6}"/>
              </a:ext>
            </a:extLst>
          </p:cNvPr>
          <p:cNvSpPr>
            <a:spLocks noGrp="1"/>
          </p:cNvSpPr>
          <p:nvPr>
            <p:ph type="title"/>
          </p:nvPr>
        </p:nvSpPr>
        <p:spPr/>
        <p:txBody>
          <a:bodyPr/>
          <a:lstStyle>
            <a:lvl1pPr>
              <a:defRPr>
                <a:solidFill>
                  <a:srgbClr val="000000"/>
                </a:solidFill>
              </a:defRPr>
            </a:lvl1pPr>
          </a:lstStyle>
          <a:p>
            <a:r>
              <a:rPr lang="de-DE" dirty="0"/>
              <a:t>Titelmasterformat durch Klicken bearbeiten</a:t>
            </a:r>
          </a:p>
        </p:txBody>
      </p:sp>
      <p:sp>
        <p:nvSpPr>
          <p:cNvPr id="7" name="Content Placeholder 2">
            <a:extLst>
              <a:ext uri="{FF2B5EF4-FFF2-40B4-BE49-F238E27FC236}">
                <a16:creationId xmlns:a16="http://schemas.microsoft.com/office/drawing/2014/main" id="{A133C3B1-C15F-1C44-918B-C17C317C7F5D}"/>
              </a:ext>
            </a:extLst>
          </p:cNvPr>
          <p:cNvSpPr>
            <a:spLocks noGrp="1"/>
          </p:cNvSpPr>
          <p:nvPr>
            <p:ph idx="13"/>
          </p:nvPr>
        </p:nvSpPr>
        <p:spPr>
          <a:xfrm>
            <a:off x="4666267" y="1742466"/>
            <a:ext cx="3864990" cy="4351338"/>
          </a:xfrm>
        </p:spPr>
        <p:txBody>
          <a:bodyPr/>
          <a:lstStyle>
            <a:lvl1pPr marL="7938" indent="-7938">
              <a:lnSpc>
                <a:spcPct val="120000"/>
              </a:lnSpc>
              <a:buNone/>
              <a:tabLst/>
              <a:defRPr b="0">
                <a:solidFill>
                  <a:srgbClr val="000000"/>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dirty="0"/>
              <a:t>Textmasterformat bearbeiten</a:t>
            </a:r>
          </a:p>
        </p:txBody>
      </p:sp>
      <p:sp>
        <p:nvSpPr>
          <p:cNvPr id="15" name="Footer Placeholder 2"/>
          <p:cNvSpPr>
            <a:spLocks noGrp="1"/>
          </p:cNvSpPr>
          <p:nvPr>
            <p:ph type="ftr" sz="quarter" idx="11"/>
          </p:nvPr>
        </p:nvSpPr>
        <p:spPr>
          <a:xfrm>
            <a:off x="1400151" y="6513893"/>
            <a:ext cx="4972049" cy="226714"/>
          </a:xfrm>
        </p:spPr>
        <p:txBody>
          <a:bodyPr/>
          <a:lstStyle/>
          <a:p>
            <a:endParaRPr lang="de-DE" dirty="0"/>
          </a:p>
        </p:txBody>
      </p:sp>
    </p:spTree>
    <p:extLst>
      <p:ext uri="{BB962C8B-B14F-4D97-AF65-F5344CB8AC3E}">
        <p14:creationId xmlns:p14="http://schemas.microsoft.com/office/powerpoint/2010/main" val="139345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de-DE" dirty="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Footer Placeholder 2"/>
          <p:cNvSpPr>
            <a:spLocks noGrp="1"/>
          </p:cNvSpPr>
          <p:nvPr>
            <p:ph type="ftr" sz="quarter" idx="11"/>
          </p:nvPr>
        </p:nvSpPr>
        <p:spPr>
          <a:xfrm>
            <a:off x="1400151" y="6513893"/>
            <a:ext cx="4972049" cy="226714"/>
          </a:xfrm>
        </p:spPr>
        <p:txBody>
          <a:bodyPr/>
          <a:lstStyle/>
          <a:p>
            <a:endParaRPr lang="de-DE" dirty="0"/>
          </a:p>
        </p:txBody>
      </p:sp>
    </p:spTree>
    <p:extLst>
      <p:ext uri="{BB962C8B-B14F-4D97-AF65-F5344CB8AC3E}">
        <p14:creationId xmlns:p14="http://schemas.microsoft.com/office/powerpoint/2010/main" val="376041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lvl1pPr>
              <a:defRPr b="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lvl1pPr>
              <a:defRPr b="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Titel 9">
            <a:extLst>
              <a:ext uri="{FF2B5EF4-FFF2-40B4-BE49-F238E27FC236}">
                <a16:creationId xmlns:a16="http://schemas.microsoft.com/office/drawing/2014/main" id="{B78BB128-B8E2-3341-ADF5-F7CC09EEEB85}"/>
              </a:ext>
            </a:extLst>
          </p:cNvPr>
          <p:cNvSpPr>
            <a:spLocks noGrp="1"/>
          </p:cNvSpPr>
          <p:nvPr>
            <p:ph type="title"/>
          </p:nvPr>
        </p:nvSpPr>
        <p:spPr/>
        <p:txBody>
          <a:bodyPr/>
          <a:lstStyle>
            <a:lvl1pPr>
              <a:defRPr>
                <a:solidFill>
                  <a:srgbClr val="000000"/>
                </a:solidFill>
              </a:defRPr>
            </a:lvl1pPr>
          </a:lstStyle>
          <a:p>
            <a:r>
              <a:rPr lang="de-DE" dirty="0"/>
              <a:t>Titelmasterformat durch Klicken bearbeiten</a:t>
            </a:r>
          </a:p>
        </p:txBody>
      </p:sp>
      <p:sp>
        <p:nvSpPr>
          <p:cNvPr id="13" name="Footer Placeholder 2"/>
          <p:cNvSpPr>
            <a:spLocks noGrp="1"/>
          </p:cNvSpPr>
          <p:nvPr>
            <p:ph type="ftr" sz="quarter" idx="11"/>
          </p:nvPr>
        </p:nvSpPr>
        <p:spPr>
          <a:xfrm>
            <a:off x="1400151" y="6513893"/>
            <a:ext cx="4972049" cy="226714"/>
          </a:xfrm>
        </p:spPr>
        <p:txBody>
          <a:bodyPr/>
          <a:lstStyle/>
          <a:p>
            <a:endParaRPr lang="de-DE" dirty="0"/>
          </a:p>
        </p:txBody>
      </p:sp>
    </p:spTree>
    <p:extLst>
      <p:ext uri="{BB962C8B-B14F-4D97-AF65-F5344CB8AC3E}">
        <p14:creationId xmlns:p14="http://schemas.microsoft.com/office/powerpoint/2010/main" val="6640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de-DE" dirty="0"/>
              <a:t>Titelmasterformat durch Klicken bearbeiten</a:t>
            </a:r>
            <a:endParaRPr lang="en-US" dirty="0"/>
          </a:p>
        </p:txBody>
      </p:sp>
      <p:sp>
        <p:nvSpPr>
          <p:cNvPr id="7" name="Footer Placeholder 2"/>
          <p:cNvSpPr>
            <a:spLocks noGrp="1"/>
          </p:cNvSpPr>
          <p:nvPr>
            <p:ph type="ftr" sz="quarter" idx="11"/>
          </p:nvPr>
        </p:nvSpPr>
        <p:spPr>
          <a:xfrm>
            <a:off x="1400151" y="6513893"/>
            <a:ext cx="4972049" cy="226714"/>
          </a:xfrm>
        </p:spPr>
        <p:txBody>
          <a:bodyPr/>
          <a:lstStyle/>
          <a:p>
            <a:endParaRPr lang="de-DE" dirty="0"/>
          </a:p>
        </p:txBody>
      </p:sp>
    </p:spTree>
    <p:extLst>
      <p:ext uri="{BB962C8B-B14F-4D97-AF65-F5344CB8AC3E}">
        <p14:creationId xmlns:p14="http://schemas.microsoft.com/office/powerpoint/2010/main" val="13997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B2658ED-57C7-4B46-83CB-7464C30D75F0}"/>
              </a:ext>
            </a:extLst>
          </p:cNvPr>
          <p:cNvSpPr/>
          <p:nvPr userDrawn="1"/>
        </p:nvSpPr>
        <p:spPr>
          <a:xfrm>
            <a:off x="254000" y="1007533"/>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Rechteck 5">
            <a:extLst>
              <a:ext uri="{FF2B5EF4-FFF2-40B4-BE49-F238E27FC236}">
                <a16:creationId xmlns:a16="http://schemas.microsoft.com/office/drawing/2014/main" id="{6451EBF3-64F0-204A-AD8B-B6023345954D}"/>
              </a:ext>
            </a:extLst>
          </p:cNvPr>
          <p:cNvSpPr/>
          <p:nvPr userDrawn="1"/>
        </p:nvSpPr>
        <p:spPr>
          <a:xfrm>
            <a:off x="4044099" y="1253067"/>
            <a:ext cx="999241" cy="358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oter Placeholder 2"/>
          <p:cNvSpPr>
            <a:spLocks noGrp="1"/>
          </p:cNvSpPr>
          <p:nvPr>
            <p:ph type="ftr" sz="quarter" idx="11"/>
          </p:nvPr>
        </p:nvSpPr>
        <p:spPr>
          <a:xfrm>
            <a:off x="1400151" y="6513893"/>
            <a:ext cx="4972049" cy="226714"/>
          </a:xfrm>
        </p:spPr>
        <p:txBody>
          <a:bodyPr/>
          <a:lstStyle/>
          <a:p>
            <a:endParaRPr lang="de-DE" dirty="0"/>
          </a:p>
        </p:txBody>
      </p:sp>
    </p:spTree>
    <p:extLst>
      <p:ext uri="{BB962C8B-B14F-4D97-AF65-F5344CB8AC3E}">
        <p14:creationId xmlns:p14="http://schemas.microsoft.com/office/powerpoint/2010/main" val="308695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71193" y="4606834"/>
            <a:ext cx="2348049" cy="1661146"/>
          </a:xfrm>
        </p:spPr>
        <p:txBody>
          <a:bodyPr anchor="t"/>
          <a:lstStyle>
            <a:lvl1pPr algn="r">
              <a:defRPr sz="2400"/>
            </a:lvl1pPr>
          </a:lstStyle>
          <a:p>
            <a:r>
              <a:rPr lang="de-DE"/>
              <a:t>Titelmasterformat durch Klicken bearbeiten</a:t>
            </a:r>
            <a:endParaRPr lang="en-US" dirty="0"/>
          </a:p>
        </p:txBody>
      </p:sp>
      <p:sp>
        <p:nvSpPr>
          <p:cNvPr id="3" name="Content Placeholder 2"/>
          <p:cNvSpPr>
            <a:spLocks noGrp="1"/>
          </p:cNvSpPr>
          <p:nvPr>
            <p:ph idx="1"/>
          </p:nvPr>
        </p:nvSpPr>
        <p:spPr>
          <a:xfrm>
            <a:off x="3290267" y="4531360"/>
            <a:ext cx="5082540" cy="1736620"/>
          </a:xfrm>
        </p:spPr>
        <p:txBody>
          <a:bodyPr anchor="t"/>
          <a:lstStyle>
            <a:lvl1pPr>
              <a:lnSpc>
                <a:spcPct val="120000"/>
              </a:lnSpc>
              <a:defRPr sz="2400"/>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Rechteck 8">
            <a:extLst>
              <a:ext uri="{FF2B5EF4-FFF2-40B4-BE49-F238E27FC236}">
                <a16:creationId xmlns:a16="http://schemas.microsoft.com/office/drawing/2014/main" id="{483EF376-87A9-F840-BE42-CC3A623442C7}"/>
              </a:ext>
            </a:extLst>
          </p:cNvPr>
          <p:cNvSpPr/>
          <p:nvPr userDrawn="1"/>
        </p:nvSpPr>
        <p:spPr>
          <a:xfrm>
            <a:off x="0" y="0"/>
            <a:ext cx="9144000" cy="4238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BF32C3DD-8B23-1A4F-819C-59C2455B1586}"/>
              </a:ext>
            </a:extLst>
          </p:cNvPr>
          <p:cNvSpPr/>
          <p:nvPr userDrawn="1"/>
        </p:nvSpPr>
        <p:spPr>
          <a:xfrm>
            <a:off x="0" y="0"/>
            <a:ext cx="9144000" cy="4135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Bildplatzhalter 11">
            <a:extLst>
              <a:ext uri="{FF2B5EF4-FFF2-40B4-BE49-F238E27FC236}">
                <a16:creationId xmlns:a16="http://schemas.microsoft.com/office/drawing/2014/main" id="{828BAC73-FF7E-FD42-B4AD-F33D1977605F}"/>
              </a:ext>
            </a:extLst>
          </p:cNvPr>
          <p:cNvSpPr>
            <a:spLocks noGrp="1"/>
          </p:cNvSpPr>
          <p:nvPr>
            <p:ph type="pic" sz="quarter" idx="13"/>
          </p:nvPr>
        </p:nvSpPr>
        <p:spPr>
          <a:xfrm>
            <a:off x="0" y="0"/>
            <a:ext cx="9144000" cy="3840480"/>
          </a:xfrm>
        </p:spPr>
        <p:txBody>
          <a:bodyPr/>
          <a:lstStyle/>
          <a:p>
            <a:r>
              <a:rPr lang="de-DE"/>
              <a:t>Bild durch Klicken auf Symbol hinzufügen</a:t>
            </a:r>
          </a:p>
        </p:txBody>
      </p:sp>
      <p:sp>
        <p:nvSpPr>
          <p:cNvPr id="11" name="Footer Placeholder 2"/>
          <p:cNvSpPr>
            <a:spLocks noGrp="1"/>
          </p:cNvSpPr>
          <p:nvPr>
            <p:ph type="ftr" sz="quarter" idx="11"/>
          </p:nvPr>
        </p:nvSpPr>
        <p:spPr>
          <a:xfrm>
            <a:off x="1400151" y="6513893"/>
            <a:ext cx="4972049" cy="226714"/>
          </a:xfrm>
        </p:spPr>
        <p:txBody>
          <a:bodyPr/>
          <a:lstStyle/>
          <a:p>
            <a:endParaRPr lang="de-DE" dirty="0"/>
          </a:p>
        </p:txBody>
      </p:sp>
    </p:spTree>
    <p:extLst>
      <p:ext uri="{BB962C8B-B14F-4D97-AF65-F5344CB8AC3E}">
        <p14:creationId xmlns:p14="http://schemas.microsoft.com/office/powerpoint/2010/main" val="252507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D3ACFF-83C3-3148-8CBB-A4082D723695}"/>
              </a:ext>
            </a:extLst>
          </p:cNvPr>
          <p:cNvSpPr/>
          <p:nvPr userDrawn="1"/>
        </p:nvSpPr>
        <p:spPr>
          <a:xfrm>
            <a:off x="0" y="0"/>
            <a:ext cx="9144000" cy="61963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7A192967-66DA-AD44-84FA-CFDD9F5A0B48}"/>
              </a:ext>
            </a:extLst>
          </p:cNvPr>
          <p:cNvSpPr/>
          <p:nvPr userDrawn="1"/>
        </p:nvSpPr>
        <p:spPr>
          <a:xfrm>
            <a:off x="4206417" y="1400200"/>
            <a:ext cx="731166" cy="41563"/>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D408648F-382F-C14C-8BCC-BCD41825461C}"/>
              </a:ext>
            </a:extLst>
          </p:cNvPr>
          <p:cNvSpPr/>
          <p:nvPr userDrawn="1"/>
        </p:nvSpPr>
        <p:spPr>
          <a:xfrm>
            <a:off x="0" y="6378993"/>
            <a:ext cx="9144000" cy="108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sp>
        <p:nvSpPr>
          <p:cNvPr id="2" name="Title Placeholder 1"/>
          <p:cNvSpPr>
            <a:spLocks noGrp="1"/>
          </p:cNvSpPr>
          <p:nvPr>
            <p:ph type="title"/>
          </p:nvPr>
        </p:nvSpPr>
        <p:spPr>
          <a:xfrm>
            <a:off x="342900" y="912349"/>
            <a:ext cx="8458200" cy="428738"/>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612740" y="1785522"/>
            <a:ext cx="7918517" cy="448245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1400151" y="6513893"/>
            <a:ext cx="4972049" cy="226714"/>
          </a:xfrm>
          <a:prstGeom prst="rect">
            <a:avLst/>
          </a:prstGeom>
        </p:spPr>
        <p:txBody>
          <a:bodyPr vert="horz" lIns="91440" tIns="45720" rIns="91440" bIns="45720" rtlCol="0" anchor="ctr"/>
          <a:lstStyle>
            <a:lvl1pPr algn="l">
              <a:defRPr lang="de-DE" sz="800" b="1" i="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de-DE" dirty="0"/>
              <a:t>Fußzeile</a:t>
            </a:r>
          </a:p>
        </p:txBody>
      </p:sp>
      <p:pic>
        <p:nvPicPr>
          <p:cNvPr id="15" name="Grafik 14">
            <a:extLst>
              <a:ext uri="{FF2B5EF4-FFF2-40B4-BE49-F238E27FC236}">
                <a16:creationId xmlns:a16="http://schemas.microsoft.com/office/drawing/2014/main" id="{37263A4B-0641-AE4B-BD0C-25CDE704CA6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186360" y="6504984"/>
            <a:ext cx="226550" cy="185091"/>
          </a:xfrm>
          <a:prstGeom prst="rect">
            <a:avLst/>
          </a:prstGeom>
        </p:spPr>
      </p:pic>
      <p:sp>
        <p:nvSpPr>
          <p:cNvPr id="16" name="Textfeld 15">
            <a:extLst>
              <a:ext uri="{FF2B5EF4-FFF2-40B4-BE49-F238E27FC236}">
                <a16:creationId xmlns:a16="http://schemas.microsoft.com/office/drawing/2014/main" id="{F6D75F37-E6E5-B343-A125-212188813A8F}"/>
              </a:ext>
            </a:extLst>
          </p:cNvPr>
          <p:cNvSpPr txBox="1"/>
          <p:nvPr userDrawn="1"/>
        </p:nvSpPr>
        <p:spPr>
          <a:xfrm>
            <a:off x="6952108" y="6496971"/>
            <a:ext cx="296589" cy="243636"/>
          </a:xfrm>
          <a:prstGeom prst="rect">
            <a:avLst/>
          </a:prstGeom>
        </p:spPr>
        <p:txBody>
          <a:bodyPr vert="horz" lIns="91440" tIns="45720" rIns="91440" bIns="45720" rtlCol="0" anchor="ctr"/>
          <a:lstStyle>
            <a:defPPr>
              <a:defRPr lang="en-US"/>
            </a:defPPr>
            <a:lvl1pPr>
              <a:defRPr sz="800" b="1"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b="0" dirty="0">
                <a:solidFill>
                  <a:schemeClr val="tx2">
                    <a:lumMod val="60000"/>
                    <a:lumOff val="40000"/>
                  </a:schemeClr>
                </a:solidFill>
              </a:rPr>
              <a:t>©</a:t>
            </a:r>
          </a:p>
        </p:txBody>
      </p:sp>
      <p:sp>
        <p:nvSpPr>
          <p:cNvPr id="18" name="Textfeld 17">
            <a:extLst>
              <a:ext uri="{FF2B5EF4-FFF2-40B4-BE49-F238E27FC236}">
                <a16:creationId xmlns:a16="http://schemas.microsoft.com/office/drawing/2014/main" id="{CBADCA75-9944-6143-95C7-3AA6745495C9}"/>
              </a:ext>
            </a:extLst>
          </p:cNvPr>
          <p:cNvSpPr txBox="1"/>
          <p:nvPr userDrawn="1"/>
        </p:nvSpPr>
        <p:spPr>
          <a:xfrm>
            <a:off x="7363485" y="6488569"/>
            <a:ext cx="1437615" cy="243636"/>
          </a:xfrm>
          <a:prstGeom prst="rect">
            <a:avLst/>
          </a:prstGeom>
        </p:spPr>
        <p:txBody>
          <a:bodyPr vert="horz" lIns="91440" tIns="45720" rIns="91440" bIns="45720" rtlCol="0" anchor="ctr"/>
          <a:lstStyle>
            <a:defPPr>
              <a:defRPr lang="en-US"/>
            </a:defPPr>
            <a:lvl1pPr>
              <a:defRPr sz="800" b="1"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lgn="r"/>
            <a:r>
              <a:rPr lang="de-DE" b="0" dirty="0">
                <a:solidFill>
                  <a:schemeClr val="tx2">
                    <a:lumMod val="60000"/>
                    <a:lumOff val="40000"/>
                  </a:schemeClr>
                </a:solidFill>
              </a:rPr>
              <a:t>kinder-</a:t>
            </a:r>
            <a:r>
              <a:rPr lang="de-DE" b="0" dirty="0" err="1">
                <a:solidFill>
                  <a:schemeClr val="tx2">
                    <a:lumMod val="60000"/>
                    <a:lumOff val="40000"/>
                  </a:schemeClr>
                </a:solidFill>
              </a:rPr>
              <a:t>jugendhilfe.info</a:t>
            </a:r>
            <a:endParaRPr lang="de-DE" b="0" dirty="0">
              <a:solidFill>
                <a:schemeClr val="tx2">
                  <a:lumMod val="60000"/>
                  <a:lumOff val="40000"/>
                </a:schemeClr>
              </a:solidFill>
            </a:endParaRPr>
          </a:p>
        </p:txBody>
      </p:sp>
      <p:pic>
        <p:nvPicPr>
          <p:cNvPr id="19" name="Grafik 18">
            <a:extLst>
              <a:ext uri="{FF2B5EF4-FFF2-40B4-BE49-F238E27FC236}">
                <a16:creationId xmlns:a16="http://schemas.microsoft.com/office/drawing/2014/main" id="{8B012BF6-F0EA-074D-A18B-EF4B37B94C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8469" y="30529"/>
            <a:ext cx="2021489" cy="553196"/>
          </a:xfrm>
          <a:prstGeom prst="rect">
            <a:avLst/>
          </a:prstGeom>
        </p:spPr>
      </p:pic>
      <p:sp>
        <p:nvSpPr>
          <p:cNvPr id="13" name="Datumsplatzhalter 1"/>
          <p:cNvSpPr txBox="1">
            <a:spLocks/>
          </p:cNvSpPr>
          <p:nvPr userDrawn="1"/>
        </p:nvSpPr>
        <p:spPr>
          <a:xfrm>
            <a:off x="0" y="6513893"/>
            <a:ext cx="1403648" cy="227475"/>
          </a:xfrm>
          <a:prstGeom prst="rect">
            <a:avLst/>
          </a:prstGeom>
        </p:spPr>
        <p:txBody>
          <a:bodyPr vert="horz" lIns="91440" tIns="45720" rIns="91440" bIns="45720" rtlCol="0" anchor="ctr"/>
          <a:lstStyle>
            <a:defPPr>
              <a:defRPr lang="en-US"/>
            </a:defPPr>
            <a:lvl1pPr marL="0" algn="l" defTabSz="457200" rtl="0" eaLnBrk="1" latinLnBrk="0" hangingPunct="1">
              <a:defRPr sz="800" b="1"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Last </a:t>
            </a:r>
            <a:r>
              <a:rPr lang="de-DE" dirty="0" err="1"/>
              <a:t>updated</a:t>
            </a:r>
            <a:r>
              <a:rPr lang="de-DE" dirty="0"/>
              <a:t>: </a:t>
            </a:r>
            <a:br>
              <a:rPr lang="de-DE" dirty="0"/>
            </a:br>
            <a:r>
              <a:rPr lang="de-DE" dirty="0"/>
              <a:t>1</a:t>
            </a:r>
            <a:r>
              <a:rPr lang="de-DE" baseline="0" dirty="0"/>
              <a:t> August 2023</a:t>
            </a:r>
            <a:endParaRPr lang="de-DE" dirty="0"/>
          </a:p>
        </p:txBody>
      </p:sp>
    </p:spTree>
    <p:extLst>
      <p:ext uri="{BB962C8B-B14F-4D97-AF65-F5344CB8AC3E}">
        <p14:creationId xmlns:p14="http://schemas.microsoft.com/office/powerpoint/2010/main" val="1407360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64" r:id="rId5"/>
    <p:sldLayoutId id="2147483665" r:id="rId6"/>
    <p:sldLayoutId id="2147483666" r:id="rId7"/>
    <p:sldLayoutId id="2147483667" r:id="rId8"/>
    <p:sldLayoutId id="2147483668" r:id="rId9"/>
    <p:sldLayoutId id="2147483669" r:id="rId10"/>
  </p:sldLayoutIdLst>
  <p:hf hdr="0"/>
  <p:txStyles>
    <p:titleStyle>
      <a:lvl1pPr algn="ctr" defTabSz="914400" rtl="0" eaLnBrk="1" latinLnBrk="0" hangingPunct="1">
        <a:lnSpc>
          <a:spcPct val="90000"/>
        </a:lnSpc>
        <a:spcBef>
          <a:spcPct val="0"/>
        </a:spcBef>
        <a:buNone/>
        <a:defRPr sz="2200" b="1" u="none" kern="1200">
          <a:ln>
            <a:noFill/>
          </a:ln>
          <a:solidFill>
            <a:srgbClr val="000000"/>
          </a:solidFill>
          <a:effectLst/>
          <a:latin typeface="+mj-lt"/>
          <a:ea typeface="+mj-ea"/>
          <a:cs typeface="+mj-cs"/>
        </a:defRPr>
      </a:lvl1pPr>
    </p:titleStyle>
    <p:bodyStyle>
      <a:lvl1pPr marL="0" indent="0" algn="l" defTabSz="914400" rtl="0" eaLnBrk="1" latinLnBrk="0" hangingPunct="1">
        <a:lnSpc>
          <a:spcPct val="140000"/>
        </a:lnSpc>
        <a:spcBef>
          <a:spcPts val="1000"/>
        </a:spcBef>
        <a:buClr>
          <a:schemeClr val="accent3"/>
        </a:buClr>
        <a:buSzPct val="160000"/>
        <a:buFont typeface="Arial" panose="020B0604020202020204" pitchFamily="34" charset="0"/>
        <a:buNone/>
        <a:defRPr sz="1800" b="1" kern="1200">
          <a:solidFill>
            <a:srgbClr val="000000"/>
          </a:solidFill>
          <a:latin typeface="+mn-lt"/>
          <a:ea typeface="+mn-ea"/>
          <a:cs typeface="+mn-cs"/>
        </a:defRPr>
      </a:lvl1pPr>
      <a:lvl2pPr marL="490538" indent="-220663" algn="l" defTabSz="914400" rtl="0" eaLnBrk="1" latinLnBrk="0" hangingPunct="1">
        <a:lnSpc>
          <a:spcPct val="140000"/>
        </a:lnSpc>
        <a:spcBef>
          <a:spcPts val="500"/>
        </a:spcBef>
        <a:buClr>
          <a:schemeClr val="accent3"/>
        </a:buClr>
        <a:buSzPct val="160000"/>
        <a:buFont typeface="Arial" panose="020B0604020202020204" pitchFamily="34" charset="0"/>
        <a:buChar char="•"/>
        <a:tabLst/>
        <a:defRPr sz="1800" kern="1200">
          <a:solidFill>
            <a:srgbClr val="000000"/>
          </a:solidFill>
          <a:latin typeface="+mn-lt"/>
          <a:ea typeface="+mn-ea"/>
          <a:cs typeface="+mn-cs"/>
        </a:defRPr>
      </a:lvl2pPr>
      <a:lvl3pPr marL="803275" indent="-228600" algn="l" defTabSz="914400" rtl="0" eaLnBrk="1" latinLnBrk="0" hangingPunct="1">
        <a:lnSpc>
          <a:spcPct val="140000"/>
        </a:lnSpc>
        <a:spcBef>
          <a:spcPts val="500"/>
        </a:spcBef>
        <a:buClr>
          <a:schemeClr val="accent3"/>
        </a:buClr>
        <a:buSzPct val="160000"/>
        <a:buFont typeface="Arial" panose="020B0604020202020204" pitchFamily="34" charset="0"/>
        <a:buChar char="•"/>
        <a:tabLst/>
        <a:defRPr sz="1600" kern="1200">
          <a:solidFill>
            <a:srgbClr val="000000"/>
          </a:solidFill>
          <a:latin typeface="+mn-lt"/>
          <a:ea typeface="+mn-ea"/>
          <a:cs typeface="+mn-cs"/>
        </a:defRPr>
      </a:lvl3pPr>
      <a:lvl4pPr marL="1117600" indent="-228600" algn="l" defTabSz="914400" rtl="0" eaLnBrk="1" latinLnBrk="0" hangingPunct="1">
        <a:lnSpc>
          <a:spcPct val="140000"/>
        </a:lnSpc>
        <a:spcBef>
          <a:spcPts val="500"/>
        </a:spcBef>
        <a:buClr>
          <a:schemeClr val="accent3"/>
        </a:buClr>
        <a:buSzPct val="160000"/>
        <a:buFont typeface="Arial" panose="020B0604020202020204" pitchFamily="34" charset="0"/>
        <a:buChar char="•"/>
        <a:tabLst/>
        <a:defRPr sz="1400" kern="1200">
          <a:solidFill>
            <a:srgbClr val="000000"/>
          </a:solidFill>
          <a:latin typeface="+mn-lt"/>
          <a:ea typeface="+mn-ea"/>
          <a:cs typeface="+mn-cs"/>
        </a:defRPr>
      </a:lvl4pPr>
      <a:lvl5pPr marL="1514475" indent="-228600" algn="l" defTabSz="914400" rtl="0" eaLnBrk="1" latinLnBrk="0" hangingPunct="1">
        <a:lnSpc>
          <a:spcPct val="140000"/>
        </a:lnSpc>
        <a:spcBef>
          <a:spcPts val="500"/>
        </a:spcBef>
        <a:buClr>
          <a:schemeClr val="accent3"/>
        </a:buClr>
        <a:buSzPct val="160000"/>
        <a:buFont typeface="Arial" panose="020B0604020202020204" pitchFamily="34" charset="0"/>
        <a:buChar char="•"/>
        <a:tabLst/>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kinder-jugendhilfe.info/"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960020" y="4797152"/>
            <a:ext cx="3223959" cy="369332"/>
          </a:xfrm>
          <a:prstGeom prst="rect">
            <a:avLst/>
          </a:prstGeom>
        </p:spPr>
        <p:txBody>
          <a:bodyPr wrap="none">
            <a:spAutoFit/>
          </a:bodyPr>
          <a:lstStyle/>
          <a:p>
            <a:r>
              <a:rPr lang="en-GB" dirty="0">
                <a:solidFill>
                  <a:srgbClr val="000000"/>
                </a:solidFill>
                <a:ea typeface="Open Sans" panose="020B0606030504020204" pitchFamily="34" charset="0"/>
                <a:cs typeface="Open Sans" panose="020B0606030504020204" pitchFamily="34" charset="0"/>
                <a:hlinkClick r:id="rId3"/>
              </a:rPr>
              <a:t>www.kinder-jugendhilfe.info</a:t>
            </a:r>
            <a:endParaRPr lang="de-DE" dirty="0"/>
          </a:p>
        </p:txBody>
      </p:sp>
    </p:spTree>
    <p:extLst>
      <p:ext uri="{BB962C8B-B14F-4D97-AF65-F5344CB8AC3E}">
        <p14:creationId xmlns:p14="http://schemas.microsoft.com/office/powerpoint/2010/main" val="396095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en-GB" dirty="0">
                <a:solidFill>
                  <a:srgbClr val="000000"/>
                </a:solidFill>
              </a:rPr>
              <a:t>1.1.6 Social inequality</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buNone/>
            </a:pPr>
            <a:r>
              <a:rPr lang="en-GB" sz="1800" dirty="0"/>
              <a:t>Social inequality </a:t>
            </a:r>
            <a:r>
              <a:rPr lang="en-GB" sz="1800" b="0" dirty="0"/>
              <a:t>arises where social commodities or the living conditions of people are for social reasons permanently structured in such a way that certain sections of the population are regularly afforded better opportunities in life than others.</a:t>
            </a:r>
          </a:p>
          <a:p>
            <a:pPr marL="0" indent="0">
              <a:buNone/>
            </a:pPr>
            <a:r>
              <a:rPr lang="en-GB" sz="1800" dirty="0"/>
              <a:t>Dimensions of social inequality:</a:t>
            </a:r>
          </a:p>
          <a:p>
            <a:pPr lvl="1"/>
            <a:r>
              <a:rPr lang="en-GB" dirty="0"/>
              <a:t>distribution of income,</a:t>
            </a:r>
          </a:p>
          <a:p>
            <a:pPr lvl="1"/>
            <a:r>
              <a:rPr lang="en-GB" dirty="0"/>
              <a:t>distribution of wealth,</a:t>
            </a:r>
          </a:p>
          <a:p>
            <a:pPr lvl="1"/>
            <a:r>
              <a:rPr lang="en-GB" dirty="0"/>
              <a:t>education opportunities,</a:t>
            </a:r>
          </a:p>
          <a:p>
            <a:pPr lvl="1"/>
            <a:r>
              <a:rPr lang="en-GB" dirty="0"/>
              <a:t>living conditions.</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37433930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3B2658ED-57C7-4B46-83CB-7464C30D75F0}"/>
              </a:ext>
            </a:extLst>
          </p:cNvPr>
          <p:cNvSpPr/>
          <p:nvPr/>
        </p:nvSpPr>
        <p:spPr>
          <a:xfrm>
            <a:off x="258233" y="616757"/>
            <a:ext cx="8627533" cy="245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de-DE"/>
          </a:p>
        </p:txBody>
      </p:sp>
      <p:sp>
        <p:nvSpPr>
          <p:cNvPr id="29" name="Textfeld 28"/>
          <p:cNvSpPr txBox="1"/>
          <p:nvPr/>
        </p:nvSpPr>
        <p:spPr>
          <a:xfrm>
            <a:off x="395536" y="1729839"/>
            <a:ext cx="8352928" cy="3293209"/>
          </a:xfrm>
          <a:prstGeom prst="rect">
            <a:avLst/>
          </a:prstGeom>
          <a:noFill/>
        </p:spPr>
        <p:txBody>
          <a:bodyPr wrap="square" rtlCol="0">
            <a:spAutoFit/>
          </a:bodyPr>
          <a:lstStyle/>
          <a:p>
            <a:pPr lvl="0" algn="ctr">
              <a:defRPr/>
            </a:pP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Editors: Prof. Dr Reinhold </a:t>
            </a:r>
            <a:r>
              <a:rPr lang="en-GB"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Schone</a:t>
            </a: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Norbert Struck</a:t>
            </a:r>
          </a:p>
          <a:p>
            <a:pPr algn="ctr">
              <a:defRPr/>
            </a:pP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Coordination: Dr Dirk Hänisch</a:t>
            </a:r>
          </a:p>
          <a:p>
            <a:pPr algn="ctr">
              <a:defRPr/>
            </a:pPr>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0" algn="ctr">
              <a:defRPr/>
            </a:pP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Text and commentaries: </a:t>
            </a:r>
          </a:p>
          <a:p>
            <a:pPr lvl="0" algn="ctr">
              <a:defRPr/>
            </a:pP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Dr Michaela Berghaus; Sandra Fendrich, Lydia Schönecker, </a:t>
            </a:r>
          </a:p>
          <a:p>
            <a:pPr lvl="0" algn="ctr">
              <a:defRPr/>
            </a:pPr>
            <a:r>
              <a:rPr lang="en-GB"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Prof.</a:t>
            </a: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Dr Reinhold </a:t>
            </a:r>
            <a:r>
              <a:rPr lang="en-GB"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Schone</a:t>
            </a: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Prof. Dr Wolfgang Schröer; </a:t>
            </a:r>
          </a:p>
          <a:p>
            <a:pPr lvl="0" algn="ctr">
              <a:defRPr/>
            </a:pP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Norbert Struck; Prof. Dr </a:t>
            </a:r>
            <a:r>
              <a:rPr lang="en-GB"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Benedikt</a:t>
            </a: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Sturzenhecker</a:t>
            </a:r>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0" algn="ctr">
              <a:defRPr/>
            </a:pPr>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Contributors: Dirk Lampe; Dr Jens </a:t>
            </a:r>
            <a:r>
              <a:rPr lang="en-GB"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Pothmann</a:t>
            </a: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Annemarie </a:t>
            </a:r>
            <a:r>
              <a:rPr lang="en-GB"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Schmoll</a:t>
            </a:r>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defRPr/>
            </a:pPr>
            <a:endPar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de-D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IJAB Project </a:t>
            </a:r>
            <a:r>
              <a:rPr lang="de-DE"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coordination</a:t>
            </a:r>
            <a:r>
              <a:rPr lang="de-D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Susanne Klinzing</a:t>
            </a:r>
          </a:p>
          <a:p>
            <a:pPr algn="ctr">
              <a:defRPr/>
            </a:pPr>
            <a:endParaRPr lang="de-DE"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de-D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Translation: </a:t>
            </a:r>
            <a:r>
              <a:rPr lang="de-DE" sz="1600">
                <a:solidFill>
                  <a:srgbClr val="000000"/>
                </a:solidFill>
                <a:latin typeface="Open Sans" panose="020B0606030504020204" pitchFamily="34" charset="0"/>
                <a:ea typeface="Open Sans" panose="020B0606030504020204" pitchFamily="34" charset="0"/>
                <a:cs typeface="Open Sans" panose="020B0606030504020204" pitchFamily="34" charset="0"/>
              </a:rPr>
              <a:t>Karin Walker</a:t>
            </a:r>
            <a:endParaRPr lang="de-DE"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16">
            <a:extLst>
              <a:ext uri="{FF2B5EF4-FFF2-40B4-BE49-F238E27FC236}">
                <a16:creationId xmlns:a16="http://schemas.microsoft.com/office/drawing/2014/main" id="{99AC3867-BD52-9946-A390-DD1B4DE668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9085" y="5242089"/>
            <a:ext cx="2874763" cy="70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5013176"/>
            <a:ext cx="2549291" cy="1368152"/>
          </a:xfrm>
          <a:prstGeom prst="rect">
            <a:avLst/>
          </a:prstGeom>
        </p:spPr>
      </p:pic>
    </p:spTree>
    <p:extLst>
      <p:ext uri="{BB962C8B-B14F-4D97-AF65-F5344CB8AC3E}">
        <p14:creationId xmlns:p14="http://schemas.microsoft.com/office/powerpoint/2010/main" val="274447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en-GB" dirty="0">
                <a:solidFill>
                  <a:srgbClr val="000000"/>
                </a:solidFill>
              </a:rPr>
              <a:t>1.1.7 Poverty</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lnSpcReduction="10000"/>
          </a:bodyPr>
          <a:lstStyle/>
          <a:p>
            <a:pPr marL="0" indent="0">
              <a:buNone/>
            </a:pPr>
            <a:r>
              <a:rPr lang="en-GB" sz="1800" dirty="0"/>
              <a:t>Poverty</a:t>
            </a:r>
            <a:r>
              <a:rPr lang="en-GB" sz="1800" b="0" dirty="0"/>
              <a:t> is principally understood to be a lack of resources and opportunities for people to live and shape their lives in a way that would ordinarily be possible based on the historical wealth level in the respective society.</a:t>
            </a:r>
          </a:p>
          <a:p>
            <a:pPr marL="0" indent="0">
              <a:buNone/>
            </a:pPr>
            <a:r>
              <a:rPr lang="en-GB" sz="1800" dirty="0"/>
              <a:t>At-risk-of-poverty rates in Germany (2021):</a:t>
            </a:r>
          </a:p>
          <a:p>
            <a:pPr lvl="1"/>
            <a:r>
              <a:rPr lang="en-GB" dirty="0"/>
              <a:t>Total: 16.9%</a:t>
            </a:r>
          </a:p>
          <a:p>
            <a:pPr lvl="1"/>
            <a:r>
              <a:rPr lang="en-GB" dirty="0"/>
              <a:t>Under-18s: 21.3%; 18-25s: 25.8%</a:t>
            </a:r>
          </a:p>
          <a:p>
            <a:pPr lvl="1"/>
            <a:r>
              <a:rPr lang="en-GB" dirty="0"/>
              <a:t>Unemployed: 49.4%</a:t>
            </a:r>
          </a:p>
          <a:p>
            <a:pPr lvl="1"/>
            <a:r>
              <a:rPr lang="en-GB" dirty="0"/>
              <a:t>Single parents: 42.3%</a:t>
            </a:r>
          </a:p>
          <a:p>
            <a:pPr lvl="1"/>
            <a:r>
              <a:rPr lang="en-GB" dirty="0"/>
              <a:t>Families with 3 or more children: 32.2%</a:t>
            </a:r>
          </a:p>
          <a:p>
            <a:pPr lvl="1"/>
            <a:r>
              <a:rPr lang="en-GB" dirty="0"/>
              <a:t>Persons with an immigration background: 28.1%</a:t>
            </a:r>
          </a:p>
          <a:p>
            <a:pPr lvl="1"/>
            <a:r>
              <a:rPr lang="en-GB" dirty="0"/>
              <a:t>Children with disabilities: 25%</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364296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en-GB" dirty="0">
                <a:solidFill>
                  <a:srgbClr val="000000"/>
                </a:solidFill>
              </a:rPr>
              <a:t>1.1.8 Migration and displacement</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lnSpcReduction="10000"/>
          </a:bodyPr>
          <a:lstStyle/>
          <a:p>
            <a:pPr marL="269875" lvl="1" indent="0">
              <a:buNone/>
            </a:pPr>
            <a:r>
              <a:rPr lang="en-GB" sz="1800" dirty="0">
                <a:effectLst/>
                <a:latin typeface="Open Sans" pitchFamily="2" charset="0"/>
                <a:ea typeface="Calibri" panose="020F0502020204030204" pitchFamily="34" charset="0"/>
                <a:cs typeface="Times New Roman" panose="02020603050405020304" pitchFamily="18" charset="0"/>
              </a:rPr>
              <a:t>10.9 million Germans (13% of the population) have an immigration background; one in three has lived in Germany since birth. </a:t>
            </a:r>
            <a:r>
              <a:rPr lang="en-GB" sz="1800" b="1" dirty="0">
                <a:effectLst/>
                <a:latin typeface="Open Sans" pitchFamily="2" charset="0"/>
                <a:ea typeface="Calibri" panose="020F0502020204030204" pitchFamily="34" charset="0"/>
                <a:cs typeface="Times New Roman" panose="02020603050405020304" pitchFamily="18" charset="0"/>
              </a:rPr>
              <a:t>83.2 million people in Germany reside in private households</a:t>
            </a:r>
            <a:r>
              <a:rPr lang="en-GB" b="1" dirty="0"/>
              <a:t>:</a:t>
            </a:r>
          </a:p>
          <a:p>
            <a:pPr lvl="2"/>
            <a:r>
              <a:rPr lang="en-GB" dirty="0"/>
              <a:t>of which 11.2 million are foreign nationals; of these, 43% are EU citizens.</a:t>
            </a:r>
          </a:p>
          <a:p>
            <a:pPr lvl="2"/>
            <a:r>
              <a:rPr lang="en-GB" dirty="0"/>
              <a:t>of which 21.9 million have an immigration background. In the 10-20 age group, this share is around 36%. </a:t>
            </a:r>
          </a:p>
          <a:p>
            <a:pPr lvl="3"/>
            <a:r>
              <a:rPr lang="en-GB" dirty="0"/>
              <a:t>10.9 million Germans (13% of the population) have an immigration background; one in three has lived in Germany since birth.</a:t>
            </a:r>
          </a:p>
          <a:p>
            <a:pPr marL="269875" lvl="1" indent="0">
              <a:buNone/>
            </a:pPr>
            <a:r>
              <a:rPr lang="en-US" dirty="0"/>
              <a:t>244,132 people applied for asylum (initial and follow-up applications) in 2022.</a:t>
            </a:r>
          </a:p>
          <a:p>
            <a:pPr marL="269875" lvl="1" indent="0">
              <a:buNone/>
            </a:pPr>
            <a:r>
              <a:rPr lang="en-US" dirty="0"/>
              <a:t>28,600 unaccompanied refugee minors were taken into the custody of child and youth services in 2022. 19,100 of these were preliminary cases and 9,500 were regular cases.</a:t>
            </a:r>
            <a:endParaRPr lang="en-GB" dirty="0"/>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219933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de-DE" dirty="0">
                <a:solidFill>
                  <a:srgbClr val="000000"/>
                </a:solidFill>
              </a:rPr>
              <a:t>1.1.9 Disability</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85000" lnSpcReduction="20000"/>
          </a:bodyPr>
          <a:lstStyle/>
          <a:p>
            <a:pPr marL="0" indent="0">
              <a:buNone/>
            </a:pPr>
            <a:r>
              <a:rPr lang="en-GB" sz="2100" b="0" dirty="0"/>
              <a:t>The UN Convention on the Rights of Persons with Disabilities defines </a:t>
            </a:r>
            <a:r>
              <a:rPr lang="en-GB" sz="2100" dirty="0"/>
              <a:t>a young person as having a disability</a:t>
            </a:r>
            <a:r>
              <a:rPr lang="en-GB" sz="2100" b="0" dirty="0"/>
              <a:t> if they have a physical, psychological, intellectual or sensory impairment that, in interaction with attitudinal and environmental barriers, is highly likely to impair their equal participation in society for longer than six months. </a:t>
            </a:r>
          </a:p>
          <a:p>
            <a:pPr marL="285750" indent="-285750">
              <a:buFont typeface="Arial" panose="020B0604020202020204" pitchFamily="34" charset="0"/>
              <a:buChar char="•"/>
            </a:pPr>
            <a:r>
              <a:rPr lang="en-US" sz="1800" b="0" dirty="0"/>
              <a:t>Including all forms of disability as defined in the International Classification of Functioning, Disability and Health (ICF), the number of children and adolescents with a disability was approx. 415,780 at the start of 2022, or around 3% of all children and adolescents in Germany.</a:t>
            </a:r>
          </a:p>
          <a:p>
            <a:pPr marL="285750" indent="-285750">
              <a:buFont typeface="Arial" panose="020B0604020202020204" pitchFamily="34" charset="0"/>
              <a:buChar char="•"/>
            </a:pPr>
            <a:r>
              <a:rPr lang="en-US" sz="1800" b="0" dirty="0"/>
              <a:t>In the 2021/2022 school year, roughly 600,000 pupils needed socio-educational support. Of these, pupils in need of support with learning made up the largest group (39.5%)</a:t>
            </a:r>
          </a:p>
          <a:p>
            <a:pPr marL="285750" indent="-285750">
              <a:buFont typeface="Arial" panose="020B0604020202020204" pitchFamily="34" charset="0"/>
              <a:buChar char="•"/>
            </a:pPr>
            <a:r>
              <a:rPr lang="en-US" sz="1800" b="0" dirty="0"/>
              <a:t>14,400 children and adolescents with integration support needs live in full-time residential care: approx. 9,800 in facilities run by child and youth services, and approx. 4,600 in facilities run by disability </a:t>
            </a:r>
            <a:r>
              <a:rPr lang="en-US" sz="1800" b="0" dirty="0" err="1"/>
              <a:t>organisations</a:t>
            </a:r>
            <a:r>
              <a:rPr lang="en-US" sz="1800" b="0" dirty="0"/>
              <a:t>. </a:t>
            </a:r>
          </a:p>
          <a:p>
            <a:pPr marL="0" indent="0">
              <a:buNone/>
            </a:pPr>
            <a:endParaRPr lang="en-GB" sz="1800" b="0" dirty="0"/>
          </a:p>
        </p:txBody>
      </p:sp>
      <p:sp>
        <p:nvSpPr>
          <p:cNvPr id="12"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98842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solidFill>
                  <a:srgbClr val="000000"/>
                </a:solidFill>
              </a:rPr>
              <a:t>1.1.10 </a:t>
            </a:r>
            <a:r>
              <a:rPr lang="en-GB" dirty="0">
                <a:solidFill>
                  <a:srgbClr val="000000"/>
                </a:solidFill>
              </a:rPr>
              <a:t>Child and youth services – interfaces of cooperation</a:t>
            </a:r>
            <a:endParaRPr lang="de-DE" dirty="0">
              <a:solidFill>
                <a:srgbClr val="000000"/>
              </a:solidFill>
            </a:endParaRPr>
          </a:p>
        </p:txBody>
      </p:sp>
      <p:sp>
        <p:nvSpPr>
          <p:cNvPr id="12"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
        <p:nvSpPr>
          <p:cNvPr id="6" name="Rad 5" descr="soll deutlich machen, dass Kinder- und Jugendhilfe mit anderen Arbeitsfeldern zusammenwirkt" title="orangefarbener Kreis"/>
          <p:cNvSpPr/>
          <p:nvPr/>
        </p:nvSpPr>
        <p:spPr>
          <a:xfrm>
            <a:off x="2947726" y="2199863"/>
            <a:ext cx="2968485" cy="2822710"/>
          </a:xfrm>
          <a:prstGeom prst="donut">
            <a:avLst>
              <a:gd name="adj" fmla="val 2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extfeld 6"/>
          <p:cNvSpPr txBox="1"/>
          <p:nvPr/>
        </p:nvSpPr>
        <p:spPr>
          <a:xfrm>
            <a:off x="579827" y="1827099"/>
            <a:ext cx="2475020" cy="769441"/>
          </a:xfrm>
          <a:prstGeom prst="rect">
            <a:avLst/>
          </a:prstGeom>
          <a:noFill/>
        </p:spPr>
        <p:txBody>
          <a:bodyPr wrap="square" rtlCol="0">
            <a:spAutoFit/>
          </a:bodyPr>
          <a:lstStyle/>
          <a:p>
            <a:pPr algn="ctr"/>
            <a:r>
              <a:rPr lang="de-DE" sz="1400" b="1" dirty="0" err="1">
                <a:solidFill>
                  <a:srgbClr val="000000"/>
                </a:solidFill>
              </a:rPr>
              <a:t>Judicial</a:t>
            </a:r>
            <a:r>
              <a:rPr lang="de-DE" sz="1400" b="1" dirty="0">
                <a:solidFill>
                  <a:srgbClr val="000000"/>
                </a:solidFill>
              </a:rPr>
              <a:t> </a:t>
            </a:r>
            <a:r>
              <a:rPr lang="de-DE" sz="1400" b="1" dirty="0" err="1">
                <a:solidFill>
                  <a:srgbClr val="000000"/>
                </a:solidFill>
              </a:rPr>
              <a:t>system</a:t>
            </a:r>
            <a:endParaRPr lang="de-DE" sz="1400" b="1" dirty="0">
              <a:solidFill>
                <a:srgbClr val="000000"/>
              </a:solidFill>
            </a:endParaRPr>
          </a:p>
          <a:p>
            <a:pPr algn="ctr"/>
            <a:br>
              <a:rPr lang="de-DE" sz="600" dirty="0">
                <a:solidFill>
                  <a:srgbClr val="000000"/>
                </a:solidFill>
              </a:rPr>
            </a:br>
            <a:r>
              <a:rPr lang="en-GB" sz="1200" dirty="0">
                <a:solidFill>
                  <a:srgbClr val="000000"/>
                </a:solidFill>
              </a:rPr>
              <a:t>Safeguarding protection of the child through court decisions</a:t>
            </a:r>
          </a:p>
        </p:txBody>
      </p:sp>
      <p:sp>
        <p:nvSpPr>
          <p:cNvPr id="8" name="Freihandform 7" title="Grafisches Element"/>
          <p:cNvSpPr/>
          <p:nvPr/>
        </p:nvSpPr>
        <p:spPr>
          <a:xfrm>
            <a:off x="529639" y="1539023"/>
            <a:ext cx="3347058" cy="1494812"/>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34925">
            <a:solidFill>
              <a:schemeClr val="accent3"/>
            </a:solidFill>
          </a:ln>
          <a:scene3d>
            <a:camera prst="orthographicFront">
              <a:rot lat="12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8" title="Grafisches Element"/>
          <p:cNvSpPr/>
          <p:nvPr/>
        </p:nvSpPr>
        <p:spPr>
          <a:xfrm>
            <a:off x="282266" y="3571471"/>
            <a:ext cx="3347058" cy="1494812"/>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28575">
            <a:solidFill>
              <a:schemeClr val="accent3"/>
            </a:solidFill>
          </a:ln>
          <a:scene3d>
            <a:camera prst="orthographicFront">
              <a:rot lat="10800000" lon="10799475" rev="21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466351" y="4110561"/>
            <a:ext cx="2803290" cy="861774"/>
          </a:xfrm>
          <a:prstGeom prst="rect">
            <a:avLst/>
          </a:prstGeom>
          <a:noFill/>
        </p:spPr>
        <p:txBody>
          <a:bodyPr wrap="square" rtlCol="0">
            <a:spAutoFit/>
          </a:bodyPr>
          <a:lstStyle/>
          <a:p>
            <a:pPr algn="ctr"/>
            <a:r>
              <a:rPr lang="de-DE" sz="1400" b="1" dirty="0">
                <a:solidFill>
                  <a:srgbClr val="000000"/>
                </a:solidFill>
              </a:rPr>
              <a:t>School</a:t>
            </a:r>
          </a:p>
          <a:p>
            <a:pPr algn="ctr"/>
            <a:endParaRPr lang="de-DE" sz="600" dirty="0">
              <a:solidFill>
                <a:srgbClr val="000000"/>
              </a:solidFill>
            </a:endParaRPr>
          </a:p>
          <a:p>
            <a:pPr algn="ctr"/>
            <a:r>
              <a:rPr lang="en-GB" sz="1200" dirty="0">
                <a:solidFill>
                  <a:srgbClr val="000000"/>
                </a:solidFill>
              </a:rPr>
              <a:t>Care, upbringing, education, all-day state school, school social work</a:t>
            </a:r>
          </a:p>
          <a:p>
            <a:pPr algn="ctr"/>
            <a:endParaRPr lang="de-DE" sz="600" dirty="0">
              <a:solidFill>
                <a:srgbClr val="050607"/>
              </a:solidFill>
            </a:endParaRPr>
          </a:p>
        </p:txBody>
      </p:sp>
      <p:sp>
        <p:nvSpPr>
          <p:cNvPr id="11" name="Rechteck 10" descr="Dient als Rahmen für die hier benannten Schnittstellen der Kooperation zwischen der Kinder- und Jugendhilfen und verschiedenen anderen Arbeitsfeldern" title="Grafisches Element"/>
          <p:cNvSpPr/>
          <p:nvPr/>
        </p:nvSpPr>
        <p:spPr>
          <a:xfrm>
            <a:off x="302586" y="1559343"/>
            <a:ext cx="8577254" cy="4689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5232398" y="1832410"/>
            <a:ext cx="3667762" cy="584775"/>
          </a:xfrm>
          <a:prstGeom prst="rect">
            <a:avLst/>
          </a:prstGeom>
          <a:noFill/>
        </p:spPr>
        <p:txBody>
          <a:bodyPr wrap="square" rtlCol="0">
            <a:spAutoFit/>
          </a:bodyPr>
          <a:lstStyle/>
          <a:p>
            <a:pPr algn="ctr"/>
            <a:r>
              <a:rPr lang="en-GB" sz="1400" b="1" dirty="0">
                <a:solidFill>
                  <a:srgbClr val="000000"/>
                </a:solidFill>
              </a:rPr>
              <a:t>Healthcare sector/integration support</a:t>
            </a:r>
          </a:p>
          <a:p>
            <a:pPr algn="ctr"/>
            <a:endParaRPr lang="de-DE" sz="600" b="1" dirty="0">
              <a:solidFill>
                <a:srgbClr val="000000"/>
              </a:solidFill>
            </a:endParaRPr>
          </a:p>
          <a:p>
            <a:pPr algn="ctr"/>
            <a:r>
              <a:rPr lang="en-GB" sz="1200" dirty="0">
                <a:solidFill>
                  <a:srgbClr val="000000"/>
                </a:solidFill>
              </a:rPr>
              <a:t>Doctors, therapists, clinics, public health service</a:t>
            </a:r>
          </a:p>
        </p:txBody>
      </p:sp>
      <p:sp>
        <p:nvSpPr>
          <p:cNvPr id="14" name="Freihandform 13" title="Grafisches Element"/>
          <p:cNvSpPr/>
          <p:nvPr/>
        </p:nvSpPr>
        <p:spPr>
          <a:xfrm>
            <a:off x="4786351" y="1588719"/>
            <a:ext cx="3347058" cy="1494812"/>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28575">
            <a:solidFill>
              <a:schemeClr val="accent3"/>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4" title="Grafisches Element"/>
          <p:cNvSpPr/>
          <p:nvPr/>
        </p:nvSpPr>
        <p:spPr>
          <a:xfrm>
            <a:off x="5425879" y="3363375"/>
            <a:ext cx="3414207" cy="1791726"/>
          </a:xfrm>
          <a:custGeom>
            <a:avLst/>
            <a:gdLst>
              <a:gd name="connsiteX0" fmla="*/ 497841 w 2551928"/>
              <a:gd name="connsiteY0" fmla="*/ 0 h 1494812"/>
              <a:gd name="connsiteX1" fmla="*/ 140032 w 2551928"/>
              <a:gd name="connsiteY1" fmla="*/ 1417982 h 1494812"/>
              <a:gd name="connsiteX2" fmla="*/ 2551928 w 2551928"/>
              <a:gd name="connsiteY2" fmla="*/ 1179443 h 1494812"/>
            </a:gdLst>
            <a:ahLst/>
            <a:cxnLst>
              <a:cxn ang="0">
                <a:pos x="connsiteX0" y="connsiteY0"/>
              </a:cxn>
              <a:cxn ang="0">
                <a:pos x="connsiteX1" y="connsiteY1"/>
              </a:cxn>
              <a:cxn ang="0">
                <a:pos x="connsiteX2" y="connsiteY2"/>
              </a:cxn>
            </a:cxnLst>
            <a:rect l="l" t="t" r="r" b="b"/>
            <a:pathLst>
              <a:path w="2551928" h="1494812">
                <a:moveTo>
                  <a:pt x="497841" y="0"/>
                </a:moveTo>
                <a:cubicBezTo>
                  <a:pt x="147762" y="610704"/>
                  <a:pt x="-202316" y="1221408"/>
                  <a:pt x="140032" y="1417982"/>
                </a:cubicBezTo>
                <a:cubicBezTo>
                  <a:pt x="482380" y="1614556"/>
                  <a:pt x="1517154" y="1396999"/>
                  <a:pt x="2551928" y="1179443"/>
                </a:cubicBezTo>
              </a:path>
            </a:pathLst>
          </a:custGeom>
          <a:noFill/>
          <a:ln w="28575">
            <a:solidFill>
              <a:schemeClr val="accent3"/>
            </a:solidFill>
          </a:ln>
          <a:scene3d>
            <a:camera prst="orthographicFront">
              <a:rot lat="1080000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6006329" y="4099719"/>
            <a:ext cx="2591803" cy="769441"/>
          </a:xfrm>
          <a:prstGeom prst="rect">
            <a:avLst/>
          </a:prstGeom>
          <a:noFill/>
        </p:spPr>
        <p:txBody>
          <a:bodyPr wrap="square" rtlCol="0">
            <a:spAutoFit/>
          </a:bodyPr>
          <a:lstStyle/>
          <a:p>
            <a:pPr algn="ctr"/>
            <a:r>
              <a:rPr lang="en-GB" sz="1400" b="1" dirty="0">
                <a:solidFill>
                  <a:srgbClr val="000000"/>
                </a:solidFill>
              </a:rPr>
              <a:t>Basic income/“</a:t>
            </a:r>
            <a:r>
              <a:rPr lang="en-GB" sz="1400" b="1" dirty="0" err="1">
                <a:solidFill>
                  <a:srgbClr val="000000"/>
                </a:solidFill>
              </a:rPr>
              <a:t>Hartz</a:t>
            </a:r>
            <a:r>
              <a:rPr lang="en-GB" sz="1400" b="1" dirty="0">
                <a:solidFill>
                  <a:srgbClr val="000000"/>
                </a:solidFill>
              </a:rPr>
              <a:t> IV“</a:t>
            </a:r>
          </a:p>
          <a:p>
            <a:pPr algn="ctr"/>
            <a:endParaRPr lang="de-DE" sz="600" dirty="0">
              <a:solidFill>
                <a:srgbClr val="000000"/>
              </a:solidFill>
            </a:endParaRPr>
          </a:p>
          <a:p>
            <a:pPr algn="ctr"/>
            <a:r>
              <a:rPr lang="en-GB" sz="1200" dirty="0">
                <a:solidFill>
                  <a:srgbClr val="000000"/>
                </a:solidFill>
              </a:rPr>
              <a:t>Material security, case management</a:t>
            </a:r>
          </a:p>
        </p:txBody>
      </p:sp>
      <p:sp>
        <p:nvSpPr>
          <p:cNvPr id="17" name="Textfeld 16"/>
          <p:cNvSpPr txBox="1"/>
          <p:nvPr/>
        </p:nvSpPr>
        <p:spPr>
          <a:xfrm>
            <a:off x="3056379" y="2996952"/>
            <a:ext cx="2811765" cy="1569660"/>
          </a:xfrm>
          <a:prstGeom prst="rect">
            <a:avLst/>
          </a:prstGeom>
          <a:noFill/>
        </p:spPr>
        <p:txBody>
          <a:bodyPr wrap="square" rtlCol="0">
            <a:spAutoFit/>
          </a:bodyPr>
          <a:lstStyle/>
          <a:p>
            <a:pPr algn="ctr">
              <a:lnSpc>
                <a:spcPct val="150000"/>
              </a:lnSpc>
            </a:pPr>
            <a:r>
              <a:rPr lang="de-DE" sz="1600" b="1" dirty="0">
                <a:solidFill>
                  <a:srgbClr val="050607"/>
                </a:solidFill>
              </a:rPr>
              <a:t>Child </a:t>
            </a:r>
            <a:r>
              <a:rPr lang="de-DE" sz="1600" b="1" dirty="0" err="1">
                <a:solidFill>
                  <a:srgbClr val="050607"/>
                </a:solidFill>
              </a:rPr>
              <a:t>and</a:t>
            </a:r>
            <a:r>
              <a:rPr lang="de-DE" sz="1600" b="1" dirty="0">
                <a:solidFill>
                  <a:srgbClr val="050607"/>
                </a:solidFill>
              </a:rPr>
              <a:t> </a:t>
            </a:r>
            <a:r>
              <a:rPr lang="de-DE" sz="1600" b="1" dirty="0" err="1">
                <a:solidFill>
                  <a:srgbClr val="050607"/>
                </a:solidFill>
              </a:rPr>
              <a:t>youth</a:t>
            </a:r>
            <a:r>
              <a:rPr lang="de-DE" sz="1600" b="1" dirty="0">
                <a:solidFill>
                  <a:srgbClr val="050607"/>
                </a:solidFill>
              </a:rPr>
              <a:t> </a:t>
            </a:r>
            <a:r>
              <a:rPr lang="de-DE" sz="1600" b="1" dirty="0" err="1">
                <a:solidFill>
                  <a:srgbClr val="050607"/>
                </a:solidFill>
              </a:rPr>
              <a:t>services</a:t>
            </a:r>
            <a:endParaRPr lang="de-DE" sz="1600" b="1" dirty="0">
              <a:solidFill>
                <a:srgbClr val="050607"/>
              </a:solidFill>
            </a:endParaRPr>
          </a:p>
          <a:p>
            <a:pPr algn="ctr">
              <a:lnSpc>
                <a:spcPct val="150000"/>
              </a:lnSpc>
            </a:pPr>
            <a:r>
              <a:rPr lang="de-DE" sz="1600" b="1" dirty="0" err="1">
                <a:solidFill>
                  <a:srgbClr val="050607"/>
                </a:solidFill>
              </a:rPr>
              <a:t>Statutory</a:t>
            </a:r>
            <a:r>
              <a:rPr lang="de-DE" sz="1600" b="1" dirty="0">
                <a:solidFill>
                  <a:srgbClr val="050607"/>
                </a:solidFill>
              </a:rPr>
              <a:t> </a:t>
            </a:r>
            <a:r>
              <a:rPr lang="de-DE" sz="1600" b="1" dirty="0" err="1">
                <a:solidFill>
                  <a:srgbClr val="050607"/>
                </a:solidFill>
              </a:rPr>
              <a:t>and</a:t>
            </a:r>
            <a:r>
              <a:rPr lang="de-DE" sz="1600" b="1" dirty="0">
                <a:solidFill>
                  <a:srgbClr val="050607"/>
                </a:solidFill>
              </a:rPr>
              <a:t> non-</a:t>
            </a:r>
            <a:r>
              <a:rPr lang="de-DE" sz="1600" b="1" dirty="0" err="1">
                <a:solidFill>
                  <a:srgbClr val="050607"/>
                </a:solidFill>
              </a:rPr>
              <a:t>statutory</a:t>
            </a:r>
            <a:endParaRPr lang="de-DE" sz="1600" b="1" dirty="0">
              <a:solidFill>
                <a:srgbClr val="050607"/>
              </a:solidFill>
            </a:endParaRPr>
          </a:p>
          <a:p>
            <a:pPr algn="ctr">
              <a:lnSpc>
                <a:spcPct val="150000"/>
              </a:lnSpc>
            </a:pPr>
            <a:r>
              <a:rPr lang="de-DE" sz="1600" b="1" dirty="0" err="1">
                <a:solidFill>
                  <a:srgbClr val="050607"/>
                </a:solidFill>
              </a:rPr>
              <a:t>organisations</a:t>
            </a:r>
            <a:endParaRPr lang="de-DE" sz="1600" b="1" dirty="0">
              <a:solidFill>
                <a:srgbClr val="050607"/>
              </a:solidFill>
            </a:endParaRPr>
          </a:p>
        </p:txBody>
      </p:sp>
      <p:sp>
        <p:nvSpPr>
          <p:cNvPr id="18" name="Freihandform 17" title="Grafisches Element"/>
          <p:cNvSpPr/>
          <p:nvPr/>
        </p:nvSpPr>
        <p:spPr>
          <a:xfrm>
            <a:off x="3009127" y="4518991"/>
            <a:ext cx="2862470" cy="1643270"/>
          </a:xfrm>
          <a:custGeom>
            <a:avLst/>
            <a:gdLst>
              <a:gd name="connsiteX0" fmla="*/ 2862470 w 2862470"/>
              <a:gd name="connsiteY0" fmla="*/ 1643270 h 1643270"/>
              <a:gd name="connsiteX1" fmla="*/ 1391478 w 2862470"/>
              <a:gd name="connsiteY1" fmla="*/ 0 h 1643270"/>
              <a:gd name="connsiteX2" fmla="*/ 0 w 2862470"/>
              <a:gd name="connsiteY2" fmla="*/ 1643270 h 1643270"/>
              <a:gd name="connsiteX3" fmla="*/ 0 w 2862470"/>
              <a:gd name="connsiteY3" fmla="*/ 1643270 h 1643270"/>
              <a:gd name="connsiteX4" fmla="*/ 0 w 2862470"/>
              <a:gd name="connsiteY4" fmla="*/ 1643270 h 1643270"/>
              <a:gd name="connsiteX5" fmla="*/ 0 w 2862470"/>
              <a:gd name="connsiteY5" fmla="*/ 1643270 h 1643270"/>
              <a:gd name="connsiteX6" fmla="*/ 0 w 2862470"/>
              <a:gd name="connsiteY6" fmla="*/ 1643270 h 164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470" h="1643270">
                <a:moveTo>
                  <a:pt x="2862470" y="1643270"/>
                </a:moveTo>
                <a:cubicBezTo>
                  <a:pt x="2365513" y="821635"/>
                  <a:pt x="1868556" y="0"/>
                  <a:pt x="1391478" y="0"/>
                </a:cubicBezTo>
                <a:cubicBezTo>
                  <a:pt x="914400" y="0"/>
                  <a:pt x="0" y="1643270"/>
                  <a:pt x="0" y="1643270"/>
                </a:cubicBezTo>
                <a:lnTo>
                  <a:pt x="0" y="1643270"/>
                </a:lnTo>
                <a:lnTo>
                  <a:pt x="0" y="1643270"/>
                </a:lnTo>
                <a:lnTo>
                  <a:pt x="0" y="1643270"/>
                </a:lnTo>
                <a:lnTo>
                  <a:pt x="0" y="1643270"/>
                </a:lnTo>
              </a:path>
            </a:pathLst>
          </a:cu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3421380" y="5283205"/>
            <a:ext cx="2029690" cy="954107"/>
          </a:xfrm>
          <a:prstGeom prst="rect">
            <a:avLst/>
          </a:prstGeom>
          <a:noFill/>
        </p:spPr>
        <p:txBody>
          <a:bodyPr wrap="square" rtlCol="0">
            <a:spAutoFit/>
          </a:bodyPr>
          <a:lstStyle/>
          <a:p>
            <a:pPr algn="ctr"/>
            <a:r>
              <a:rPr lang="en-GB" sz="1400" b="1" dirty="0">
                <a:solidFill>
                  <a:srgbClr val="000000"/>
                </a:solidFill>
              </a:rPr>
              <a:t>Employment agency</a:t>
            </a:r>
          </a:p>
          <a:p>
            <a:pPr algn="ctr"/>
            <a:endParaRPr lang="de-DE" sz="600" b="1" dirty="0">
              <a:solidFill>
                <a:srgbClr val="000000"/>
              </a:solidFill>
            </a:endParaRPr>
          </a:p>
          <a:p>
            <a:pPr algn="ctr"/>
            <a:r>
              <a:rPr lang="en-GB" sz="1200" dirty="0">
                <a:solidFill>
                  <a:srgbClr val="000000"/>
                </a:solidFill>
              </a:rPr>
              <a:t>Career advice, vocational training, labour market integration</a:t>
            </a:r>
            <a:endParaRPr lang="de-DE" sz="600" dirty="0">
              <a:solidFill>
                <a:srgbClr val="000000"/>
              </a:solidFill>
            </a:endParaRPr>
          </a:p>
        </p:txBody>
      </p:sp>
    </p:spTree>
    <p:extLst>
      <p:ext uri="{BB962C8B-B14F-4D97-AF65-F5344CB8AC3E}">
        <p14:creationId xmlns:p14="http://schemas.microsoft.com/office/powerpoint/2010/main" val="104367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349"/>
            <a:ext cx="8693596" cy="428738"/>
          </a:xfrm>
        </p:spPr>
        <p:txBody>
          <a:bodyPr>
            <a:noAutofit/>
          </a:bodyPr>
          <a:lstStyle/>
          <a:p>
            <a:r>
              <a:rPr lang="de-DE" dirty="0">
                <a:solidFill>
                  <a:srgbClr val="000000"/>
                </a:solidFill>
              </a:rPr>
              <a:t>1.1.11 </a:t>
            </a:r>
            <a:r>
              <a:rPr lang="en-GB" dirty="0">
                <a:solidFill>
                  <a:srgbClr val="000000"/>
                </a:solidFill>
              </a:rPr>
              <a:t>Child and youth services and cooperation with schools</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46315" y="1742466"/>
            <a:ext cx="8196942" cy="4351338"/>
          </a:xfrm>
        </p:spPr>
        <p:txBody>
          <a:bodyPr>
            <a:normAutofit fontScale="92500" lnSpcReduction="20000"/>
          </a:bodyPr>
          <a:lstStyle/>
          <a:p>
            <a:pPr marL="269875" lvl="1" indent="0">
              <a:buNone/>
            </a:pPr>
            <a:r>
              <a:rPr lang="en-GB" sz="1900" dirty="0"/>
              <a:t>The </a:t>
            </a:r>
            <a:r>
              <a:rPr lang="en-GB" sz="1900" b="1" dirty="0"/>
              <a:t>German education system</a:t>
            </a:r>
            <a:r>
              <a:rPr lang="en-GB" sz="1900" dirty="0"/>
              <a:t> is in the midst of transitioning from the traditional half-day school to all-day schools with extended responsibilities. These go beyond academic performance (lessons) to include</a:t>
            </a:r>
          </a:p>
          <a:p>
            <a:pPr lvl="2"/>
            <a:r>
              <a:rPr lang="en-GB" dirty="0"/>
              <a:t>improving work-life balance (care),</a:t>
            </a:r>
          </a:p>
          <a:p>
            <a:pPr lvl="2"/>
            <a:r>
              <a:rPr lang="en-GB" dirty="0"/>
              <a:t>improving education equity (still unsatisfactory in Germany),</a:t>
            </a:r>
          </a:p>
          <a:p>
            <a:pPr lvl="2"/>
            <a:r>
              <a:rPr lang="en-GB" dirty="0"/>
              <a:t>shaping inclusive learning for children with and without disabilities,</a:t>
            </a:r>
          </a:p>
          <a:p>
            <a:pPr lvl="2"/>
            <a:r>
              <a:rPr lang="en-GB" dirty="0"/>
              <a:t>influencing the quality of education,</a:t>
            </a:r>
          </a:p>
          <a:p>
            <a:pPr lvl="2"/>
            <a:r>
              <a:rPr lang="en-GB" dirty="0"/>
              <a:t>improving quality of life for children and adolescents,</a:t>
            </a:r>
          </a:p>
          <a:p>
            <a:pPr lvl="2"/>
            <a:r>
              <a:rPr lang="en-GB" dirty="0"/>
              <a:t>promoting democracy and diversity.</a:t>
            </a:r>
          </a:p>
          <a:p>
            <a:pPr marL="269875" lvl="1" indent="0">
              <a:buNone/>
              <a:tabLst>
                <a:tab pos="446088" algn="l"/>
              </a:tabLst>
            </a:pPr>
            <a:r>
              <a:rPr lang="en-GB" sz="1900" b="1" dirty="0"/>
              <a:t>To achieve this, schools must cooperate with child and youth services. </a:t>
            </a:r>
          </a:p>
          <a:p>
            <a:pPr marL="269875" lvl="1" indent="0">
              <a:buNone/>
            </a:pPr>
            <a:r>
              <a:rPr lang="en-GB" sz="1900" dirty="0"/>
              <a:t>Schools and child and youth services jointly contribute to the development of local education landscapes.</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317476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solidFill>
                  <a:srgbClr val="000000"/>
                </a:solidFill>
              </a:rPr>
              <a:t>1.1.12 </a:t>
            </a:r>
            <a:r>
              <a:rPr lang="en-GB" dirty="0">
                <a:solidFill>
                  <a:srgbClr val="000000"/>
                </a:solidFill>
              </a:rPr>
              <a:t>Child and youth services and the labour authority</a:t>
            </a:r>
            <a:endParaRPr lang="de-DE" dirty="0">
              <a:solidFill>
                <a:srgbClr val="000000"/>
              </a:solidFill>
            </a:endParaRPr>
          </a:p>
        </p:txBody>
      </p:sp>
      <p:sp>
        <p:nvSpPr>
          <p:cNvPr id="3" name="Inhaltsplatzhalter 2"/>
          <p:cNvSpPr>
            <a:spLocks noGrp="1"/>
          </p:cNvSpPr>
          <p:nvPr>
            <p:ph idx="1"/>
          </p:nvPr>
        </p:nvSpPr>
        <p:spPr>
          <a:xfrm>
            <a:off x="612742" y="1742466"/>
            <a:ext cx="7918516" cy="4494846"/>
          </a:xfrm>
        </p:spPr>
        <p:txBody>
          <a:bodyPr>
            <a:normAutofit fontScale="25000" lnSpcReduction="20000"/>
          </a:bodyPr>
          <a:lstStyle/>
          <a:p>
            <a:pPr marL="0" indent="0">
              <a:spcAft>
                <a:spcPts val="600"/>
              </a:spcAft>
              <a:buNone/>
            </a:pPr>
            <a:r>
              <a:rPr lang="en-GB" sz="7200" b="0" dirty="0"/>
              <a:t>In Germany, </a:t>
            </a:r>
            <a:r>
              <a:rPr lang="en-GB" sz="7200" dirty="0"/>
              <a:t>school-leavers generally prepare to enter working life </a:t>
            </a:r>
            <a:r>
              <a:rPr lang="en-GB" sz="7200" b="0" dirty="0"/>
              <a:t>by way of either a study programme or practical vocational training (“dual training system”).</a:t>
            </a:r>
          </a:p>
          <a:p>
            <a:pPr marL="0" indent="0">
              <a:spcAft>
                <a:spcPts val="600"/>
              </a:spcAft>
              <a:buNone/>
            </a:pPr>
            <a:r>
              <a:rPr lang="en-GB" sz="7200" b="0" dirty="0"/>
              <a:t>The labour authority (Employment Agency) steps in to arrange practical training placements where individual attempts have been unsuccessful. </a:t>
            </a:r>
          </a:p>
          <a:p>
            <a:pPr marL="0" indent="0">
              <a:spcAft>
                <a:spcPts val="600"/>
              </a:spcAft>
              <a:buNone/>
            </a:pPr>
            <a:r>
              <a:rPr lang="en-GB" sz="5600" dirty="0"/>
              <a:t>Child and youth services AND the Employment Agency </a:t>
            </a:r>
            <a:r>
              <a:rPr lang="en-GB" sz="5600" b="0" dirty="0"/>
              <a:t>are mutually dependent on one another for: </a:t>
            </a:r>
          </a:p>
          <a:p>
            <a:pPr lvl="2">
              <a:spcAft>
                <a:spcPts val="600"/>
              </a:spcAft>
            </a:pPr>
            <a:r>
              <a:rPr lang="en-GB" altLang="de-DE" sz="5600" dirty="0"/>
              <a:t>implementing training programmes as part of the transition from school to training, and</a:t>
            </a:r>
          </a:p>
          <a:p>
            <a:pPr lvl="2">
              <a:spcAft>
                <a:spcPts val="600"/>
              </a:spcAft>
            </a:pPr>
            <a:r>
              <a:rPr lang="en-GB" altLang="de-DE" sz="5600" dirty="0"/>
              <a:t>integration services for the target group “socially disadvantaged or individually impaired young people” to help with training and integration into working life.</a:t>
            </a:r>
          </a:p>
          <a:p>
            <a:pPr marL="0" indent="0">
              <a:spcAft>
                <a:spcPts val="600"/>
              </a:spcAft>
              <a:buNone/>
            </a:pPr>
            <a:r>
              <a:rPr lang="en-GB" altLang="de-DE" sz="5600" b="0" dirty="0"/>
              <a:t>This is done in coordination with the Employment Agency, providers of in-company and external vocational training, and employment services (Article 13 [4] Social Code Book 8).</a:t>
            </a:r>
            <a:endParaRPr lang="en-GB" sz="5600" b="0" dirty="0"/>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290613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solidFill>
                  <a:srgbClr val="000000"/>
                </a:solidFill>
              </a:rPr>
              <a:t>1.1.13 </a:t>
            </a:r>
            <a:r>
              <a:rPr lang="en-GB" dirty="0">
                <a:solidFill>
                  <a:srgbClr val="000000"/>
                </a:solidFill>
              </a:rPr>
              <a:t>Child and youth services and healthcare</a:t>
            </a:r>
            <a:endParaRPr lang="de-DE" dirty="0">
              <a:solidFill>
                <a:srgbClr val="000000"/>
              </a:solidFill>
            </a:endParaRPr>
          </a:p>
        </p:txBody>
      </p:sp>
      <p:sp>
        <p:nvSpPr>
          <p:cNvPr id="4" name="Inhaltsplatzhalter 3"/>
          <p:cNvSpPr>
            <a:spLocks noGrp="1"/>
          </p:cNvSpPr>
          <p:nvPr>
            <p:ph idx="1"/>
          </p:nvPr>
        </p:nvSpPr>
        <p:spPr>
          <a:xfrm>
            <a:off x="612742" y="1742466"/>
            <a:ext cx="7918516" cy="4351338"/>
          </a:xfrm>
        </p:spPr>
        <p:txBody>
          <a:bodyPr>
            <a:normAutofit fontScale="85000" lnSpcReduction="20000"/>
          </a:bodyPr>
          <a:lstStyle/>
          <a:p>
            <a:pPr marL="0" indent="0">
              <a:lnSpc>
                <a:spcPct val="130000"/>
              </a:lnSpc>
              <a:buNone/>
            </a:pPr>
            <a:r>
              <a:rPr lang="en-GB" sz="2300" dirty="0"/>
              <a:t>Child and youth services intersects with multiple areas of the healthcare sector</a:t>
            </a:r>
            <a:r>
              <a:rPr lang="en-GB" sz="2300" b="0" dirty="0"/>
              <a:t>, making cooperation between the two systems essential. Key cooperation partners of child and youth services include:</a:t>
            </a:r>
          </a:p>
          <a:p>
            <a:pPr marL="533400" indent="-358775">
              <a:spcAft>
                <a:spcPts val="600"/>
              </a:spcAft>
              <a:buFont typeface="Arial" panose="020B0604020202020204" pitchFamily="34" charset="0"/>
              <a:buChar char="•"/>
            </a:pPr>
            <a:r>
              <a:rPr lang="en-GB" b="0" dirty="0"/>
              <a:t>child and youth psychiatry, including the perennial issue of responsibility for children/adolescents with disruptive behaviours;</a:t>
            </a:r>
          </a:p>
          <a:p>
            <a:pPr marL="533400" indent="-358775">
              <a:spcAft>
                <a:spcPts val="600"/>
              </a:spcAft>
              <a:buFont typeface="Arial" panose="020B0604020202020204" pitchFamily="34" charset="0"/>
              <a:buChar char="•"/>
            </a:pPr>
            <a:r>
              <a:rPr lang="en-GB" b="0" dirty="0"/>
              <a:t>adult psychiatry, on the one hand for caring for young adults (in receipt of youth services) and on the other in the context of supporting children of parents with mental health issues;</a:t>
            </a:r>
          </a:p>
          <a:p>
            <a:pPr marL="533400" indent="-358775">
              <a:spcAft>
                <a:spcPts val="600"/>
              </a:spcAft>
              <a:buFont typeface="Arial" panose="020B0604020202020204" pitchFamily="34" charset="0"/>
              <a:buChar char="•"/>
            </a:pPr>
            <a:r>
              <a:rPr lang="en-GB" b="0" dirty="0"/>
              <a:t>paediatrics in the context of recognising and averting various forms of endangerment to the child’s welfare;</a:t>
            </a:r>
          </a:p>
          <a:p>
            <a:pPr marL="533400" indent="-358775">
              <a:spcAft>
                <a:spcPts val="600"/>
              </a:spcAft>
              <a:buFont typeface="Arial" panose="020B0604020202020204" pitchFamily="34" charset="0"/>
              <a:buChar char="•"/>
            </a:pPr>
            <a:r>
              <a:rPr lang="en-GB" b="0" dirty="0"/>
              <a:t>medical health professionals in the context of establishing “early intervention services” for children under the age of 3.</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417930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solidFill>
                  <a:srgbClr val="000000"/>
                </a:solidFill>
              </a:rPr>
              <a:t>1.1.14 </a:t>
            </a:r>
            <a:r>
              <a:rPr lang="en-GB" dirty="0">
                <a:solidFill>
                  <a:srgbClr val="000000"/>
                </a:solidFill>
              </a:rPr>
              <a:t>Child and youth services and material security</a:t>
            </a:r>
            <a:endParaRPr lang="de-DE" dirty="0">
              <a:solidFill>
                <a:srgbClr val="000000"/>
              </a:solidFill>
            </a:endParaRPr>
          </a:p>
        </p:txBody>
      </p:sp>
      <p:sp>
        <p:nvSpPr>
          <p:cNvPr id="3" name="Inhaltsplatzhalter 2"/>
          <p:cNvSpPr>
            <a:spLocks noGrp="1"/>
          </p:cNvSpPr>
          <p:nvPr>
            <p:ph idx="1"/>
          </p:nvPr>
        </p:nvSpPr>
        <p:spPr/>
        <p:txBody>
          <a:bodyPr>
            <a:normAutofit fontScale="77500" lnSpcReduction="20000"/>
          </a:bodyPr>
          <a:lstStyle/>
          <a:p>
            <a:pPr marL="0" indent="0">
              <a:buNone/>
            </a:pPr>
            <a:r>
              <a:rPr lang="en-GB" sz="2300" b="0" dirty="0"/>
              <a:t>The job centres in the independent cities and municipalities have primary responsibility for </a:t>
            </a:r>
            <a:r>
              <a:rPr lang="en-GB" sz="2300" dirty="0"/>
              <a:t>safeguarding material security</a:t>
            </a:r>
            <a:r>
              <a:rPr lang="en-GB" sz="2300" b="0" dirty="0"/>
              <a:t> for people who are not in gainful employment. </a:t>
            </a:r>
          </a:p>
          <a:p>
            <a:pPr marL="0" indent="0">
              <a:buNone/>
            </a:pPr>
            <a:r>
              <a:rPr lang="en-GB" sz="2100" b="0" dirty="0"/>
              <a:t>They provide basic income support for people dependent on benefits. In Germany approx. 6.6 million people rely on benefits, of which approx. 1.8 million are children and adolescents.</a:t>
            </a:r>
          </a:p>
          <a:p>
            <a:pPr marL="614363" indent="-342900">
              <a:buFont typeface="Arial" panose="020B0604020202020204" pitchFamily="34" charset="0"/>
              <a:buChar char="•"/>
            </a:pPr>
            <a:r>
              <a:rPr lang="en-GB" sz="1900" b="0" dirty="0"/>
              <a:t>These children and adolescents are found across the entire spectrum of child and youth services action areas.</a:t>
            </a:r>
          </a:p>
          <a:p>
            <a:pPr marL="614363" indent="-342900">
              <a:spcAft>
                <a:spcPts val="1200"/>
              </a:spcAft>
              <a:buFont typeface="Arial" panose="020B0604020202020204" pitchFamily="34" charset="0"/>
              <a:buChar char="•"/>
            </a:pPr>
            <a:r>
              <a:rPr lang="en-GB" sz="1900" b="0" dirty="0"/>
              <a:t>A disproportionately high number of these children/adolescents are in receipt of socio-educational support and are affected by custody rulings of the family courts. </a:t>
            </a:r>
          </a:p>
          <a:p>
            <a:pPr marL="0" indent="0">
              <a:spcAft>
                <a:spcPts val="1200"/>
              </a:spcAft>
              <a:buNone/>
            </a:pPr>
            <a:r>
              <a:rPr lang="en-GB" sz="2300" dirty="0"/>
              <a:t>Despite the clear overlap, there remains a distinct lack of coordinated concepts between child and youth services and the providers of material security.</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169306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solidFill>
                  <a:srgbClr val="000000"/>
                </a:solidFill>
              </a:rPr>
              <a:t>1.1.15 </a:t>
            </a:r>
            <a:r>
              <a:rPr lang="en-GB" dirty="0">
                <a:solidFill>
                  <a:srgbClr val="000000"/>
                </a:solidFill>
              </a:rPr>
              <a:t>Child and youth services and the judicial system</a:t>
            </a:r>
            <a:endParaRPr lang="de-DE" dirty="0">
              <a:solidFill>
                <a:srgbClr val="000000"/>
              </a:solidFill>
            </a:endParaRPr>
          </a:p>
        </p:txBody>
      </p:sp>
      <p:sp>
        <p:nvSpPr>
          <p:cNvPr id="3" name="Inhaltsplatzhalter 2"/>
          <p:cNvSpPr>
            <a:spLocks noGrp="1"/>
          </p:cNvSpPr>
          <p:nvPr>
            <p:ph idx="1"/>
          </p:nvPr>
        </p:nvSpPr>
        <p:spPr/>
        <p:txBody>
          <a:bodyPr>
            <a:normAutofit/>
          </a:bodyPr>
          <a:lstStyle/>
          <a:p>
            <a:pPr marL="0" indent="0">
              <a:buNone/>
            </a:pPr>
            <a:r>
              <a:rPr lang="en-GB" sz="1800" b="0" dirty="0"/>
              <a:t>Child and youth services is reliant in several respects on cooperation with the </a:t>
            </a:r>
            <a:r>
              <a:rPr lang="en-GB" sz="1800" dirty="0"/>
              <a:t>family and juvenile courts </a:t>
            </a:r>
            <a:r>
              <a:rPr lang="en-GB" sz="1800" b="0" dirty="0"/>
              <a:t>attached to the local courts:</a:t>
            </a:r>
          </a:p>
          <a:p>
            <a:pPr lvl="1"/>
            <a:r>
              <a:rPr lang="en-GB" sz="1500" dirty="0"/>
              <a:t>The family court handles custody matters and related issues concerning parental separation and divorce, and decides on the need for interventions to avert endangerment of the child’s welfare.</a:t>
            </a:r>
          </a:p>
          <a:p>
            <a:pPr lvl="1"/>
            <a:r>
              <a:rPr lang="en-GB" sz="1500" dirty="0"/>
              <a:t>The juvenile court presides over criminal hearings involving juveniles and young adults who face criminal charges under the Youth Courts Act.</a:t>
            </a:r>
          </a:p>
          <a:p>
            <a:pPr marL="0" indent="0">
              <a:spcAft>
                <a:spcPts val="1200"/>
              </a:spcAft>
              <a:buNone/>
            </a:pPr>
            <a:r>
              <a:rPr lang="en-GB" sz="1800" dirty="0"/>
              <a:t>Child and youth services is required by law to cooperate in these court proceedings (Articles 50 and 52 Social Code Book 8). The courts are obliged to involve the youth welfare offices in all such proceedings (Act on Proceedings in Family Matters and in Matters of Non-contentious Jurisdiction and Youth Courts Act).</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70841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en-GB" sz="3200" dirty="0"/>
              <a:t>Structure and overview</a:t>
            </a:r>
          </a:p>
        </p:txBody>
      </p:sp>
    </p:spTree>
    <p:extLst>
      <p:ext uri="{BB962C8B-B14F-4D97-AF65-F5344CB8AC3E}">
        <p14:creationId xmlns:p14="http://schemas.microsoft.com/office/powerpoint/2010/main" val="1168741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de-DE" dirty="0">
                <a:solidFill>
                  <a:srgbClr val="000000"/>
                </a:solidFill>
              </a:rPr>
              <a:t>1.1.16	</a:t>
            </a:r>
            <a:r>
              <a:rPr lang="en-GB" dirty="0">
                <a:solidFill>
                  <a:srgbClr val="000000"/>
                </a:solidFill>
              </a:rPr>
              <a:t>Child and youth services and inclusion</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342900" y="1742466"/>
            <a:ext cx="8606890" cy="4634058"/>
          </a:xfrm>
        </p:spPr>
        <p:txBody>
          <a:bodyPr>
            <a:normAutofit fontScale="92500" lnSpcReduction="10000"/>
          </a:bodyPr>
          <a:lstStyle/>
          <a:p>
            <a:pPr marL="0" indent="0">
              <a:buNone/>
            </a:pPr>
            <a:r>
              <a:rPr lang="en-GB" sz="1900" b="0" dirty="0"/>
              <a:t>Even in 2023, </a:t>
            </a:r>
            <a:r>
              <a:rPr lang="en-GB" sz="1900" dirty="0"/>
              <a:t>equal participation by children with physical and intellectual disabilities</a:t>
            </a:r>
            <a:r>
              <a:rPr lang="en-GB" sz="1900" b="0" dirty="0"/>
              <a:t> in programmes offered by child and youth services – as called for by the UN Convention on the Rights of Persons with Disabilities – is still not a reality.</a:t>
            </a:r>
          </a:p>
          <a:p>
            <a:pPr lvl="1"/>
            <a:r>
              <a:rPr lang="en-GB" dirty="0"/>
              <a:t>Responsibility for participation services for these children/adolescents currently resides with the system responsible for adults (integration support pursuant to Social Code Book 9).</a:t>
            </a:r>
          </a:p>
          <a:p>
            <a:pPr lvl="1"/>
            <a:r>
              <a:rPr lang="en-GB" dirty="0"/>
              <a:t>Exclusion still affects even areas where responsibilities (child protection) and services (e.g., youth work) under Social Code Book 8 already – on paper, at least – apply to all children.</a:t>
            </a:r>
          </a:p>
          <a:p>
            <a:pPr marL="0" indent="0">
              <a:buNone/>
            </a:pPr>
            <a:r>
              <a:rPr lang="en-GB" sz="1900" dirty="0"/>
              <a:t>The 2021 Act to Strengthen Children and Youth laid binding foundations in Social Code Book 8 for development towards full inclusivity, and in particular the convergence of overall responsibility for all children – with and without disabilities – under child and youth services from 2028.</a:t>
            </a:r>
            <a:endParaRPr lang="en-GB" sz="1900" b="0" dirty="0"/>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414404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pPr marL="0" lvl="1" indent="0">
              <a:spcBef>
                <a:spcPts val="1000"/>
              </a:spcBef>
              <a:buNone/>
            </a:pPr>
            <a:r>
              <a:rPr lang="en-GB" altLang="de-DE" sz="1900" dirty="0">
                <a:sym typeface="Wingdings" panose="05000000000000000000" pitchFamily="2" charset="2"/>
              </a:rPr>
              <a:t>As </a:t>
            </a:r>
            <a:r>
              <a:rPr lang="en-GB" altLang="de-DE" sz="1900" b="1" dirty="0">
                <a:sym typeface="Wingdings" panose="05000000000000000000" pitchFamily="2" charset="2"/>
              </a:rPr>
              <a:t>digitalisation</a:t>
            </a:r>
            <a:r>
              <a:rPr lang="en-GB" altLang="de-DE" sz="1900" dirty="0">
                <a:sym typeface="Wingdings" panose="05000000000000000000" pitchFamily="2" charset="2"/>
              </a:rPr>
              <a:t> advances and becomes a growing presence in the lives of young people as well as in professional activities in the social work field, it </a:t>
            </a:r>
            <a:r>
              <a:rPr lang="en-GB" altLang="de-DE" sz="1900" b="1" dirty="0">
                <a:sym typeface="Wingdings" panose="05000000000000000000" pitchFamily="2" charset="2"/>
              </a:rPr>
              <a:t>is changing child and youth services</a:t>
            </a:r>
            <a:r>
              <a:rPr lang="en-GB" altLang="de-DE" sz="1900" dirty="0">
                <a:sym typeface="Wingdings" panose="05000000000000000000" pitchFamily="2" charset="2"/>
              </a:rPr>
              <a:t> on multiple levels:</a:t>
            </a:r>
            <a:endParaRPr lang="en-GB" altLang="de-DE" sz="1900" b="1" dirty="0">
              <a:sym typeface="Wingdings" panose="05000000000000000000" pitchFamily="2" charset="2"/>
            </a:endParaRPr>
          </a:p>
          <a:p>
            <a:pPr lvl="1"/>
            <a:r>
              <a:rPr lang="en-GB" sz="1700" dirty="0"/>
              <a:t>At the first level, digitalisation and digital </a:t>
            </a:r>
            <a:r>
              <a:rPr lang="en-GB" sz="1700" b="1" dirty="0"/>
              <a:t>experience spaces</a:t>
            </a:r>
            <a:r>
              <a:rPr lang="en-GB" sz="1700" dirty="0"/>
              <a:t> have a stark influence on the experiential worlds of children and adolescents. The lines between real and virtual spaces are becoming increasingly blurred. </a:t>
            </a:r>
          </a:p>
          <a:p>
            <a:pPr lvl="1"/>
            <a:r>
              <a:rPr lang="en-GB" altLang="de-DE" sz="1700" dirty="0">
                <a:sym typeface="Wingdings" panose="05000000000000000000" pitchFamily="2" charset="2"/>
              </a:rPr>
              <a:t>At the second level, digitalisation is increasingly forcing </a:t>
            </a:r>
            <a:r>
              <a:rPr lang="en-GB" altLang="de-DE" sz="1700" b="1" dirty="0">
                <a:sym typeface="Wingdings" panose="05000000000000000000" pitchFamily="2" charset="2"/>
              </a:rPr>
              <a:t>programme structures</a:t>
            </a:r>
            <a:r>
              <a:rPr lang="en-GB" altLang="de-DE" sz="1700" dirty="0">
                <a:sym typeface="Wingdings" panose="05000000000000000000" pitchFamily="2" charset="2"/>
              </a:rPr>
              <a:t> in the various fields to adapt in order to stay relevant to young people’s digitalised </a:t>
            </a:r>
            <a:r>
              <a:rPr lang="en-GB" altLang="de-DE" sz="1700" dirty="0" err="1">
                <a:sym typeface="Wingdings" panose="05000000000000000000" pitchFamily="2" charset="2"/>
              </a:rPr>
              <a:t>lifeworlds</a:t>
            </a:r>
            <a:r>
              <a:rPr lang="en-GB" altLang="de-DE" sz="1700" dirty="0">
                <a:sym typeface="Wingdings" panose="05000000000000000000" pitchFamily="2" charset="2"/>
              </a:rPr>
              <a:t>.</a:t>
            </a:r>
          </a:p>
          <a:p>
            <a:pPr lvl="1"/>
            <a:r>
              <a:rPr lang="en-GB" altLang="de-DE" sz="1700" dirty="0">
                <a:sym typeface="Wingdings" panose="05000000000000000000" pitchFamily="2" charset="2"/>
              </a:rPr>
              <a:t>At the third level, the dawn of the digital age requires statutory and non-statutory organisations providing child and youth services to rethink approaches to </a:t>
            </a:r>
            <a:r>
              <a:rPr lang="en-GB" altLang="de-DE" sz="1700" b="1" dirty="0">
                <a:sym typeface="Wingdings" panose="05000000000000000000" pitchFamily="2" charset="2"/>
              </a:rPr>
              <a:t>administration</a:t>
            </a:r>
            <a:r>
              <a:rPr lang="en-GB" altLang="de-DE" sz="1700" dirty="0">
                <a:sym typeface="Wingdings" panose="05000000000000000000" pitchFamily="2" charset="2"/>
              </a:rPr>
              <a:t> so as to ensure modern, effective and efficient work and cooperation formats.</a:t>
            </a:r>
            <a:endParaRPr lang="en-GB" altLang="de-DE" sz="1700" dirty="0"/>
          </a:p>
          <a:p>
            <a:pPr lvl="1"/>
            <a:endParaRPr lang="en-GB" dirty="0"/>
          </a:p>
        </p:txBody>
      </p:sp>
      <p:sp>
        <p:nvSpPr>
          <p:cNvPr id="3" name="Titel 2"/>
          <p:cNvSpPr>
            <a:spLocks noGrp="1"/>
          </p:cNvSpPr>
          <p:nvPr>
            <p:ph type="title"/>
          </p:nvPr>
        </p:nvSpPr>
        <p:spPr/>
        <p:txBody>
          <a:bodyPr/>
          <a:lstStyle/>
          <a:p>
            <a:r>
              <a:rPr lang="de-DE" dirty="0">
                <a:solidFill>
                  <a:srgbClr val="000000"/>
                </a:solidFill>
              </a:rPr>
              <a:t>1.1.17 </a:t>
            </a:r>
            <a:r>
              <a:rPr lang="en-GB" dirty="0">
                <a:solidFill>
                  <a:srgbClr val="000000"/>
                </a:solidFill>
              </a:rPr>
              <a:t>Child and youth services and digitalisation</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109884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2742" y="1699746"/>
            <a:ext cx="7918516" cy="4537566"/>
          </a:xfrm>
        </p:spPr>
        <p:txBody>
          <a:bodyPr>
            <a:normAutofit fontScale="40000" lnSpcReduction="20000"/>
          </a:bodyPr>
          <a:lstStyle/>
          <a:p>
            <a:pPr marL="0" indent="0">
              <a:buNone/>
            </a:pPr>
            <a:r>
              <a:rPr lang="en-GB" sz="4500" b="0" dirty="0"/>
              <a:t>German society can be described as extremely </a:t>
            </a:r>
            <a:r>
              <a:rPr lang="en-GB" sz="4500" dirty="0"/>
              <a:t>divergent (unequal) with respect to living circumstances and very diverse</a:t>
            </a:r>
            <a:r>
              <a:rPr lang="en-GB" sz="4500" b="0" dirty="0"/>
              <a:t> as regards the ethnic, cultural, material, religious or educational backgrounds of young people and their families. </a:t>
            </a:r>
          </a:p>
          <a:p>
            <a:r>
              <a:rPr lang="en-GB" altLang="de-DE" sz="4000" b="0" dirty="0"/>
              <a:t>This therefore requires child and youth services to</a:t>
            </a:r>
          </a:p>
          <a:p>
            <a:pPr marL="465137" indent="-457200">
              <a:buFont typeface="Arial" panose="020B0604020202020204" pitchFamily="34" charset="0"/>
              <a:buChar char="•"/>
            </a:pPr>
            <a:r>
              <a:rPr lang="en-GB" sz="3400" b="0" dirty="0"/>
              <a:t>consider the wide variety of living circumstances and backgrounds of young people and their parents and identify all different educational, funding and support needs,</a:t>
            </a:r>
          </a:p>
          <a:p>
            <a:pPr marL="465137" indent="-457200">
              <a:buFont typeface="Arial" panose="020B0604020202020204" pitchFamily="34" charset="0"/>
              <a:buChar char="•"/>
            </a:pPr>
            <a:r>
              <a:rPr lang="en-GB" sz="3400" b="0" dirty="0"/>
              <a:t>develop and provide accordingly nuanced services for children, adolescents, young adults and their families,</a:t>
            </a:r>
          </a:p>
          <a:p>
            <a:pPr marL="465137" indent="-457200">
              <a:buFont typeface="Arial" panose="020B0604020202020204" pitchFamily="34" charset="0"/>
              <a:buChar char="•"/>
            </a:pPr>
            <a:r>
              <a:rPr lang="en-GB" sz="3400" b="0" dirty="0"/>
              <a:t>ensure access to these services for people from different sections of the population and to this end work towards structural integration, including with the organisations providing child and youth services.</a:t>
            </a:r>
          </a:p>
          <a:p>
            <a:pPr marL="0" indent="0">
              <a:buNone/>
            </a:pPr>
            <a:r>
              <a:rPr lang="en-GB" altLang="de-DE" sz="4000" dirty="0">
                <a:cs typeface="Arial" panose="020B0604020202020204" pitchFamily="34" charset="0"/>
              </a:rPr>
              <a:t>Actively combating all forms of racism and exclusion is a fundamental task common to all areas of child and youth services.</a:t>
            </a:r>
            <a:endParaRPr lang="en-GB" b="0" dirty="0"/>
          </a:p>
          <a:p>
            <a:endParaRPr lang="en-GB" dirty="0"/>
          </a:p>
        </p:txBody>
      </p:sp>
      <p:sp>
        <p:nvSpPr>
          <p:cNvPr id="3" name="Titel 2"/>
          <p:cNvSpPr>
            <a:spLocks noGrp="1"/>
          </p:cNvSpPr>
          <p:nvPr>
            <p:ph type="title"/>
          </p:nvPr>
        </p:nvSpPr>
        <p:spPr/>
        <p:txBody>
          <a:bodyPr/>
          <a:lstStyle/>
          <a:p>
            <a:r>
              <a:rPr lang="de-DE" dirty="0">
                <a:solidFill>
                  <a:srgbClr val="000000"/>
                </a:solidFill>
              </a:rPr>
              <a:t>1.1.18 </a:t>
            </a:r>
            <a:r>
              <a:rPr lang="en-GB" dirty="0">
                <a:solidFill>
                  <a:srgbClr val="000000"/>
                </a:solidFill>
              </a:rPr>
              <a:t>Child and youth services and cultural diversity</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2142119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de-DE" dirty="0">
                <a:solidFill>
                  <a:srgbClr val="121719"/>
                </a:solidFill>
              </a:rPr>
              <a:t>1. </a:t>
            </a:r>
            <a:r>
              <a:rPr lang="en-GB" dirty="0">
                <a:solidFill>
                  <a:srgbClr val="121719"/>
                </a:solidFill>
              </a:rPr>
              <a:t>Structural framework</a:t>
            </a:r>
            <a:endParaRPr lang="de-DE" sz="3200" dirty="0">
              <a:solidFill>
                <a:srgbClr val="121719"/>
              </a:solidFill>
            </a:endParaRPr>
          </a:p>
        </p:txBody>
      </p:sp>
      <p:sp>
        <p:nvSpPr>
          <p:cNvPr id="4" name="Untertitel 3"/>
          <p:cNvSpPr>
            <a:spLocks noGrp="1"/>
          </p:cNvSpPr>
          <p:nvPr>
            <p:ph type="subTitle" idx="1"/>
          </p:nvPr>
        </p:nvSpPr>
        <p:spPr/>
        <p:txBody>
          <a:bodyPr>
            <a:normAutofit/>
          </a:bodyPr>
          <a:lstStyle/>
          <a:p>
            <a:endParaRPr lang="de-DE" dirty="0"/>
          </a:p>
          <a:p>
            <a:r>
              <a:rPr lang="de-DE" dirty="0"/>
              <a:t>1.2 State</a:t>
            </a:r>
          </a:p>
        </p:txBody>
      </p:sp>
    </p:spTree>
    <p:extLst>
      <p:ext uri="{BB962C8B-B14F-4D97-AF65-F5344CB8AC3E}">
        <p14:creationId xmlns:p14="http://schemas.microsoft.com/office/powerpoint/2010/main" val="401300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de-DE" dirty="0">
                <a:solidFill>
                  <a:srgbClr val="000000"/>
                </a:solidFill>
              </a:rPr>
              <a:t>1.2.1 </a:t>
            </a:r>
            <a:r>
              <a:rPr lang="en-GB" dirty="0">
                <a:solidFill>
                  <a:srgbClr val="000000"/>
                </a:solidFill>
              </a:rPr>
              <a:t>A state based on the rule of law</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501706" y="1645360"/>
            <a:ext cx="8299394" cy="4820175"/>
          </a:xfrm>
        </p:spPr>
        <p:txBody>
          <a:bodyPr>
            <a:normAutofit/>
          </a:bodyPr>
          <a:lstStyle/>
          <a:p>
            <a:pPr marL="0" indent="0">
              <a:buNone/>
            </a:pPr>
            <a:r>
              <a:rPr lang="en-GB" sz="1800" b="0" dirty="0"/>
              <a:t>The Federal Republic of Germany is a republican, democratic and social </a:t>
            </a:r>
            <a:r>
              <a:rPr lang="en-GB" sz="1800" dirty="0"/>
              <a:t>state governed by the rule of law </a:t>
            </a:r>
            <a:r>
              <a:rPr lang="en-GB" sz="1800" b="0" dirty="0"/>
              <a:t>(Articles 20 [3], 28 Basic Law), i.e., it is bound by the constitutional order and law and justice.</a:t>
            </a:r>
          </a:p>
          <a:p>
            <a:pPr marL="0" indent="0">
              <a:buNone/>
            </a:pPr>
            <a:r>
              <a:rPr lang="en-GB" sz="1800" dirty="0"/>
              <a:t>Core tenets:</a:t>
            </a:r>
          </a:p>
          <a:p>
            <a:pPr marL="285750" indent="-285750">
              <a:buFont typeface="Arial" panose="020B0604020202020204" pitchFamily="34" charset="0"/>
              <a:buChar char="•"/>
            </a:pPr>
            <a:r>
              <a:rPr lang="en-GB" b="0" dirty="0"/>
              <a:t>b</a:t>
            </a:r>
            <a:r>
              <a:rPr lang="en-GB" sz="1800" b="0" dirty="0"/>
              <a:t>ound by </a:t>
            </a:r>
            <a:r>
              <a:rPr lang="en-GB" sz="1800" dirty="0"/>
              <a:t>basic rights</a:t>
            </a:r>
            <a:r>
              <a:rPr lang="en-GB" sz="1800" b="1" dirty="0"/>
              <a:t> </a:t>
            </a:r>
            <a:r>
              <a:rPr lang="en-GB" sz="1800" b="0" dirty="0"/>
              <a:t>and by </a:t>
            </a:r>
            <a:r>
              <a:rPr lang="en-GB" sz="1800" dirty="0"/>
              <a:t>justice and law</a:t>
            </a:r>
            <a:r>
              <a:rPr lang="en-GB" sz="1800" b="1" dirty="0"/>
              <a:t> (</a:t>
            </a:r>
            <a:r>
              <a:rPr lang="en-GB" sz="1800" b="0" dirty="0"/>
              <a:t>legal proviso)</a:t>
            </a:r>
          </a:p>
          <a:p>
            <a:pPr marL="285750" indent="-285750">
              <a:buFont typeface="Arial" panose="020B0604020202020204" pitchFamily="34" charset="0"/>
              <a:buChar char="•"/>
            </a:pPr>
            <a:r>
              <a:rPr lang="en-GB" dirty="0"/>
              <a:t>s</a:t>
            </a:r>
            <a:r>
              <a:rPr lang="en-GB" sz="1800" b="1" dirty="0"/>
              <a:t>eparation of powers </a:t>
            </a:r>
            <a:r>
              <a:rPr lang="en-GB" sz="1800" b="0" dirty="0"/>
              <a:t>between</a:t>
            </a:r>
          </a:p>
          <a:p>
            <a:pPr lvl="2"/>
            <a:r>
              <a:rPr lang="en-GB" dirty="0"/>
              <a:t>Legislative (legislature): </a:t>
            </a:r>
            <a:r>
              <a:rPr lang="en-GB" b="1" dirty="0"/>
              <a:t>Parliament</a:t>
            </a:r>
            <a:endParaRPr lang="en-GB" dirty="0"/>
          </a:p>
          <a:p>
            <a:pPr lvl="2"/>
            <a:r>
              <a:rPr lang="en-GB" dirty="0"/>
              <a:t>Executive (executive power): </a:t>
            </a:r>
            <a:r>
              <a:rPr lang="en-GB" b="1" dirty="0"/>
              <a:t>Government/Administration</a:t>
            </a:r>
          </a:p>
          <a:p>
            <a:pPr lvl="2"/>
            <a:r>
              <a:rPr lang="en-GB" dirty="0"/>
              <a:t>Judiciary (dispensation of justice): </a:t>
            </a:r>
            <a:r>
              <a:rPr lang="en-GB" b="1" dirty="0"/>
              <a:t>Courts</a:t>
            </a:r>
            <a:endParaRPr lang="en-GB" dirty="0"/>
          </a:p>
          <a:p>
            <a:pPr marL="285750" indent="-285750">
              <a:buFont typeface="Arial" panose="020B0604020202020204" pitchFamily="34" charset="0"/>
              <a:buChar char="•"/>
            </a:pPr>
            <a:r>
              <a:rPr lang="en-GB" sz="1800" b="0" dirty="0"/>
              <a:t>guarantee of </a:t>
            </a:r>
            <a:r>
              <a:rPr lang="en-GB" sz="1800" dirty="0"/>
              <a:t>full legal protection through independent judges</a:t>
            </a:r>
            <a:r>
              <a:rPr lang="en-GB" sz="1800" b="1" dirty="0"/>
              <a:t> </a:t>
            </a:r>
            <a:r>
              <a:rPr lang="en-GB" sz="1800" b="0" dirty="0"/>
              <a:t>in a fair trial</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State</a:t>
            </a:r>
          </a:p>
        </p:txBody>
      </p:sp>
    </p:spTree>
    <p:extLst>
      <p:ext uri="{BB962C8B-B14F-4D97-AF65-F5344CB8AC3E}">
        <p14:creationId xmlns:p14="http://schemas.microsoft.com/office/powerpoint/2010/main" val="1997093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solidFill>
                  <a:srgbClr val="000000"/>
                </a:solidFill>
              </a:rPr>
              <a:t>1.2.2 </a:t>
            </a:r>
            <a:r>
              <a:rPr lang="en-GB" dirty="0">
                <a:solidFill>
                  <a:srgbClr val="000000"/>
                </a:solidFill>
              </a:rPr>
              <a:t>The Federal Republic of Germany as a "social state"</a:t>
            </a:r>
            <a:endParaRPr lang="de-DE" dirty="0">
              <a:solidFill>
                <a:srgbClr val="000000"/>
              </a:solidFill>
            </a:endParaRPr>
          </a:p>
        </p:txBody>
      </p:sp>
      <p:sp>
        <p:nvSpPr>
          <p:cNvPr id="23" name="Inhaltsplatzhalter 22"/>
          <p:cNvSpPr>
            <a:spLocks noGrp="1"/>
          </p:cNvSpPr>
          <p:nvPr>
            <p:ph idx="1"/>
          </p:nvPr>
        </p:nvSpPr>
        <p:spPr>
          <a:xfrm>
            <a:off x="612742" y="1742466"/>
            <a:ext cx="7918516" cy="4206814"/>
          </a:xfrm>
        </p:spPr>
        <p:txBody>
          <a:bodyPr>
            <a:normAutofit/>
          </a:bodyPr>
          <a:lstStyle/>
          <a:p>
            <a:pPr marL="0" indent="0">
              <a:buNone/>
            </a:pPr>
            <a:r>
              <a:rPr lang="en-GB" altLang="en-US" sz="1800" b="0" dirty="0"/>
              <a:t>The term </a:t>
            </a:r>
            <a:r>
              <a:rPr lang="en-GB" altLang="en-US" sz="1800" dirty="0"/>
              <a:t>“social state”</a:t>
            </a:r>
            <a:r>
              <a:rPr lang="en-GB" altLang="en-US" sz="1800" b="0" dirty="0"/>
              <a:t> has both a normative and a descriptive element</a:t>
            </a:r>
            <a:r>
              <a:rPr lang="en-GB" sz="1800" b="0" dirty="0"/>
              <a:t>:</a:t>
            </a:r>
          </a:p>
          <a:p>
            <a:pPr marL="285750" indent="-285750">
              <a:buFont typeface="Arial" panose="020B0604020202020204" pitchFamily="34" charset="0"/>
              <a:buChar char="•"/>
            </a:pPr>
            <a:r>
              <a:rPr lang="en-GB" sz="1600" dirty="0"/>
              <a:t>Used as a normative term,</a:t>
            </a:r>
            <a:r>
              <a:rPr lang="en-GB" sz="1600" b="0" dirty="0"/>
              <a:t> “social state” designates a state based on social justice as a constitutionally enshrined goal (Basic Law): </a:t>
            </a:r>
          </a:p>
          <a:p>
            <a:pPr lvl="1"/>
            <a:r>
              <a:rPr lang="en-GB" sz="1600" dirty="0"/>
              <a:t>“The Federal Republic of Germany is a democratic and social federal state.” (Article 20 [1] Basic Law)</a:t>
            </a:r>
          </a:p>
          <a:p>
            <a:pPr lvl="1"/>
            <a:r>
              <a:rPr lang="en-GB" sz="1600" dirty="0"/>
              <a:t>“The constitutional order in the Länder must conform to the principles of a republican, democratic and social state governed by the rule of law within the meaning of this Basic Law.” (Article 28 [1] Basic Law)</a:t>
            </a:r>
            <a:endParaRPr lang="en-GB" sz="1600" b="0" dirty="0"/>
          </a:p>
          <a:p>
            <a:pPr marL="285750" indent="-285750">
              <a:buFont typeface="Arial" panose="020B0604020202020204" pitchFamily="34" charset="0"/>
              <a:buChar char="•"/>
            </a:pPr>
            <a:r>
              <a:rPr lang="en-GB" altLang="de-DE" sz="1600" dirty="0">
                <a:sym typeface="Wingdings" panose="05000000000000000000" pitchFamily="2" charset="2"/>
              </a:rPr>
              <a:t>As a descriptive term,</a:t>
            </a:r>
            <a:r>
              <a:rPr lang="en-GB" altLang="de-DE" sz="1600" b="0" dirty="0">
                <a:sym typeface="Wingdings" panose="05000000000000000000" pitchFamily="2" charset="2"/>
              </a:rPr>
              <a:t> “social state” refers to the structures arising from this normative basis and the extent of public measures and programmes to realise greater social justice (social security and social balance). </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State</a:t>
            </a:r>
          </a:p>
        </p:txBody>
      </p:sp>
    </p:spTree>
    <p:extLst>
      <p:ext uri="{BB962C8B-B14F-4D97-AF65-F5344CB8AC3E}">
        <p14:creationId xmlns:p14="http://schemas.microsoft.com/office/powerpoint/2010/main" val="194060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2742" y="1742466"/>
            <a:ext cx="7918516" cy="4494846"/>
          </a:xfrm>
        </p:spPr>
        <p:txBody>
          <a:bodyPr>
            <a:normAutofit fontScale="62500" lnSpcReduction="20000"/>
          </a:bodyPr>
          <a:lstStyle/>
          <a:p>
            <a:pPr marL="0" indent="0">
              <a:buNone/>
            </a:pPr>
            <a:r>
              <a:rPr lang="en-GB" altLang="de-DE" sz="2600" dirty="0"/>
              <a:t>… as the Federal Republic of Germany’s form of government</a:t>
            </a:r>
          </a:p>
          <a:p>
            <a:pPr marL="269875" lvl="1" indent="0">
              <a:buNone/>
            </a:pPr>
            <a:r>
              <a:rPr lang="en-GB" altLang="de-DE" sz="2300" dirty="0"/>
              <a:t>Article 20 (2) Basic Law: “</a:t>
            </a:r>
            <a:r>
              <a:rPr lang="en-GB" sz="2300" dirty="0"/>
              <a:t>All state authority is derived from the people. It shall be exercised by the people through elections and other votes and through specific legislative, executive and judicial bodies</a:t>
            </a:r>
            <a:r>
              <a:rPr lang="en-GB" altLang="de-DE" sz="2300" dirty="0"/>
              <a:t>.”</a:t>
            </a:r>
          </a:p>
          <a:p>
            <a:pPr marL="0" indent="0">
              <a:buNone/>
            </a:pPr>
            <a:r>
              <a:rPr lang="en-GB" altLang="de-DE" sz="2600" dirty="0"/>
              <a:t>… as party pluralism</a:t>
            </a:r>
          </a:p>
          <a:p>
            <a:pPr marL="269875" lvl="1" indent="0">
              <a:buNone/>
            </a:pPr>
            <a:r>
              <a:rPr lang="en-GB" altLang="de-DE" sz="2300" dirty="0"/>
              <a:t>Article 21 (1) Basic Law: “</a:t>
            </a:r>
            <a:r>
              <a:rPr lang="en-GB" sz="2300" dirty="0"/>
              <a:t>Political parties shall participate in the formation of the political will of the people. They may be freely established. Their internal organisation must conform to democratic principles.”</a:t>
            </a:r>
            <a:endParaRPr lang="en-GB" altLang="de-DE" sz="2300" dirty="0"/>
          </a:p>
          <a:p>
            <a:pPr marL="0" indent="0">
              <a:buNone/>
            </a:pPr>
            <a:r>
              <a:rPr lang="en-GB" altLang="de-DE" sz="2600" dirty="0"/>
              <a:t>… and civil society</a:t>
            </a:r>
          </a:p>
          <a:p>
            <a:pPr marL="269875" lvl="1" indent="0">
              <a:buNone/>
            </a:pPr>
            <a:r>
              <a:rPr lang="en-GB" altLang="de-DE" sz="2200" dirty="0"/>
              <a:t>Democracy is based on self-determination, participation in civil society and the power of the people to choose (participation rights, co-determination, civic initiatives).</a:t>
            </a:r>
          </a:p>
          <a:p>
            <a:pPr marL="0" indent="0">
              <a:buNone/>
            </a:pPr>
            <a:r>
              <a:rPr lang="en-GB" altLang="de-DE" sz="2600" dirty="0"/>
              <a:t>… and democracy education</a:t>
            </a:r>
          </a:p>
          <a:p>
            <a:pPr marL="269875" lvl="1" indent="0">
              <a:buNone/>
            </a:pPr>
            <a:r>
              <a:rPr lang="en-GB" altLang="de-DE" sz="2200" dirty="0"/>
              <a:t>Young people in a democracy are entitled to democracy education. Not only do they have participation rights, but must also be helped and supported with carrying out activities of civic and political engagement. This is an interdisciplinary task of child and youth services in Germany.</a:t>
            </a:r>
          </a:p>
          <a:p>
            <a:endParaRPr lang="en-GB" altLang="de-DE" dirty="0"/>
          </a:p>
          <a:p>
            <a:pPr marL="0" indent="0">
              <a:buNone/>
            </a:pPr>
            <a:endParaRPr lang="en-GB" altLang="de-DE" dirty="0"/>
          </a:p>
          <a:p>
            <a:endParaRPr lang="en-GB" dirty="0"/>
          </a:p>
        </p:txBody>
      </p:sp>
      <p:sp>
        <p:nvSpPr>
          <p:cNvPr id="3" name="Titel 2"/>
          <p:cNvSpPr>
            <a:spLocks noGrp="1"/>
          </p:cNvSpPr>
          <p:nvPr>
            <p:ph type="title"/>
          </p:nvPr>
        </p:nvSpPr>
        <p:spPr/>
        <p:txBody>
          <a:bodyPr/>
          <a:lstStyle/>
          <a:p>
            <a:r>
              <a:rPr lang="de-DE" dirty="0">
                <a:solidFill>
                  <a:srgbClr val="000000"/>
                </a:solidFill>
              </a:rPr>
              <a:t>1.2.3 Democracy</a:t>
            </a: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State</a:t>
            </a:r>
          </a:p>
        </p:txBody>
      </p:sp>
    </p:spTree>
    <p:extLst>
      <p:ext uri="{BB962C8B-B14F-4D97-AF65-F5344CB8AC3E}">
        <p14:creationId xmlns:p14="http://schemas.microsoft.com/office/powerpoint/2010/main" val="395598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en-GB" dirty="0">
                <a:solidFill>
                  <a:srgbClr val="000000"/>
                </a:solidFill>
              </a:rPr>
              <a:t>1.2.4 Federal structure</a:t>
            </a:r>
          </a:p>
        </p:txBody>
      </p:sp>
      <p:sp>
        <p:nvSpPr>
          <p:cNvPr id="23" name="Inhaltsplatzhalter 22"/>
          <p:cNvSpPr>
            <a:spLocks noGrp="1"/>
          </p:cNvSpPr>
          <p:nvPr>
            <p:ph idx="1"/>
          </p:nvPr>
        </p:nvSpPr>
        <p:spPr/>
        <p:txBody>
          <a:bodyPr>
            <a:normAutofit/>
          </a:bodyPr>
          <a:lstStyle/>
          <a:p>
            <a:pPr marL="0" indent="0">
              <a:buNone/>
            </a:pPr>
            <a:endParaRPr lang="de-DE" altLang="de-DE" b="0" dirty="0">
              <a:sym typeface="Wingdings" panose="05000000000000000000" pitchFamily="2" charset="2"/>
            </a:endParaRPr>
          </a:p>
          <a:p>
            <a:pPr marL="0" indent="0">
              <a:buNone/>
            </a:pPr>
            <a:endParaRPr lang="de-DE" altLang="de-DE" b="0" dirty="0">
              <a:sym typeface="Wingdings" panose="05000000000000000000" pitchFamily="2" charset="2"/>
            </a:endParaRPr>
          </a:p>
          <a:p>
            <a:endParaRPr lang="de-DE" b="0" dirty="0"/>
          </a:p>
        </p:txBody>
      </p:sp>
      <p:pic>
        <p:nvPicPr>
          <p:cNvPr id="52" name="Grafik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943" y="1521477"/>
            <a:ext cx="6153395" cy="4796132"/>
          </a:xfrm>
          <a:prstGeom prst="rect">
            <a:avLst/>
          </a:prstGeom>
          <a:ln>
            <a:solidFill>
              <a:schemeClr val="tx2"/>
            </a:solidFill>
          </a:ln>
        </p:spPr>
      </p:pic>
      <p:sp>
        <p:nvSpPr>
          <p:cNvPr id="1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State</a:t>
            </a:r>
          </a:p>
        </p:txBody>
      </p:sp>
    </p:spTree>
    <p:extLst>
      <p:ext uri="{BB962C8B-B14F-4D97-AF65-F5344CB8AC3E}">
        <p14:creationId xmlns:p14="http://schemas.microsoft.com/office/powerpoint/2010/main" val="3766558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de-DE" dirty="0">
                <a:solidFill>
                  <a:srgbClr val="000000"/>
                </a:solidFill>
              </a:rPr>
              <a:t>1.2.5 </a:t>
            </a:r>
            <a:r>
              <a:rPr lang="en-GB" dirty="0">
                <a:solidFill>
                  <a:srgbClr val="000000"/>
                </a:solidFill>
              </a:rPr>
              <a:t>The role of local government</a:t>
            </a:r>
            <a:endParaRPr lang="de-DE" dirty="0">
              <a:solidFill>
                <a:srgbClr val="000000"/>
              </a:solidFill>
            </a:endParaRPr>
          </a:p>
        </p:txBody>
      </p:sp>
      <p:graphicFrame>
        <p:nvGraphicFramePr>
          <p:cNvPr id="4" name="Tabelle 4">
            <a:extLst>
              <a:ext uri="{FF2B5EF4-FFF2-40B4-BE49-F238E27FC236}">
                <a16:creationId xmlns:a16="http://schemas.microsoft.com/office/drawing/2014/main" id="{21918280-ABC3-E64E-B8FE-54A4831D920A}"/>
              </a:ext>
            </a:extLst>
          </p:cNvPr>
          <p:cNvGraphicFramePr>
            <a:graphicFrameLocks noGrp="1"/>
          </p:cNvGraphicFramePr>
          <p:nvPr>
            <p:extLst>
              <p:ext uri="{D42A27DB-BD31-4B8C-83A1-F6EECF244321}">
                <p14:modId xmlns:p14="http://schemas.microsoft.com/office/powerpoint/2010/main" val="1688704280"/>
              </p:ext>
            </p:extLst>
          </p:nvPr>
        </p:nvGraphicFramePr>
        <p:xfrm>
          <a:off x="542040" y="2730416"/>
          <a:ext cx="8134416" cy="2316480"/>
        </p:xfrm>
        <a:graphic>
          <a:graphicData uri="http://schemas.openxmlformats.org/drawingml/2006/table">
            <a:tbl>
              <a:tblPr firstRow="1" bandRow="1">
                <a:tableStyleId>{00A15C55-8517-42AA-B614-E9B94910E393}</a:tableStyleId>
              </a:tblPr>
              <a:tblGrid>
                <a:gridCol w="1898718">
                  <a:extLst>
                    <a:ext uri="{9D8B030D-6E8A-4147-A177-3AD203B41FA5}">
                      <a16:colId xmlns:a16="http://schemas.microsoft.com/office/drawing/2014/main" val="2898298108"/>
                    </a:ext>
                  </a:extLst>
                </a:gridCol>
                <a:gridCol w="2168490">
                  <a:extLst>
                    <a:ext uri="{9D8B030D-6E8A-4147-A177-3AD203B41FA5}">
                      <a16:colId xmlns:a16="http://schemas.microsoft.com/office/drawing/2014/main" val="651429367"/>
                    </a:ext>
                  </a:extLst>
                </a:gridCol>
                <a:gridCol w="2033604">
                  <a:extLst>
                    <a:ext uri="{9D8B030D-6E8A-4147-A177-3AD203B41FA5}">
                      <a16:colId xmlns:a16="http://schemas.microsoft.com/office/drawing/2014/main" val="87933733"/>
                    </a:ext>
                  </a:extLst>
                </a:gridCol>
                <a:gridCol w="2033604">
                  <a:extLst>
                    <a:ext uri="{9D8B030D-6E8A-4147-A177-3AD203B41FA5}">
                      <a16:colId xmlns:a16="http://schemas.microsoft.com/office/drawing/2014/main" val="3754661361"/>
                    </a:ext>
                  </a:extLst>
                </a:gridCol>
              </a:tblGrid>
              <a:tr h="0">
                <a:tc gridSpan="2">
                  <a:txBody>
                    <a:bodyPr/>
                    <a:lstStyle/>
                    <a:p>
                      <a:pPr algn="ctr"/>
                      <a:r>
                        <a:rPr lang="en-GB" sz="1600" b="1" noProof="0">
                          <a:solidFill>
                            <a:schemeClr val="tx1"/>
                          </a:solidFill>
                        </a:rPr>
                        <a:t>Responsibilities of local authorities in their own right </a:t>
                      </a:r>
                    </a:p>
                  </a:txBody>
                  <a:tcPr>
                    <a:solidFill>
                      <a:schemeClr val="accent1">
                        <a:lumMod val="60000"/>
                        <a:lumOff val="40000"/>
                      </a:schemeClr>
                    </a:solidFill>
                  </a:tcPr>
                </a:tc>
                <a:tc hMerge="1">
                  <a:txBody>
                    <a:bodyPr/>
                    <a:lstStyle/>
                    <a:p>
                      <a:endParaRPr lang="de-DE" dirty="0"/>
                    </a:p>
                  </a:txBody>
                  <a:tcPr/>
                </a:tc>
                <a:tc gridSpan="2">
                  <a:txBody>
                    <a:bodyPr/>
                    <a:lstStyle/>
                    <a:p>
                      <a:pPr algn="ctr"/>
                      <a:r>
                        <a:rPr lang="en-GB" sz="1600" b="1" noProof="0" dirty="0">
                          <a:solidFill>
                            <a:schemeClr val="tx1"/>
                          </a:solidFill>
                        </a:rPr>
                        <a:t>Devolved responsibilities</a:t>
                      </a:r>
                    </a:p>
                  </a:txBody>
                  <a:tcPr>
                    <a:solidFill>
                      <a:schemeClr val="accent3">
                        <a:lumMod val="40000"/>
                        <a:lumOff val="60000"/>
                      </a:schemeClr>
                    </a:solidFill>
                  </a:tcPr>
                </a:tc>
                <a:tc hMerge="1">
                  <a:txBody>
                    <a:bodyPr/>
                    <a:lstStyle/>
                    <a:p>
                      <a:endParaRPr lang="de-DE" dirty="0"/>
                    </a:p>
                  </a:txBody>
                  <a:tcPr/>
                </a:tc>
                <a:extLst>
                  <a:ext uri="{0D108BD9-81ED-4DB2-BD59-A6C34878D82A}">
                    <a16:rowId xmlns:a16="http://schemas.microsoft.com/office/drawing/2014/main" val="363129332"/>
                  </a:ext>
                </a:extLst>
              </a:tr>
              <a:tr h="370840">
                <a:tc>
                  <a:txBody>
                    <a:bodyPr/>
                    <a:lstStyle/>
                    <a:p>
                      <a:pPr marL="215900" indent="-215900">
                        <a:buFont typeface="+mj-lt"/>
                        <a:buAutoNum type="arabicPeriod"/>
                        <a:tabLst/>
                      </a:pPr>
                      <a:r>
                        <a:rPr lang="en-GB" sz="1400" noProof="0" dirty="0"/>
                        <a:t>Voluntary responsibilities </a:t>
                      </a:r>
                    </a:p>
                  </a:txBody>
                  <a:tcPr>
                    <a:solidFill>
                      <a:schemeClr val="accent1">
                        <a:lumMod val="20000"/>
                        <a:lumOff val="80000"/>
                      </a:schemeClr>
                    </a:solidFill>
                  </a:tcPr>
                </a:tc>
                <a:tc>
                  <a:txBody>
                    <a:bodyPr/>
                    <a:lstStyle/>
                    <a:p>
                      <a:pPr marL="266700" indent="-228600">
                        <a:tabLst/>
                      </a:pPr>
                      <a:r>
                        <a:rPr lang="en-GB" sz="1400" noProof="0" dirty="0"/>
                        <a:t>2. Statutory responsibilities of self-government</a:t>
                      </a:r>
                    </a:p>
                  </a:txBody>
                  <a:tcPr>
                    <a:solidFill>
                      <a:schemeClr val="accent1">
                        <a:lumMod val="20000"/>
                        <a:lumOff val="80000"/>
                      </a:schemeClr>
                    </a:solidFill>
                  </a:tcPr>
                </a:tc>
                <a:tc>
                  <a:txBody>
                    <a:bodyPr/>
                    <a:lstStyle/>
                    <a:p>
                      <a:pPr marL="215900" indent="-215900">
                        <a:tabLst/>
                      </a:pPr>
                      <a:r>
                        <a:rPr lang="en-GB" sz="1400" noProof="0" dirty="0"/>
                        <a:t>3. Statutory responsibilities by direction </a:t>
                      </a:r>
                    </a:p>
                  </a:txBody>
                  <a:tcPr>
                    <a:solidFill>
                      <a:schemeClr val="accent3">
                        <a:lumMod val="20000"/>
                        <a:lumOff val="80000"/>
                      </a:schemeClr>
                    </a:solidFill>
                  </a:tcPr>
                </a:tc>
                <a:tc>
                  <a:txBody>
                    <a:bodyPr/>
                    <a:lstStyle/>
                    <a:p>
                      <a:pPr marL="215900" indent="-215900">
                        <a:tabLst/>
                      </a:pPr>
                      <a:r>
                        <a:rPr lang="en-GB" sz="1400" noProof="0" dirty="0"/>
                        <a:t>4. Responsibilities discharged on behalf of the state</a:t>
                      </a:r>
                    </a:p>
                  </a:txBody>
                  <a:tcPr>
                    <a:solidFill>
                      <a:schemeClr val="accent3">
                        <a:lumMod val="20000"/>
                        <a:lumOff val="80000"/>
                      </a:schemeClr>
                    </a:solidFill>
                  </a:tcPr>
                </a:tc>
                <a:extLst>
                  <a:ext uri="{0D108BD9-81ED-4DB2-BD59-A6C34878D82A}">
                    <a16:rowId xmlns:a16="http://schemas.microsoft.com/office/drawing/2014/main" val="1869555044"/>
                  </a:ext>
                </a:extLst>
              </a:tr>
              <a:tr h="370840">
                <a:tc>
                  <a:txBody>
                    <a:bodyPr/>
                    <a:lstStyle/>
                    <a:p>
                      <a:r>
                        <a:rPr lang="en-GB" sz="1200" i="1" noProof="0" dirty="0"/>
                        <a:t>Leisure facilities; local public transport; playgrounds; grants for child and youth work</a:t>
                      </a:r>
                    </a:p>
                  </a:txBody>
                  <a:tcPr>
                    <a:solidFill>
                      <a:schemeClr val="accent1">
                        <a:lumMod val="60000"/>
                        <a:lumOff val="40000"/>
                      </a:schemeClr>
                    </a:solidFill>
                  </a:tcPr>
                </a:tc>
                <a:tc>
                  <a:txBody>
                    <a:bodyPr/>
                    <a:lstStyle/>
                    <a:p>
                      <a:r>
                        <a:rPr lang="en-GB" sz="1200" i="1" noProof="0" dirty="0"/>
                        <a:t>Refuse collection; water and power supply; building nurseries and schools, </a:t>
                      </a:r>
                      <a:r>
                        <a:rPr lang="en-GB" sz="1400" b="1" i="0" noProof="0" dirty="0"/>
                        <a:t>child and youth services</a:t>
                      </a:r>
                      <a:endParaRPr lang="en-GB" sz="1200" b="1" i="0" noProof="0" dirty="0"/>
                    </a:p>
                  </a:txBody>
                  <a:tcPr>
                    <a:solidFill>
                      <a:schemeClr val="accent1">
                        <a:lumMod val="60000"/>
                        <a:lumOff val="40000"/>
                      </a:schemeClr>
                    </a:solidFill>
                  </a:tcPr>
                </a:tc>
                <a:tc>
                  <a:txBody>
                    <a:bodyPr/>
                    <a:lstStyle/>
                    <a:p>
                      <a:r>
                        <a:rPr lang="en-GB" sz="1200" i="1" noProof="0" dirty="0"/>
                        <a:t>Availability of fire brigade, emergency services and  civil protection; payment of income support and housing benefit</a:t>
                      </a:r>
                    </a:p>
                  </a:txBody>
                  <a:tcPr>
                    <a:solidFill>
                      <a:schemeClr val="accent5">
                        <a:lumMod val="20000"/>
                        <a:lumOff val="80000"/>
                      </a:schemeClr>
                    </a:solidFill>
                  </a:tcPr>
                </a:tc>
                <a:tc>
                  <a:txBody>
                    <a:bodyPr/>
                    <a:lstStyle/>
                    <a:p>
                      <a:r>
                        <a:rPr lang="en-GB" sz="1200" i="1" noProof="0" dirty="0"/>
                        <a:t>Holding Bundestag and local elections and carrying out the national census; recording persons liable to military service</a:t>
                      </a:r>
                    </a:p>
                  </a:txBody>
                  <a:tcPr>
                    <a:solidFill>
                      <a:schemeClr val="accent5">
                        <a:lumMod val="20000"/>
                        <a:lumOff val="80000"/>
                      </a:schemeClr>
                    </a:solidFill>
                  </a:tcPr>
                </a:tc>
                <a:extLst>
                  <a:ext uri="{0D108BD9-81ED-4DB2-BD59-A6C34878D82A}">
                    <a16:rowId xmlns:a16="http://schemas.microsoft.com/office/drawing/2014/main" val="1995021436"/>
                  </a:ext>
                </a:extLst>
              </a:tr>
            </a:tbl>
          </a:graphicData>
        </a:graphic>
      </p:graphicFrame>
      <p:sp>
        <p:nvSpPr>
          <p:cNvPr id="14" name="Rechteck 13">
            <a:extLst>
              <a:ext uri="{FF2B5EF4-FFF2-40B4-BE49-F238E27FC236}">
                <a16:creationId xmlns:a16="http://schemas.microsoft.com/office/drawing/2014/main" id="{5FEFE679-C873-944A-8D8E-3971712DF5B8}"/>
              </a:ext>
            </a:extLst>
          </p:cNvPr>
          <p:cNvSpPr/>
          <p:nvPr/>
        </p:nvSpPr>
        <p:spPr>
          <a:xfrm>
            <a:off x="542040" y="1711200"/>
            <a:ext cx="8097163" cy="62741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Local government as the constitutional, executive body for state responsibilities</a:t>
            </a:r>
          </a:p>
        </p:txBody>
      </p:sp>
      <p:sp>
        <p:nvSpPr>
          <p:cNvPr id="15" name="Rechteck 14">
            <a:extLst>
              <a:ext uri="{FF2B5EF4-FFF2-40B4-BE49-F238E27FC236}">
                <a16:creationId xmlns:a16="http://schemas.microsoft.com/office/drawing/2014/main" id="{28347E07-C985-7544-885B-C84302EA025F}"/>
              </a:ext>
            </a:extLst>
          </p:cNvPr>
          <p:cNvSpPr/>
          <p:nvPr/>
        </p:nvSpPr>
        <p:spPr>
          <a:xfrm>
            <a:off x="542040" y="5445224"/>
            <a:ext cx="8097159" cy="6274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Local government as the constitutional body for local and democratic self-government</a:t>
            </a:r>
          </a:p>
        </p:txBody>
      </p:sp>
      <p:sp>
        <p:nvSpPr>
          <p:cNvPr id="16" name="Pfeil nach oben 15">
            <a:extLst>
              <a:ext uri="{FF2B5EF4-FFF2-40B4-BE49-F238E27FC236}">
                <a16:creationId xmlns:a16="http://schemas.microsoft.com/office/drawing/2014/main" id="{CC01D6CB-43DE-6144-9B89-5CCA2F9A9982}"/>
              </a:ext>
            </a:extLst>
          </p:cNvPr>
          <p:cNvSpPr/>
          <p:nvPr/>
        </p:nvSpPr>
        <p:spPr>
          <a:xfrm rot="10800000">
            <a:off x="6374614" y="2338613"/>
            <a:ext cx="512034" cy="402168"/>
          </a:xfrm>
          <a:prstGeom prst="upArrow">
            <a:avLst>
              <a:gd name="adj1" fmla="val 40698"/>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oben 16">
            <a:extLst>
              <a:ext uri="{FF2B5EF4-FFF2-40B4-BE49-F238E27FC236}">
                <a16:creationId xmlns:a16="http://schemas.microsoft.com/office/drawing/2014/main" id="{EFBEB4A6-8C3D-BB4E-82D3-E86588A828A5}"/>
              </a:ext>
            </a:extLst>
          </p:cNvPr>
          <p:cNvSpPr/>
          <p:nvPr/>
        </p:nvSpPr>
        <p:spPr>
          <a:xfrm>
            <a:off x="2170914" y="5043056"/>
            <a:ext cx="512034" cy="402168"/>
          </a:xfrm>
          <a:prstGeom prst="upArrow">
            <a:avLst>
              <a:gd name="adj1" fmla="val 40698"/>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State</a:t>
            </a:r>
          </a:p>
        </p:txBody>
      </p:sp>
    </p:spTree>
    <p:extLst>
      <p:ext uri="{BB962C8B-B14F-4D97-AF65-F5344CB8AC3E}">
        <p14:creationId xmlns:p14="http://schemas.microsoft.com/office/powerpoint/2010/main" val="416909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en-GB" dirty="0">
                <a:solidFill>
                  <a:srgbClr val="000000"/>
                </a:solidFill>
              </a:rPr>
              <a:t>1.2.6 Public finance</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601342"/>
            <a:ext cx="7918516" cy="4707978"/>
          </a:xfrm>
        </p:spPr>
        <p:txBody>
          <a:bodyPr>
            <a:normAutofit fontScale="62500" lnSpcReduction="20000"/>
          </a:bodyPr>
          <a:lstStyle/>
          <a:p>
            <a:pPr marL="0" indent="0">
              <a:buNone/>
            </a:pPr>
            <a:r>
              <a:rPr lang="en-GB" sz="2900" dirty="0">
                <a:solidFill>
                  <a:srgbClr val="000000"/>
                </a:solidFill>
              </a:rPr>
              <a:t>Revenues:</a:t>
            </a:r>
          </a:p>
          <a:p>
            <a:pPr lvl="1"/>
            <a:r>
              <a:rPr lang="en-GB" sz="2600" dirty="0">
                <a:solidFill>
                  <a:srgbClr val="000000"/>
                </a:solidFill>
              </a:rPr>
              <a:t>Tax revenues in Germany totalled €895.7 billion in 2022.</a:t>
            </a:r>
          </a:p>
          <a:p>
            <a:pPr lvl="1"/>
            <a:r>
              <a:rPr lang="en-GB" sz="2600" dirty="0">
                <a:solidFill>
                  <a:srgbClr val="000000"/>
                </a:solidFill>
              </a:rPr>
              <a:t>The chief sources of tax revenues are “shared taxes“ (mainly income tax and value added tax), which are allocated to the Federation, the Länder and the municipalities based on a set formula. In 2022 shared taxes accounted for a total of 75.4% of all tax revenues.</a:t>
            </a:r>
          </a:p>
          <a:p>
            <a:pPr marL="0" indent="0">
              <a:buNone/>
            </a:pPr>
            <a:r>
              <a:rPr lang="en-GB" sz="2900" dirty="0">
                <a:solidFill>
                  <a:srgbClr val="000000"/>
                </a:solidFill>
              </a:rPr>
              <a:t>Financing sources:</a:t>
            </a:r>
          </a:p>
          <a:p>
            <a:pPr lvl="1"/>
            <a:r>
              <a:rPr lang="en-GB" sz="2600" dirty="0">
                <a:solidFill>
                  <a:srgbClr val="000000"/>
                </a:solidFill>
              </a:rPr>
              <a:t>The Federation’s public revenue is mainly derived from federal taxes and the Federation’s share of shared taxes.</a:t>
            </a:r>
          </a:p>
          <a:p>
            <a:pPr lvl="1"/>
            <a:r>
              <a:rPr lang="en-GB" sz="2600" dirty="0">
                <a:solidFill>
                  <a:srgbClr val="000000"/>
                </a:solidFill>
              </a:rPr>
              <a:t>The </a:t>
            </a:r>
            <a:r>
              <a:rPr lang="en-GB" sz="2600" dirty="0" err="1">
                <a:solidFill>
                  <a:srgbClr val="000000"/>
                </a:solidFill>
              </a:rPr>
              <a:t>Länder</a:t>
            </a:r>
            <a:r>
              <a:rPr lang="en-GB" sz="2600" dirty="0">
                <a:solidFill>
                  <a:srgbClr val="000000"/>
                </a:solidFill>
              </a:rPr>
              <a:t> (federal states) obtain their revenue mainly from Land taxes and the </a:t>
            </a:r>
            <a:r>
              <a:rPr lang="en-GB" sz="2600" dirty="0" err="1">
                <a:solidFill>
                  <a:srgbClr val="000000"/>
                </a:solidFill>
              </a:rPr>
              <a:t>Länders</a:t>
            </a:r>
            <a:r>
              <a:rPr lang="en-GB" sz="2600" dirty="0">
                <a:solidFill>
                  <a:srgbClr val="000000"/>
                </a:solidFill>
              </a:rPr>
              <a:t>’ shares of shared taxes, as well as the Financial Equalisation Scheme aiming to mitigate financial disparities between the </a:t>
            </a:r>
            <a:r>
              <a:rPr lang="en-GB" sz="2600" dirty="0" err="1">
                <a:solidFill>
                  <a:srgbClr val="000000"/>
                </a:solidFill>
              </a:rPr>
              <a:t>Länder</a:t>
            </a:r>
            <a:r>
              <a:rPr lang="en-GB" sz="2600" dirty="0">
                <a:solidFill>
                  <a:srgbClr val="000000"/>
                </a:solidFill>
              </a:rPr>
              <a:t>, and from federal, complemental grants. </a:t>
            </a:r>
          </a:p>
          <a:p>
            <a:pPr lvl="1"/>
            <a:r>
              <a:rPr lang="en-GB" altLang="en-US" sz="2600" dirty="0">
                <a:solidFill>
                  <a:srgbClr val="000000"/>
                </a:solidFill>
              </a:rPr>
              <a:t>The local authorities derive their funds mainly from community taxes, the </a:t>
            </a:r>
            <a:br>
              <a:rPr lang="en-GB" altLang="en-US" sz="2600" dirty="0">
                <a:solidFill>
                  <a:srgbClr val="000000"/>
                </a:solidFill>
              </a:rPr>
            </a:br>
            <a:r>
              <a:rPr lang="en-GB" altLang="en-US" sz="2600" dirty="0">
                <a:solidFill>
                  <a:srgbClr val="000000"/>
                </a:solidFill>
              </a:rPr>
              <a:t>local authorities‘ share of the income tax as well as trade tax, and </a:t>
            </a:r>
            <a:br>
              <a:rPr lang="en-GB" altLang="en-US" sz="2600" dirty="0">
                <a:solidFill>
                  <a:srgbClr val="000000"/>
                </a:solidFill>
              </a:rPr>
            </a:br>
            <a:r>
              <a:rPr lang="en-GB" altLang="en-US" sz="2600" dirty="0">
                <a:solidFill>
                  <a:srgbClr val="000000"/>
                </a:solidFill>
              </a:rPr>
              <a:t>from allocations made by the respective Land.</a:t>
            </a:r>
            <a:endParaRPr lang="en-GB" sz="2900" dirty="0"/>
          </a:p>
        </p:txBody>
      </p:sp>
      <p:sp>
        <p:nvSpPr>
          <p:cNvPr id="1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State</a:t>
            </a:r>
          </a:p>
        </p:txBody>
      </p:sp>
    </p:spTree>
    <p:extLst>
      <p:ext uri="{BB962C8B-B14F-4D97-AF65-F5344CB8AC3E}">
        <p14:creationId xmlns:p14="http://schemas.microsoft.com/office/powerpoint/2010/main" val="384098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descr="Hintergrund als grafisches Element zur Darstellung der Bereiche, die Kinder- und Jugendhilfe in Deutschland umfasst" title="Ellipse">
            <a:extLst>
              <a:ext uri="{FF2B5EF4-FFF2-40B4-BE49-F238E27FC236}">
                <a16:creationId xmlns:a16="http://schemas.microsoft.com/office/drawing/2014/main" id="{12B0352A-229D-4C70-B762-E16DD9E49082}"/>
              </a:ext>
            </a:extLst>
          </p:cNvPr>
          <p:cNvSpPr/>
          <p:nvPr/>
        </p:nvSpPr>
        <p:spPr>
          <a:xfrm>
            <a:off x="248307" y="1408480"/>
            <a:ext cx="8716181" cy="380939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graphicFrame>
        <p:nvGraphicFramePr>
          <p:cNvPr id="6" name="Diagramm 5" descr="Benennt einen Bereich der Kinder- und Jugendhilfe: &#10;Förderung der Erziehung in der Familie §§ 16–21 Sozialgesetzbuch (SGB) Acht (VIII)" title="Textfeld"/>
          <p:cNvGraphicFramePr/>
          <p:nvPr>
            <p:extLst>
              <p:ext uri="{D42A27DB-BD31-4B8C-83A1-F6EECF244321}">
                <p14:modId xmlns:p14="http://schemas.microsoft.com/office/powerpoint/2010/main" val="4262998340"/>
              </p:ext>
            </p:extLst>
          </p:nvPr>
        </p:nvGraphicFramePr>
        <p:xfrm>
          <a:off x="1979711" y="1772816"/>
          <a:ext cx="2160241" cy="66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 6" descr="Benennt einen Bereich der Kinder- und Jugendhilfe in Deutschland: &#10;Hoheitliche Aufgaben zum Schutz von Kindern und Jugendliche §§ 42–58 Sozialgesetzbuch (SGB) Acht (VIII)" title="Textfeld"/>
          <p:cNvGraphicFramePr/>
          <p:nvPr>
            <p:extLst>
              <p:ext uri="{D42A27DB-BD31-4B8C-83A1-F6EECF244321}">
                <p14:modId xmlns:p14="http://schemas.microsoft.com/office/powerpoint/2010/main" val="1676238233"/>
              </p:ext>
            </p:extLst>
          </p:nvPr>
        </p:nvGraphicFramePr>
        <p:xfrm>
          <a:off x="2843808" y="4360222"/>
          <a:ext cx="3163571" cy="6529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Mond 1" descr="Element, um sichtbar zu machen, dass alle zuvor genannten Bereiche eingebunden sind in die gesellschaftlichen Rahmenbedingungen des Aufwachsens" title="Grafisches Element">
            <a:extLst>
              <a:ext uri="{FF2B5EF4-FFF2-40B4-BE49-F238E27FC236}">
                <a16:creationId xmlns:a16="http://schemas.microsoft.com/office/drawing/2014/main" id="{F2ADF633-B087-0041-930E-2B0EFACD0C48}"/>
              </a:ext>
            </a:extLst>
          </p:cNvPr>
          <p:cNvSpPr/>
          <p:nvPr/>
        </p:nvSpPr>
        <p:spPr>
          <a:xfrm rot="16200000">
            <a:off x="3737223" y="879401"/>
            <a:ext cx="1732363" cy="8703768"/>
          </a:xfrm>
          <a:prstGeom prst="mo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b="1" dirty="0">
              <a:solidFill>
                <a:schemeClr val="bg1"/>
              </a:solidFill>
            </a:endParaRPr>
          </a:p>
        </p:txBody>
      </p:sp>
      <p:sp>
        <p:nvSpPr>
          <p:cNvPr id="3" name="Textfeld 2" descr="Alle die oben genannten Bereiche sind eingebunden in die gesellschaftlichen Rahmenbedingungen des Aufwachsens" title="Textfeld">
            <a:extLst>
              <a:ext uri="{FF2B5EF4-FFF2-40B4-BE49-F238E27FC236}">
                <a16:creationId xmlns:a16="http://schemas.microsoft.com/office/drawing/2014/main" id="{BCB8BF96-0E5D-4C4C-841B-82057C39BFD9}"/>
              </a:ext>
            </a:extLst>
          </p:cNvPr>
          <p:cNvSpPr txBox="1"/>
          <p:nvPr/>
        </p:nvSpPr>
        <p:spPr>
          <a:xfrm>
            <a:off x="1619672" y="5377715"/>
            <a:ext cx="6048672" cy="307777"/>
          </a:xfrm>
          <a:prstGeom prst="rect">
            <a:avLst/>
          </a:prstGeom>
          <a:noFill/>
        </p:spPr>
        <p:txBody>
          <a:bodyPr wrap="square" rtlCol="0">
            <a:spAutoFit/>
          </a:bodyPr>
          <a:lstStyle/>
          <a:p>
            <a:pPr algn="ctr"/>
            <a:r>
              <a:rPr lang="en-GB" sz="1400" dirty="0">
                <a:solidFill>
                  <a:schemeClr val="bg1"/>
                </a:solidFill>
              </a:rPr>
              <a:t>... and accompanies young people as they approach adulthood</a:t>
            </a:r>
            <a:endParaRPr lang="de-DE" sz="1350" dirty="0">
              <a:solidFill>
                <a:schemeClr val="bg1"/>
              </a:solidFill>
            </a:endParaRPr>
          </a:p>
        </p:txBody>
      </p:sp>
      <p:graphicFrame>
        <p:nvGraphicFramePr>
          <p:cNvPr id="8" name="Diagramm 7" descr="Benennt, was die Einheit der Jugendhilfe heißt:&#10;- Förderung von Erziehung und Bildung&#10;- Hilfen zur Erziehung&#10;- Schutz vor Gefahren im Rahmen gemeinsamer Arbeitsprinzipien und  aufeinander bezogener Arbeitsbereiche" title="Textfeld"/>
          <p:cNvGraphicFramePr/>
          <p:nvPr>
            <p:extLst>
              <p:ext uri="{D42A27DB-BD31-4B8C-83A1-F6EECF244321}">
                <p14:modId xmlns:p14="http://schemas.microsoft.com/office/powerpoint/2010/main" val="663509012"/>
              </p:ext>
            </p:extLst>
          </p:nvPr>
        </p:nvGraphicFramePr>
        <p:xfrm>
          <a:off x="2697381" y="2492896"/>
          <a:ext cx="3456423" cy="1800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m 15" descr="Benennt einen Bereich der Kinder- und Jugendhilfe in Deutschland: &#10;Jugendarbeit; Jugendsozialarbeit;&#10;erzieherischer Kinder- und &#10;Jugendschutz §§ 11–15 Sozialgesetzbuch (SGB) Acht (VIII)" title="Textfeld"/>
          <p:cNvGraphicFramePr/>
          <p:nvPr>
            <p:extLst>
              <p:ext uri="{D42A27DB-BD31-4B8C-83A1-F6EECF244321}">
                <p14:modId xmlns:p14="http://schemas.microsoft.com/office/powerpoint/2010/main" val="3096167337"/>
              </p:ext>
            </p:extLst>
          </p:nvPr>
        </p:nvGraphicFramePr>
        <p:xfrm>
          <a:off x="439506" y="2636912"/>
          <a:ext cx="2116270" cy="136815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Diagramm 16" descr="Benennt einen Bereich der Kinder- und Jugendhilfe in Deutschland: &#10;Förderung von Kindern in Tageseinrichtungen und Tagespflege &#10;§§ 22–26 Sozialgesetzbuch (SGB) Acht (VIII)" title="Textfeld"/>
          <p:cNvGraphicFramePr/>
          <p:nvPr>
            <p:extLst>
              <p:ext uri="{D42A27DB-BD31-4B8C-83A1-F6EECF244321}">
                <p14:modId xmlns:p14="http://schemas.microsoft.com/office/powerpoint/2010/main" val="818927148"/>
              </p:ext>
            </p:extLst>
          </p:nvPr>
        </p:nvGraphicFramePr>
        <p:xfrm>
          <a:off x="4283968" y="1772816"/>
          <a:ext cx="2952328" cy="66829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9" name="Diagramm 18" descr="Benennt einen Bereich der Kinder- und Jugendhilfe: &#10;Hilfen zur Erziehung; Hilfen für junge Volljährige; Eingliederungshilfen für junge Menschen mit seelischen Behinderungen §§ 27–41 Sozialgesetzbuch (SGB) Acht (VIII)" title="Textfeld"/>
          <p:cNvGraphicFramePr/>
          <p:nvPr>
            <p:extLst>
              <p:ext uri="{D42A27DB-BD31-4B8C-83A1-F6EECF244321}">
                <p14:modId xmlns:p14="http://schemas.microsoft.com/office/powerpoint/2010/main" val="1936222230"/>
              </p:ext>
            </p:extLst>
          </p:nvPr>
        </p:nvGraphicFramePr>
        <p:xfrm>
          <a:off x="6300192" y="2621291"/>
          <a:ext cx="2432303" cy="138377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2" name="Orientierung und Überblick">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t>Structure</a:t>
            </a:r>
            <a:r>
              <a:rPr lang="de-DE" dirty="0"/>
              <a:t> </a:t>
            </a:r>
            <a:r>
              <a:rPr lang="de-DE" dirty="0" err="1"/>
              <a:t>and</a:t>
            </a:r>
            <a:r>
              <a:rPr lang="de-DE" dirty="0"/>
              <a:t> </a:t>
            </a:r>
            <a:r>
              <a:rPr lang="de-DE" dirty="0" err="1"/>
              <a:t>overview</a:t>
            </a:r>
            <a:endParaRPr lang="de-DE" dirty="0"/>
          </a:p>
        </p:txBody>
      </p:sp>
      <p:sp>
        <p:nvSpPr>
          <p:cNvPr id="15" name="Kinder- und Jugendhilfe in Deutschland umfasst ..." title="Welche Bereiche umfasst die Kinder- und Jugendhlfe?">
            <a:extLst>
              <a:ext uri="{FF2B5EF4-FFF2-40B4-BE49-F238E27FC236}">
                <a16:creationId xmlns:a16="http://schemas.microsoft.com/office/drawing/2014/main" id="{7C6D8D9B-86FD-DF42-AA8A-19CF982DCB11}"/>
              </a:ext>
            </a:extLst>
          </p:cNvPr>
          <p:cNvSpPr txBox="1">
            <a:spLocks/>
          </p:cNvSpPr>
          <p:nvPr/>
        </p:nvSpPr>
        <p:spPr>
          <a:xfrm>
            <a:off x="342900" y="692696"/>
            <a:ext cx="8458200" cy="57275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4400" b="1" i="0" u="none" kern="1200">
                <a:ln>
                  <a:noFill/>
                </a:ln>
                <a:solidFill>
                  <a:schemeClr val="tx2"/>
                </a:solidFill>
                <a:effectLst/>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rPr>
              <a:t>Child and youth services in Germany incorporates …</a:t>
            </a:r>
            <a:endParaRPr lang="de-DE"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46458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de-DE" dirty="0">
                <a:solidFill>
                  <a:srgbClr val="000000"/>
                </a:solidFill>
              </a:rPr>
              <a:t>1.2.7 </a:t>
            </a:r>
            <a:r>
              <a:rPr lang="en-GB" dirty="0">
                <a:solidFill>
                  <a:srgbClr val="000000"/>
                </a:solidFill>
              </a:rPr>
              <a:t>German youth policy and the EU</a:t>
            </a:r>
            <a:endParaRPr lang="de-DE" dirty="0">
              <a:solidFill>
                <a:srgbClr val="000000"/>
              </a:solidFill>
            </a:endParaRPr>
          </a:p>
        </p:txBody>
      </p:sp>
      <p:sp>
        <p:nvSpPr>
          <p:cNvPr id="4" name="Inhaltsplatzhalter 3"/>
          <p:cNvSpPr>
            <a:spLocks noGrp="1"/>
          </p:cNvSpPr>
          <p:nvPr>
            <p:ph idx="1"/>
          </p:nvPr>
        </p:nvSpPr>
        <p:spPr/>
        <p:txBody>
          <a:bodyPr>
            <a:normAutofit fontScale="92500" lnSpcReduction="10000"/>
          </a:bodyPr>
          <a:lstStyle/>
          <a:p>
            <a:pPr marL="0" indent="0">
              <a:buNone/>
            </a:pPr>
            <a:r>
              <a:rPr lang="en-GB" b="0" dirty="0">
                <a:solidFill>
                  <a:srgbClr val="000000"/>
                </a:solidFill>
              </a:rPr>
              <a:t>The Federal Republic of Germany acceded to the European Union in 1958. </a:t>
            </a:r>
          </a:p>
          <a:p>
            <a:pPr marL="0" indent="0">
              <a:buNone/>
            </a:pPr>
            <a:r>
              <a:rPr lang="en-GB" b="0" dirty="0">
                <a:solidFill>
                  <a:srgbClr val="000000"/>
                </a:solidFill>
              </a:rPr>
              <a:t>Today, the EU Youth Strategy sets the youth policy framework for member states. </a:t>
            </a:r>
            <a:r>
              <a:rPr lang="en-GB" dirty="0">
                <a:solidFill>
                  <a:srgbClr val="000000"/>
                </a:solidFill>
              </a:rPr>
              <a:t>Child and youth services in Germany </a:t>
            </a:r>
            <a:r>
              <a:rPr lang="en-GB" b="0" dirty="0">
                <a:solidFill>
                  <a:srgbClr val="000000"/>
                </a:solidFill>
              </a:rPr>
              <a:t>is thus inextricably </a:t>
            </a:r>
            <a:r>
              <a:rPr lang="en-GB" dirty="0">
                <a:solidFill>
                  <a:srgbClr val="000000"/>
                </a:solidFill>
              </a:rPr>
              <a:t>tied to European youth policy</a:t>
            </a:r>
            <a:r>
              <a:rPr lang="en-GB" b="0" dirty="0">
                <a:solidFill>
                  <a:srgbClr val="000000"/>
                </a:solidFill>
              </a:rPr>
              <a:t>.</a:t>
            </a:r>
          </a:p>
          <a:p>
            <a:pPr marL="0" indent="0">
              <a:buNone/>
            </a:pPr>
            <a:r>
              <a:rPr lang="en-GB" b="0" dirty="0">
                <a:solidFill>
                  <a:srgbClr val="000000"/>
                </a:solidFill>
              </a:rPr>
              <a:t>The Erasmus+ scheme helps young individuals as well as organisations with exchange programmes and international educational activities. The focus is on: </a:t>
            </a:r>
          </a:p>
          <a:p>
            <a:pPr marL="285750" lvl="0" indent="-285750">
              <a:buFont typeface="Arial" panose="020B0604020202020204" pitchFamily="34" charset="0"/>
              <a:buChar char="•"/>
            </a:pPr>
            <a:r>
              <a:rPr lang="en-GB" sz="1600" b="0" dirty="0">
                <a:solidFill>
                  <a:srgbClr val="000000"/>
                </a:solidFill>
              </a:rPr>
              <a:t>school and university education, professional training and continuing professional development,</a:t>
            </a:r>
          </a:p>
          <a:p>
            <a:pPr marL="285750" lvl="0" indent="-285750">
              <a:lnSpc>
                <a:spcPct val="100000"/>
              </a:lnSpc>
              <a:buFont typeface="Arial" panose="020B0604020202020204" pitchFamily="34" charset="0"/>
              <a:buChar char="•"/>
            </a:pPr>
            <a:r>
              <a:rPr lang="en-GB" sz="1600" b="0" dirty="0">
                <a:solidFill>
                  <a:srgbClr val="000000"/>
                </a:solidFill>
              </a:rPr>
              <a:t>civil society youth exchanges,</a:t>
            </a:r>
          </a:p>
          <a:p>
            <a:pPr marL="285750" lvl="0" indent="-285750">
              <a:lnSpc>
                <a:spcPct val="100000"/>
              </a:lnSpc>
              <a:buFont typeface="Arial" panose="020B0604020202020204" pitchFamily="34" charset="0"/>
              <a:buChar char="•"/>
            </a:pPr>
            <a:r>
              <a:rPr lang="en-GB" sz="1600" b="0" dirty="0">
                <a:solidFill>
                  <a:srgbClr val="000000"/>
                </a:solidFill>
              </a:rPr>
              <a:t>establishing partnerships between youth groups and organisations, etc.,</a:t>
            </a:r>
          </a:p>
          <a:p>
            <a:pPr marL="285750" lvl="0" indent="-285750">
              <a:lnSpc>
                <a:spcPct val="100000"/>
              </a:lnSpc>
              <a:buFont typeface="Arial" panose="020B0604020202020204" pitchFamily="34" charset="0"/>
              <a:buChar char="•"/>
            </a:pPr>
            <a:r>
              <a:rPr lang="en-GB" sz="1600" b="0" dirty="0">
                <a:solidFill>
                  <a:srgbClr val="000000"/>
                </a:solidFill>
              </a:rPr>
              <a:t>dialogue with policymakers, experts and innovators in the field of child and youth policy and the education sector.</a:t>
            </a:r>
          </a:p>
          <a:p>
            <a:pPr>
              <a:lnSpc>
                <a:spcPct val="100000"/>
              </a:lnSpc>
            </a:pPr>
            <a:endParaRPr lang="en-GB" dirty="0"/>
          </a:p>
          <a:p>
            <a:pPr marL="0" indent="0">
              <a:buNone/>
            </a:pPr>
            <a:endParaRPr lang="en-GB" dirty="0"/>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State</a:t>
            </a:r>
          </a:p>
        </p:txBody>
      </p:sp>
    </p:spTree>
    <p:extLst>
      <p:ext uri="{BB962C8B-B14F-4D97-AF65-F5344CB8AC3E}">
        <p14:creationId xmlns:p14="http://schemas.microsoft.com/office/powerpoint/2010/main" val="200854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p:txBody>
          <a:bodyPr>
            <a:normAutofit/>
          </a:bodyPr>
          <a:lstStyle/>
          <a:p>
            <a:endParaRPr lang="de-DE" dirty="0"/>
          </a:p>
          <a:p>
            <a:r>
              <a:rPr lang="de-DE" dirty="0"/>
              <a:t>1.3 </a:t>
            </a:r>
            <a:r>
              <a:rPr lang="de-DE" dirty="0" err="1"/>
              <a:t>Legislation</a:t>
            </a:r>
            <a:endParaRPr lang="de-DE" dirty="0"/>
          </a:p>
        </p:txBody>
      </p:sp>
      <p:sp>
        <p:nvSpPr>
          <p:cNvPr id="5" name="Titel 4"/>
          <p:cNvSpPr>
            <a:spLocks noGrp="1"/>
          </p:cNvSpPr>
          <p:nvPr>
            <p:ph type="ctrTitle"/>
          </p:nvPr>
        </p:nvSpPr>
        <p:spPr/>
        <p:txBody>
          <a:bodyPr/>
          <a:lstStyle/>
          <a:p>
            <a:r>
              <a:rPr lang="de-DE" dirty="0"/>
              <a:t>1. </a:t>
            </a:r>
            <a:r>
              <a:rPr lang="de-DE" dirty="0" err="1"/>
              <a:t>Structural</a:t>
            </a:r>
            <a:r>
              <a:rPr lang="de-DE" dirty="0"/>
              <a:t> </a:t>
            </a:r>
            <a:r>
              <a:rPr lang="de-DE" dirty="0" err="1"/>
              <a:t>framework</a:t>
            </a:r>
            <a:endParaRPr lang="de-DE" dirty="0"/>
          </a:p>
        </p:txBody>
      </p:sp>
    </p:spTree>
    <p:extLst>
      <p:ext uri="{BB962C8B-B14F-4D97-AF65-F5344CB8AC3E}">
        <p14:creationId xmlns:p14="http://schemas.microsoft.com/office/powerpoint/2010/main" val="3736802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en-GB" dirty="0">
                <a:solidFill>
                  <a:srgbClr val="000000"/>
                </a:solidFill>
              </a:rPr>
              <a:t>1.3.1 Basic rights</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55000" lnSpcReduction="20000"/>
          </a:bodyPr>
          <a:lstStyle/>
          <a:p>
            <a:pPr marL="0" indent="0">
              <a:buNone/>
            </a:pPr>
            <a:r>
              <a:rPr lang="en-GB" sz="3100" dirty="0">
                <a:solidFill>
                  <a:srgbClr val="000000"/>
                </a:solidFill>
              </a:rPr>
              <a:t>Article 1 Basic Law:</a:t>
            </a:r>
          </a:p>
          <a:p>
            <a:pPr lvl="1"/>
            <a:r>
              <a:rPr lang="en-GB" sz="2500" dirty="0">
                <a:solidFill>
                  <a:srgbClr val="000000"/>
                </a:solidFill>
              </a:rPr>
              <a:t>(1) Human dignity shall be inviolable. To respect and protect it shall be the duty of all state authority.</a:t>
            </a:r>
          </a:p>
          <a:p>
            <a:pPr lvl="1"/>
            <a:r>
              <a:rPr lang="en-GB" sz="2500" dirty="0">
                <a:solidFill>
                  <a:srgbClr val="000000"/>
                </a:solidFill>
              </a:rPr>
              <a:t>(2) The German people therefore acknowledge inviolable and inalienable human rights as the basis of every community, of peace and of justice in the world.</a:t>
            </a:r>
          </a:p>
          <a:p>
            <a:pPr lvl="1"/>
            <a:r>
              <a:rPr lang="en-GB" sz="2500" dirty="0">
                <a:solidFill>
                  <a:srgbClr val="000000"/>
                </a:solidFill>
              </a:rPr>
              <a:t>(3) The following basic rights shall bind the legislature, the executive and the judiciary as directly applicable law.</a:t>
            </a:r>
          </a:p>
          <a:p>
            <a:pPr marL="0" indent="0">
              <a:buNone/>
            </a:pPr>
            <a:r>
              <a:rPr lang="en-GB" sz="3100" dirty="0">
                <a:solidFill>
                  <a:srgbClr val="000000"/>
                </a:solidFill>
              </a:rPr>
              <a:t>Article 6 (2) Basic Law: </a:t>
            </a:r>
          </a:p>
          <a:p>
            <a:pPr lvl="1"/>
            <a:r>
              <a:rPr lang="en-GB" sz="2500" dirty="0">
                <a:solidFill>
                  <a:srgbClr val="000000"/>
                </a:solidFill>
              </a:rPr>
              <a:t>“The care and upbringing of children is the natural right of parents and a duty primarily incumbent upon them. The state shall watch over them in the performance of this duty.”</a:t>
            </a:r>
          </a:p>
          <a:p>
            <a:pPr marL="0" indent="0">
              <a:buNone/>
            </a:pPr>
            <a:r>
              <a:rPr lang="en-GB" sz="3100" dirty="0">
                <a:solidFill>
                  <a:srgbClr val="000000"/>
                </a:solidFill>
              </a:rPr>
              <a:t>Article 19 (4) Basic Law: </a:t>
            </a:r>
          </a:p>
          <a:p>
            <a:pPr lvl="1"/>
            <a:r>
              <a:rPr lang="en-GB" sz="2500" dirty="0">
                <a:solidFill>
                  <a:srgbClr val="000000"/>
                </a:solidFill>
              </a:rPr>
              <a:t>“Should any person’s rights be violated by public authority, he may have recourse to the courts. If no other jurisdiction has been established, recourse shall be to the ordinary courts.”</a:t>
            </a:r>
          </a:p>
          <a:p>
            <a:pPr marL="0" lvl="1" indent="0">
              <a:buNone/>
            </a:pPr>
            <a:r>
              <a:rPr lang="en-GB" sz="3100" b="1" dirty="0">
                <a:solidFill>
                  <a:srgbClr val="000000"/>
                </a:solidFill>
              </a:rPr>
              <a:t>Children and adolescents are also basic rights-holders.</a:t>
            </a:r>
            <a:endParaRPr lang="en-GB" sz="3100"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Legislation</a:t>
            </a:r>
          </a:p>
        </p:txBody>
      </p:sp>
    </p:spTree>
    <p:extLst>
      <p:ext uri="{BB962C8B-B14F-4D97-AF65-F5344CB8AC3E}">
        <p14:creationId xmlns:p14="http://schemas.microsoft.com/office/powerpoint/2010/main" val="516538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solidFill>
                  <a:srgbClr val="000000"/>
                </a:solidFill>
              </a:rPr>
              <a:t>1.3.2 </a:t>
            </a:r>
            <a:r>
              <a:rPr lang="en-GB" dirty="0">
                <a:solidFill>
                  <a:srgbClr val="000000"/>
                </a:solidFill>
              </a:rPr>
              <a:t>Rights of parents and rights of the child</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55000" lnSpcReduction="20000"/>
          </a:bodyPr>
          <a:lstStyle/>
          <a:p>
            <a:pPr marL="0" indent="0">
              <a:lnSpc>
                <a:spcPct val="130000"/>
              </a:lnSpc>
              <a:spcBef>
                <a:spcPts val="0"/>
              </a:spcBef>
              <a:spcAft>
                <a:spcPts val="600"/>
              </a:spcAft>
              <a:buNone/>
            </a:pPr>
            <a:r>
              <a:rPr lang="en-GB" sz="3300" dirty="0">
                <a:solidFill>
                  <a:srgbClr val="000000"/>
                </a:solidFill>
              </a:rPr>
              <a:t>Article 6 of the Basic Law regulates the relationship between state, parent and child.</a:t>
            </a:r>
          </a:p>
          <a:p>
            <a:pPr marL="558800" indent="-342900">
              <a:lnSpc>
                <a:spcPct val="130000"/>
              </a:lnSpc>
              <a:spcBef>
                <a:spcPts val="0"/>
              </a:spcBef>
              <a:spcAft>
                <a:spcPts val="600"/>
              </a:spcAft>
              <a:buFont typeface="Arial" panose="020B0604020202020204" pitchFamily="34" charset="0"/>
              <a:buChar char="•"/>
            </a:pPr>
            <a:r>
              <a:rPr lang="en-GB" sz="2500" b="0" dirty="0">
                <a:solidFill>
                  <a:srgbClr val="000000"/>
                </a:solidFill>
              </a:rPr>
              <a:t>The subsidiarity principle takes precedence when determining the relationship.</a:t>
            </a:r>
          </a:p>
          <a:p>
            <a:pPr marL="558800" indent="-342900">
              <a:lnSpc>
                <a:spcPct val="130000"/>
              </a:lnSpc>
              <a:spcBef>
                <a:spcPts val="0"/>
              </a:spcBef>
              <a:spcAft>
                <a:spcPts val="600"/>
              </a:spcAft>
              <a:buFont typeface="Arial" panose="020B0604020202020204" pitchFamily="34" charset="0"/>
              <a:buChar char="•"/>
            </a:pPr>
            <a:r>
              <a:rPr lang="en-GB" sz="2500" b="0" dirty="0">
                <a:solidFill>
                  <a:srgbClr val="000000"/>
                </a:solidFill>
              </a:rPr>
              <a:t>Child rights have not yet been expressly incorporated into the Basic Law, but there is no constitutional ambiguity regarding children as basic rights-holders. (Current: efforts under way to include child rights in the Basic Law)</a:t>
            </a:r>
          </a:p>
          <a:p>
            <a:pPr marL="0" indent="0">
              <a:lnSpc>
                <a:spcPct val="130000"/>
              </a:lnSpc>
              <a:spcBef>
                <a:spcPts val="0"/>
              </a:spcBef>
              <a:spcAft>
                <a:spcPts val="600"/>
              </a:spcAft>
              <a:buNone/>
            </a:pPr>
            <a:r>
              <a:rPr lang="en-GB" sz="3300" dirty="0">
                <a:solidFill>
                  <a:srgbClr val="000000"/>
                </a:solidFill>
              </a:rPr>
              <a:t>The UN Convention on the Rights of the Child </a:t>
            </a:r>
            <a:r>
              <a:rPr lang="en-GB" sz="3300" b="0" dirty="0">
                <a:solidFill>
                  <a:srgbClr val="000000"/>
                </a:solidFill>
              </a:rPr>
              <a:t>(ratified by Germany on 5 April 1992)</a:t>
            </a:r>
            <a:r>
              <a:rPr lang="en-GB" sz="3300" dirty="0">
                <a:solidFill>
                  <a:srgbClr val="000000"/>
                </a:solidFill>
              </a:rPr>
              <a:t> distinguishes between the following types of child rights:</a:t>
            </a:r>
          </a:p>
          <a:p>
            <a:pPr marL="627063" indent="-360363">
              <a:lnSpc>
                <a:spcPct val="130000"/>
              </a:lnSpc>
              <a:spcBef>
                <a:spcPts val="0"/>
              </a:spcBef>
              <a:buFont typeface="Arial" panose="020B0604020202020204" pitchFamily="34" charset="0"/>
              <a:buChar char="•"/>
            </a:pPr>
            <a:r>
              <a:rPr lang="en-GB" sz="2500" b="0" dirty="0"/>
              <a:t>c</a:t>
            </a:r>
            <a:r>
              <a:rPr lang="en-GB" sz="2500" b="0" dirty="0">
                <a:solidFill>
                  <a:srgbClr val="000000"/>
                </a:solidFill>
              </a:rPr>
              <a:t>are and assistance rights (“provision”),</a:t>
            </a:r>
          </a:p>
          <a:p>
            <a:pPr marL="627063" indent="-360363">
              <a:lnSpc>
                <a:spcPct val="130000"/>
              </a:lnSpc>
              <a:spcBef>
                <a:spcPts val="0"/>
              </a:spcBef>
              <a:buFont typeface="Arial" panose="020B0604020202020204" pitchFamily="34" charset="0"/>
              <a:buChar char="•"/>
            </a:pPr>
            <a:r>
              <a:rPr lang="en-GB" sz="2500" b="0" dirty="0"/>
              <a:t>p</a:t>
            </a:r>
            <a:r>
              <a:rPr lang="en-GB" sz="2500" b="0" dirty="0">
                <a:solidFill>
                  <a:srgbClr val="000000"/>
                </a:solidFill>
              </a:rPr>
              <a:t>rotection rights (“protection”),</a:t>
            </a:r>
          </a:p>
          <a:p>
            <a:pPr marL="627063" indent="-360363">
              <a:lnSpc>
                <a:spcPct val="130000"/>
              </a:lnSpc>
              <a:spcBef>
                <a:spcPts val="0"/>
              </a:spcBef>
              <a:buFont typeface="Arial" panose="020B0604020202020204" pitchFamily="34" charset="0"/>
              <a:buChar char="•"/>
            </a:pPr>
            <a:r>
              <a:rPr lang="en-GB" sz="2500" b="0" dirty="0"/>
              <a:t>p</a:t>
            </a:r>
            <a:r>
              <a:rPr lang="en-GB" sz="2500" b="0" dirty="0">
                <a:solidFill>
                  <a:srgbClr val="000000"/>
                </a:solidFill>
              </a:rPr>
              <a:t>articipation rights (“participation”).</a:t>
            </a:r>
          </a:p>
          <a:p>
            <a:pPr marL="627063" indent="-360363">
              <a:lnSpc>
                <a:spcPct val="130000"/>
              </a:lnSpc>
              <a:spcBef>
                <a:spcPts val="0"/>
              </a:spcBef>
            </a:pPr>
            <a:endParaRPr lang="en-GB" sz="2100" dirty="0">
              <a:solidFill>
                <a:srgbClr val="000000"/>
              </a:solidFill>
            </a:endParaRPr>
          </a:p>
          <a:p>
            <a:pPr marL="0" indent="0">
              <a:lnSpc>
                <a:spcPct val="130000"/>
              </a:lnSpc>
              <a:spcBef>
                <a:spcPts val="0"/>
              </a:spcBef>
              <a:spcAft>
                <a:spcPts val="600"/>
              </a:spcAft>
              <a:buNone/>
            </a:pPr>
            <a:r>
              <a:rPr lang="en-GB" sz="2900" dirty="0">
                <a:solidFill>
                  <a:srgbClr val="000000"/>
                </a:solidFill>
              </a:rPr>
              <a:t>Further (participation) rights of children, adolescents and parents are formalised in Social Code Book 8.</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Legislation</a:t>
            </a:r>
          </a:p>
        </p:txBody>
      </p:sp>
    </p:spTree>
    <p:extLst>
      <p:ext uri="{BB962C8B-B14F-4D97-AF65-F5344CB8AC3E}">
        <p14:creationId xmlns:p14="http://schemas.microsoft.com/office/powerpoint/2010/main" val="913963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en-GB" dirty="0">
                <a:solidFill>
                  <a:srgbClr val="000000"/>
                </a:solidFill>
              </a:rPr>
              <a:t>1.3.3 Social Code</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47500" lnSpcReduction="20000"/>
          </a:bodyPr>
          <a:lstStyle/>
          <a:p>
            <a:pPr marL="0" indent="0">
              <a:buNone/>
            </a:pPr>
            <a:r>
              <a:rPr lang="en-GB" sz="3800" b="0" dirty="0"/>
              <a:t>The constitutional social state principle is fleshed out in the </a:t>
            </a:r>
            <a:r>
              <a:rPr lang="en-GB" sz="3800" dirty="0"/>
              <a:t>Books of the Social Code</a:t>
            </a:r>
            <a:r>
              <a:rPr lang="en-GB" sz="3800" b="0" dirty="0"/>
              <a:t>. Social Code Book 1 (General Part) and Social Code Book 10 (Social and Administrative Procedures and Protection of Social Data) apply to all relevant Books.</a:t>
            </a:r>
          </a:p>
          <a:p>
            <a:pPr marL="0" indent="0">
              <a:buNone/>
            </a:pPr>
            <a:r>
              <a:rPr lang="en-GB" sz="3100" b="0" dirty="0">
                <a:effectLst/>
                <a:ea typeface="Calibri" panose="020F0502020204030204" pitchFamily="34" charset="0"/>
                <a:cs typeface="Times New Roman" panose="02020603050405020304" pitchFamily="18" charset="0"/>
              </a:rPr>
              <a:t>Relevant Books include:</a:t>
            </a:r>
          </a:p>
          <a:p>
            <a:pPr marL="735330" indent="-285750">
              <a:lnSpc>
                <a:spcPct val="107000"/>
              </a:lnSpc>
              <a:spcAft>
                <a:spcPts val="800"/>
              </a:spcAft>
              <a:buFont typeface="Arial" panose="020B0604020202020204" pitchFamily="34" charset="0"/>
              <a:buChar char="•"/>
            </a:pPr>
            <a:r>
              <a:rPr lang="en-GB" sz="2900" b="0" dirty="0">
                <a:effectLst/>
                <a:ea typeface="Calibri" panose="020F0502020204030204" pitchFamily="34" charset="0"/>
                <a:cs typeface="Times New Roman" panose="02020603050405020304" pitchFamily="18" charset="0"/>
              </a:rPr>
              <a:t>Book 2 – </a:t>
            </a:r>
            <a:r>
              <a:rPr lang="en-GB" sz="2900" b="0" dirty="0">
                <a:ea typeface="Calibri" panose="020F0502020204030204" pitchFamily="34" charset="0"/>
                <a:cs typeface="Times New Roman" panose="02020603050405020304" pitchFamily="18" charset="0"/>
              </a:rPr>
              <a:t>b</a:t>
            </a:r>
            <a:r>
              <a:rPr lang="en-GB" sz="2900" b="0" dirty="0">
                <a:effectLst/>
                <a:ea typeface="Calibri" panose="020F0502020204030204" pitchFamily="34" charset="0"/>
                <a:cs typeface="Times New Roman" panose="02020603050405020304" pitchFamily="18" charset="0"/>
              </a:rPr>
              <a:t>asic income support (responsible: job centre),</a:t>
            </a:r>
          </a:p>
          <a:p>
            <a:pPr marL="735330" indent="-285750">
              <a:lnSpc>
                <a:spcPct val="107000"/>
              </a:lnSpc>
              <a:spcAft>
                <a:spcPts val="800"/>
              </a:spcAft>
              <a:buFont typeface="Arial" panose="020B0604020202020204" pitchFamily="34" charset="0"/>
              <a:buChar char="•"/>
            </a:pPr>
            <a:r>
              <a:rPr lang="en-GB" sz="2900" b="0" dirty="0">
                <a:effectLst/>
                <a:ea typeface="Calibri" panose="020F0502020204030204" pitchFamily="34" charset="0"/>
                <a:cs typeface="Times New Roman" panose="02020603050405020304" pitchFamily="18" charset="0"/>
              </a:rPr>
              <a:t>Book 3 – promotion of employment (responsible: Federal Employment Agency),</a:t>
            </a:r>
          </a:p>
          <a:p>
            <a:pPr marL="735330" indent="-285750">
              <a:lnSpc>
                <a:spcPct val="107000"/>
              </a:lnSpc>
              <a:spcAft>
                <a:spcPts val="800"/>
              </a:spcAft>
              <a:buFont typeface="Arial" panose="020B0604020202020204" pitchFamily="34" charset="0"/>
              <a:buChar char="•"/>
            </a:pPr>
            <a:r>
              <a:rPr lang="en-GB" sz="2900" b="0" dirty="0">
                <a:effectLst/>
                <a:ea typeface="Calibri" panose="020F0502020204030204" pitchFamily="34" charset="0"/>
                <a:cs typeface="Times New Roman" panose="02020603050405020304" pitchFamily="18" charset="0"/>
              </a:rPr>
              <a:t>Book 5 – statutory health insurance (responsible: statutory health insurance providers),</a:t>
            </a:r>
          </a:p>
          <a:p>
            <a:pPr marL="735330" indent="-285750">
              <a:lnSpc>
                <a:spcPct val="107000"/>
              </a:lnSpc>
              <a:spcAft>
                <a:spcPts val="800"/>
              </a:spcAft>
              <a:buFont typeface="Arial" panose="020B0604020202020204" pitchFamily="34" charset="0"/>
              <a:buChar char="•"/>
            </a:pPr>
            <a:r>
              <a:rPr lang="en-GB" sz="2900" dirty="0">
                <a:effectLst/>
                <a:ea typeface="Calibri" panose="020F0502020204030204" pitchFamily="34" charset="0"/>
                <a:cs typeface="Times New Roman" panose="02020603050405020304" pitchFamily="18" charset="0"/>
              </a:rPr>
              <a:t>Book 8 – </a:t>
            </a:r>
            <a:r>
              <a:rPr lang="en-GB" sz="2900" dirty="0">
                <a:ea typeface="Calibri" panose="020F0502020204030204" pitchFamily="34" charset="0"/>
                <a:cs typeface="Times New Roman" panose="02020603050405020304" pitchFamily="18" charset="0"/>
              </a:rPr>
              <a:t>child and youth services </a:t>
            </a:r>
            <a:r>
              <a:rPr lang="en-GB" sz="2900" dirty="0">
                <a:effectLst/>
                <a:ea typeface="Calibri" panose="020F0502020204030204" pitchFamily="34" charset="0"/>
                <a:cs typeface="Times New Roman" panose="02020603050405020304" pitchFamily="18" charset="0"/>
              </a:rPr>
              <a:t>(responsible: youth welfare office),</a:t>
            </a:r>
          </a:p>
          <a:p>
            <a:pPr marL="735965" indent="-285750">
              <a:lnSpc>
                <a:spcPct val="107000"/>
              </a:lnSpc>
              <a:spcAft>
                <a:spcPts val="600"/>
              </a:spcAft>
              <a:buFont typeface="Arial" panose="020B0604020202020204" pitchFamily="34" charset="0"/>
              <a:buChar char="•"/>
            </a:pPr>
            <a:r>
              <a:rPr lang="en-GB" sz="2900" b="0" dirty="0">
                <a:effectLst/>
                <a:ea typeface="Calibri" panose="020F0502020204030204" pitchFamily="34" charset="0"/>
                <a:cs typeface="Times New Roman" panose="02020603050405020304" pitchFamily="18" charset="0"/>
              </a:rPr>
              <a:t>Book 9 – rehabilitation and participation of people with disabilities (responsible: providers of integration support),</a:t>
            </a:r>
          </a:p>
          <a:p>
            <a:pPr marL="735965" indent="-285750">
              <a:lnSpc>
                <a:spcPct val="107000"/>
              </a:lnSpc>
              <a:spcAft>
                <a:spcPts val="600"/>
              </a:spcAft>
              <a:buFont typeface="Arial" panose="020B0604020202020204" pitchFamily="34" charset="0"/>
              <a:buChar char="•"/>
            </a:pPr>
            <a:r>
              <a:rPr lang="en-GB" sz="2900" b="0" dirty="0">
                <a:effectLst/>
                <a:ea typeface="Calibri" panose="020F0502020204030204" pitchFamily="34" charset="0"/>
                <a:cs typeface="Times New Roman" panose="02020603050405020304" pitchFamily="18" charset="0"/>
              </a:rPr>
              <a:t>Book 12 – social welfare (responsible: welfare offices).</a:t>
            </a:r>
          </a:p>
          <a:p>
            <a:pPr>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Legislation</a:t>
            </a:r>
          </a:p>
        </p:txBody>
      </p:sp>
    </p:spTree>
    <p:extLst>
      <p:ext uri="{BB962C8B-B14F-4D97-AF65-F5344CB8AC3E}">
        <p14:creationId xmlns:p14="http://schemas.microsoft.com/office/powerpoint/2010/main" val="4026928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en-GB" dirty="0">
                <a:solidFill>
                  <a:srgbClr val="000000"/>
                </a:solidFill>
              </a:rPr>
              <a:t>1.3.4 Social benefits</a:t>
            </a:r>
          </a:p>
        </p:txBody>
      </p:sp>
      <p:sp>
        <p:nvSpPr>
          <p:cNvPr id="1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Legislation</a:t>
            </a:r>
          </a:p>
        </p:txBody>
      </p:sp>
      <p:sp>
        <p:nvSpPr>
          <p:cNvPr id="3" name="Textfeld 2"/>
          <p:cNvSpPr txBox="1"/>
          <p:nvPr/>
        </p:nvSpPr>
        <p:spPr>
          <a:xfrm>
            <a:off x="107504" y="1412776"/>
            <a:ext cx="8784976" cy="369332"/>
          </a:xfrm>
          <a:prstGeom prst="rect">
            <a:avLst/>
          </a:prstGeom>
          <a:noFill/>
        </p:spPr>
        <p:txBody>
          <a:bodyPr wrap="square" rtlCol="0">
            <a:spAutoFit/>
          </a:bodyPr>
          <a:lstStyle/>
          <a:p>
            <a:pPr algn="ctr">
              <a:defRPr sz="1800" b="1" i="0" u="none" strike="noStrike" kern="1200" baseline="0">
                <a:solidFill>
                  <a:srgbClr val="293341">
                    <a:lumMod val="75000"/>
                    <a:lumOff val="25000"/>
                  </a:srgbClr>
                </a:solidFill>
                <a:latin typeface="+mn-lt"/>
                <a:ea typeface="+mn-ea"/>
                <a:cs typeface="+mn-cs"/>
              </a:defRPr>
            </a:pPr>
            <a:r>
              <a:rPr lang="en-GB" dirty="0">
                <a:solidFill>
                  <a:schemeClr val="accent6">
                    <a:lumMod val="10000"/>
                  </a:schemeClr>
                </a:solidFill>
              </a:rPr>
              <a:t>Breakdown of social benefits by type (2021) (billions of €)</a:t>
            </a:r>
          </a:p>
        </p:txBody>
      </p:sp>
      <p:graphicFrame>
        <p:nvGraphicFramePr>
          <p:cNvPr id="4" name="Diagramm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197504124"/>
              </p:ext>
            </p:extLst>
          </p:nvPr>
        </p:nvGraphicFramePr>
        <p:xfrm>
          <a:off x="755577" y="1782109"/>
          <a:ext cx="8045524" cy="4527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3060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349"/>
            <a:ext cx="9036496" cy="428738"/>
          </a:xfrm>
        </p:spPr>
        <p:txBody>
          <a:bodyPr>
            <a:noAutofit/>
          </a:bodyPr>
          <a:lstStyle/>
          <a:p>
            <a:r>
              <a:rPr lang="de-DE" dirty="0">
                <a:solidFill>
                  <a:srgbClr val="000000"/>
                </a:solidFill>
              </a:rPr>
              <a:t>1.3.5 </a:t>
            </a:r>
            <a:r>
              <a:rPr lang="en-GB" dirty="0">
                <a:solidFill>
                  <a:srgbClr val="000000"/>
                </a:solidFill>
              </a:rPr>
              <a:t>Central principles of social and administrative procedures</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31800" y="1635251"/>
            <a:ext cx="8369300" cy="1902319"/>
          </a:xfrm>
        </p:spPr>
        <p:txBody>
          <a:bodyPr>
            <a:normAutofit/>
          </a:bodyPr>
          <a:lstStyle/>
          <a:p>
            <a:pPr marL="0" indent="0">
              <a:buNone/>
            </a:pPr>
            <a:r>
              <a:rPr lang="en-GB" sz="1800" b="0" dirty="0">
                <a:solidFill>
                  <a:srgbClr val="000000"/>
                </a:solidFill>
              </a:rPr>
              <a:t>The </a:t>
            </a:r>
            <a:r>
              <a:rPr lang="en-GB" sz="1800" dirty="0">
                <a:solidFill>
                  <a:srgbClr val="000000"/>
                </a:solidFill>
              </a:rPr>
              <a:t>law on social and administrative procedures </a:t>
            </a:r>
            <a:r>
              <a:rPr lang="en-GB" sz="1800" b="0" dirty="0">
                <a:solidFill>
                  <a:srgbClr val="000000"/>
                </a:solidFill>
              </a:rPr>
              <a:t>first and foremost serves to safeguard the payment of social benefits and help eligible recipients to more easily navigate the complex system comprising the various Books of the Social Code as well as to apply for and (more quickly) receive social benefits</a:t>
            </a:r>
            <a:r>
              <a:rPr lang="de-DE" sz="1800" b="0" dirty="0">
                <a:solidFill>
                  <a:srgbClr val="000000"/>
                </a:solidFill>
              </a:rPr>
              <a:t>.</a:t>
            </a:r>
          </a:p>
        </p:txBody>
      </p:sp>
      <p:graphicFrame>
        <p:nvGraphicFramePr>
          <p:cNvPr id="10" name="Tabelle 12">
            <a:extLst>
              <a:ext uri="{FF2B5EF4-FFF2-40B4-BE49-F238E27FC236}">
                <a16:creationId xmlns:a16="http://schemas.microsoft.com/office/drawing/2014/main" id="{187691AF-3495-8D49-A248-24820A474EFE}"/>
              </a:ext>
            </a:extLst>
          </p:cNvPr>
          <p:cNvGraphicFramePr>
            <a:graphicFrameLocks noGrp="1"/>
          </p:cNvGraphicFramePr>
          <p:nvPr>
            <p:extLst>
              <p:ext uri="{D42A27DB-BD31-4B8C-83A1-F6EECF244321}">
                <p14:modId xmlns:p14="http://schemas.microsoft.com/office/powerpoint/2010/main" val="1996722624"/>
              </p:ext>
            </p:extLst>
          </p:nvPr>
        </p:nvGraphicFramePr>
        <p:xfrm>
          <a:off x="520700" y="3573016"/>
          <a:ext cx="8280400" cy="2423160"/>
        </p:xfrm>
        <a:graphic>
          <a:graphicData uri="http://schemas.openxmlformats.org/drawingml/2006/table">
            <a:tbl>
              <a:tblPr firstRow="1" bandRow="1">
                <a:tableStyleId>{00A15C55-8517-42AA-B614-E9B94910E393}</a:tableStyleId>
              </a:tblPr>
              <a:tblGrid>
                <a:gridCol w="1897994">
                  <a:extLst>
                    <a:ext uri="{9D8B030D-6E8A-4147-A177-3AD203B41FA5}">
                      <a16:colId xmlns:a16="http://schemas.microsoft.com/office/drawing/2014/main" val="671715630"/>
                    </a:ext>
                  </a:extLst>
                </a:gridCol>
                <a:gridCol w="6382406">
                  <a:extLst>
                    <a:ext uri="{9D8B030D-6E8A-4147-A177-3AD203B41FA5}">
                      <a16:colId xmlns:a16="http://schemas.microsoft.com/office/drawing/2014/main" val="2472027633"/>
                    </a:ext>
                  </a:extLst>
                </a:gridCol>
              </a:tblGrid>
              <a:tr h="359923">
                <a:tc gridSpan="2">
                  <a:txBody>
                    <a:bodyPr/>
                    <a:lstStyle/>
                    <a:p>
                      <a:pPr algn="ctr"/>
                      <a:r>
                        <a:rPr lang="en-GB" sz="1600" noProof="0" dirty="0">
                          <a:solidFill>
                            <a:schemeClr val="tx1"/>
                          </a:solidFill>
                        </a:rPr>
                        <a:t>Core principles underlying the process for the payment </a:t>
                      </a:r>
                    </a:p>
                    <a:p>
                      <a:pPr algn="ctr"/>
                      <a:r>
                        <a:rPr lang="en-GB" sz="1600" noProof="0" dirty="0">
                          <a:solidFill>
                            <a:schemeClr val="tx1"/>
                          </a:solidFill>
                        </a:rPr>
                        <a:t>of social benefits</a:t>
                      </a:r>
                    </a:p>
                  </a:txBody>
                  <a:tcPr/>
                </a:tc>
                <a:tc hMerge="1">
                  <a:txBody>
                    <a:bodyPr/>
                    <a:lstStyle/>
                    <a:p>
                      <a:endParaRPr lang="de-DE" dirty="0"/>
                    </a:p>
                  </a:txBody>
                  <a:tcPr/>
                </a:tc>
                <a:extLst>
                  <a:ext uri="{0D108BD9-81ED-4DB2-BD59-A6C34878D82A}">
                    <a16:rowId xmlns:a16="http://schemas.microsoft.com/office/drawing/2014/main" val="3746757479"/>
                  </a:ext>
                </a:extLst>
              </a:tr>
              <a:tr h="370840">
                <a:tc>
                  <a:txBody>
                    <a:bodyPr/>
                    <a:lstStyle/>
                    <a:p>
                      <a:r>
                        <a:rPr lang="en-GB" sz="1400" b="1" noProof="0">
                          <a:solidFill>
                            <a:srgbClr val="000000"/>
                          </a:solidFill>
                        </a:rPr>
                        <a:t>Start</a:t>
                      </a:r>
                    </a:p>
                  </a:txBody>
                  <a:tcPr/>
                </a:tc>
                <a:tc>
                  <a:txBody>
                    <a:bodyPr/>
                    <a:lstStyle/>
                    <a:p>
                      <a:r>
                        <a:rPr lang="en-GB" sz="1400" noProof="0" dirty="0">
                          <a:solidFill>
                            <a:srgbClr val="000000"/>
                          </a:solidFill>
                        </a:rPr>
                        <a:t>The process is generally initiated upon receipt of an application. </a:t>
                      </a:r>
                    </a:p>
                  </a:txBody>
                  <a:tcPr/>
                </a:tc>
                <a:extLst>
                  <a:ext uri="{0D108BD9-81ED-4DB2-BD59-A6C34878D82A}">
                    <a16:rowId xmlns:a16="http://schemas.microsoft.com/office/drawing/2014/main" val="1083620934"/>
                  </a:ext>
                </a:extLst>
              </a:tr>
              <a:tr h="370840">
                <a:tc>
                  <a:txBody>
                    <a:bodyPr/>
                    <a:lstStyle/>
                    <a:p>
                      <a:r>
                        <a:rPr lang="en-GB" sz="1400" b="1" noProof="0">
                          <a:solidFill>
                            <a:srgbClr val="000000"/>
                          </a:solidFill>
                        </a:rPr>
                        <a:t>Content </a:t>
                      </a:r>
                    </a:p>
                  </a:txBody>
                  <a:tcPr/>
                </a:tc>
                <a:tc>
                  <a:txBody>
                    <a:bodyPr/>
                    <a:lstStyle/>
                    <a:p>
                      <a:r>
                        <a:rPr lang="en-GB" sz="1400" noProof="0" dirty="0">
                          <a:solidFill>
                            <a:srgbClr val="000000"/>
                          </a:solidFill>
                        </a:rPr>
                        <a:t>The focus is on reviewing compliance with the eligibility criteria.</a:t>
                      </a:r>
                    </a:p>
                  </a:txBody>
                  <a:tcPr/>
                </a:tc>
                <a:extLst>
                  <a:ext uri="{0D108BD9-81ED-4DB2-BD59-A6C34878D82A}">
                    <a16:rowId xmlns:a16="http://schemas.microsoft.com/office/drawing/2014/main" val="261920656"/>
                  </a:ext>
                </a:extLst>
              </a:tr>
              <a:tr h="370840">
                <a:tc>
                  <a:txBody>
                    <a:bodyPr/>
                    <a:lstStyle/>
                    <a:p>
                      <a:r>
                        <a:rPr lang="en-GB" sz="1400" b="1" noProof="0">
                          <a:solidFill>
                            <a:srgbClr val="000000"/>
                          </a:solidFill>
                        </a:rPr>
                        <a:t>Rights of parties</a:t>
                      </a:r>
                    </a:p>
                  </a:txBody>
                  <a:tcPr/>
                </a:tc>
                <a:tc>
                  <a:txBody>
                    <a:bodyPr/>
                    <a:lstStyle/>
                    <a:p>
                      <a:pPr marL="285750" indent="-285750">
                        <a:buClr>
                          <a:schemeClr val="accent3"/>
                        </a:buClr>
                        <a:buFont typeface="Arial" panose="020B0604020202020204" pitchFamily="34" charset="0"/>
                        <a:buChar char="•"/>
                      </a:pPr>
                      <a:r>
                        <a:rPr lang="en-GB" sz="1400" noProof="0" dirty="0">
                          <a:solidFill>
                            <a:srgbClr val="000000"/>
                          </a:solidFill>
                        </a:rPr>
                        <a:t>Representation by proxy or support from an advisor</a:t>
                      </a:r>
                    </a:p>
                    <a:p>
                      <a:pPr marL="285750" indent="-285750">
                        <a:buClr>
                          <a:schemeClr val="accent3"/>
                        </a:buClr>
                        <a:buFont typeface="Arial" panose="020B0604020202020204" pitchFamily="34" charset="0"/>
                        <a:buChar char="•"/>
                      </a:pPr>
                      <a:r>
                        <a:rPr lang="en-GB" sz="1400" noProof="0" dirty="0">
                          <a:solidFill>
                            <a:srgbClr val="000000"/>
                          </a:solidFill>
                        </a:rPr>
                        <a:t>Access to documents</a:t>
                      </a:r>
                    </a:p>
                    <a:p>
                      <a:pPr marL="285750" indent="-285750">
                        <a:buClr>
                          <a:schemeClr val="accent3"/>
                        </a:buClr>
                        <a:buFont typeface="Arial" panose="020B0604020202020204" pitchFamily="34" charset="0"/>
                        <a:buChar char="•"/>
                      </a:pPr>
                      <a:r>
                        <a:rPr lang="en-GB" sz="1400" noProof="0" dirty="0">
                          <a:solidFill>
                            <a:srgbClr val="000000"/>
                          </a:solidFill>
                        </a:rPr>
                        <a:t>Right to be heard</a:t>
                      </a:r>
                    </a:p>
                  </a:txBody>
                  <a:tcPr/>
                </a:tc>
                <a:extLst>
                  <a:ext uri="{0D108BD9-81ED-4DB2-BD59-A6C34878D82A}">
                    <a16:rowId xmlns:a16="http://schemas.microsoft.com/office/drawing/2014/main" val="728820056"/>
                  </a:ext>
                </a:extLst>
              </a:tr>
              <a:tr h="370840">
                <a:tc>
                  <a:txBody>
                    <a:bodyPr/>
                    <a:lstStyle/>
                    <a:p>
                      <a:r>
                        <a:rPr lang="en-GB" sz="1400" b="1" noProof="0">
                          <a:solidFill>
                            <a:srgbClr val="000000"/>
                          </a:solidFill>
                        </a:rPr>
                        <a:t>Conclusion</a:t>
                      </a:r>
                    </a:p>
                  </a:txBody>
                  <a:tcPr/>
                </a:tc>
                <a:tc>
                  <a:txBody>
                    <a:bodyPr/>
                    <a:lstStyle/>
                    <a:p>
                      <a:pPr marL="0" indent="0">
                        <a:buFont typeface="Arial" panose="020B0604020202020204" pitchFamily="34" charset="0"/>
                        <a:buNone/>
                      </a:pPr>
                      <a:r>
                        <a:rPr lang="en-GB" sz="1400" noProof="0" dirty="0">
                          <a:solidFill>
                            <a:srgbClr val="000000"/>
                          </a:solidFill>
                        </a:rPr>
                        <a:t>Administrative act (notice)</a:t>
                      </a:r>
                    </a:p>
                  </a:txBody>
                  <a:tcPr/>
                </a:tc>
                <a:extLst>
                  <a:ext uri="{0D108BD9-81ED-4DB2-BD59-A6C34878D82A}">
                    <a16:rowId xmlns:a16="http://schemas.microsoft.com/office/drawing/2014/main" val="1503169288"/>
                  </a:ext>
                </a:extLst>
              </a:tr>
            </a:tbl>
          </a:graphicData>
        </a:graphic>
      </p:graphicFrame>
      <p:sp>
        <p:nvSpPr>
          <p:cNvPr id="1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Legislation</a:t>
            </a:r>
          </a:p>
        </p:txBody>
      </p:sp>
    </p:spTree>
    <p:extLst>
      <p:ext uri="{BB962C8B-B14F-4D97-AF65-F5344CB8AC3E}">
        <p14:creationId xmlns:p14="http://schemas.microsoft.com/office/powerpoint/2010/main" val="3591500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en-GB" dirty="0">
                <a:solidFill>
                  <a:srgbClr val="000000"/>
                </a:solidFill>
              </a:rPr>
              <a:t>1.3.6 Involvement in international treaties/conventions</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85000" lnSpcReduction="20000"/>
          </a:bodyPr>
          <a:lstStyle/>
          <a:p>
            <a:pPr marL="0" indent="0">
              <a:buNone/>
            </a:pPr>
            <a:r>
              <a:rPr lang="en-GB" sz="2000" dirty="0">
                <a:solidFill>
                  <a:srgbClr val="000000"/>
                </a:solidFill>
              </a:rPr>
              <a:t>UN conventions</a:t>
            </a:r>
          </a:p>
          <a:p>
            <a:pPr marL="269875" lvl="1" indent="0">
              <a:buNone/>
            </a:pPr>
            <a:r>
              <a:rPr lang="en-GB" dirty="0">
                <a:solidFill>
                  <a:srgbClr val="000000"/>
                </a:solidFill>
              </a:rPr>
              <a:t>UN Convention on the Rights of the Child; UN Convention on the Rights of Persons with Disabilities</a:t>
            </a:r>
          </a:p>
          <a:p>
            <a:r>
              <a:rPr lang="en-GB" sz="2000" dirty="0"/>
              <a:t>Council of Europe conventions</a:t>
            </a:r>
          </a:p>
          <a:p>
            <a:pPr marL="269875" lvl="1" indent="0">
              <a:buNone/>
            </a:pPr>
            <a:r>
              <a:rPr lang="en-GB" dirty="0">
                <a:solidFill>
                  <a:srgbClr val="000000"/>
                </a:solidFill>
              </a:rPr>
              <a:t>on preventing and combating domestic violence; protection of children against sexual exploitation and sexual abuse</a:t>
            </a:r>
          </a:p>
          <a:p>
            <a:r>
              <a:rPr lang="en-GB" sz="2000" dirty="0"/>
              <a:t>Hague conventions</a:t>
            </a:r>
          </a:p>
          <a:p>
            <a:pPr marL="269875" lvl="1" indent="0">
              <a:buNone/>
            </a:pPr>
            <a:r>
              <a:rPr lang="en-GB" dirty="0">
                <a:solidFill>
                  <a:srgbClr val="000000"/>
                </a:solidFill>
              </a:rPr>
              <a:t>on the protection of children; on the protection of infants; on adoption; on child abduction; on child support</a:t>
            </a:r>
          </a:p>
          <a:p>
            <a:r>
              <a:rPr lang="en-GB" sz="2000" dirty="0"/>
              <a:t>Bilateral agreements</a:t>
            </a:r>
          </a:p>
          <a:p>
            <a:pPr marL="269875" lvl="1" indent="0">
              <a:buNone/>
            </a:pPr>
            <a:r>
              <a:rPr lang="en-GB" dirty="0"/>
              <a:t>Franco-German Youth Office; German-Polish Youth Office; German-Greek Youth Office; </a:t>
            </a:r>
            <a:r>
              <a:rPr lang="en-US" dirty="0" err="1"/>
              <a:t>ConAct</a:t>
            </a:r>
            <a:r>
              <a:rPr lang="en-US" dirty="0"/>
              <a:t> – Coordination Center for German-Israeli Youth Exchange </a:t>
            </a:r>
            <a:r>
              <a:rPr lang="en-GB" dirty="0">
                <a:solidFill>
                  <a:srgbClr val="000000"/>
                </a:solidFill>
              </a:rPr>
              <a:t>(German-Israeli Youth Office planned); Czech-German Youth Exchange Coordination Centre - Tandem; German-Russian Youth Exchange Foundation</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1. Structural framework – Legislation</a:t>
            </a:r>
          </a:p>
        </p:txBody>
      </p:sp>
    </p:spTree>
    <p:extLst>
      <p:ext uri="{BB962C8B-B14F-4D97-AF65-F5344CB8AC3E}">
        <p14:creationId xmlns:p14="http://schemas.microsoft.com/office/powerpoint/2010/main" val="2032419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en-GB" sz="3200" dirty="0"/>
              <a:t>2. Tasks and fields of work</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en-GB" dirty="0"/>
          </a:p>
          <a:p>
            <a:r>
              <a:rPr lang="en-GB" sz="2600" dirty="0"/>
              <a:t>2.1 Mission and claim</a:t>
            </a:r>
          </a:p>
        </p:txBody>
      </p:sp>
    </p:spTree>
    <p:extLst>
      <p:ext uri="{BB962C8B-B14F-4D97-AF65-F5344CB8AC3E}">
        <p14:creationId xmlns:p14="http://schemas.microsoft.com/office/powerpoint/2010/main" val="4196020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hidden="1">
            <a:extLst>
              <a:ext uri="{FF2B5EF4-FFF2-40B4-BE49-F238E27FC236}">
                <a16:creationId xmlns:a16="http://schemas.microsoft.com/office/drawing/2014/main" id="{B4B5B772-8A54-41EB-AE76-C881365E5F41}"/>
              </a:ext>
            </a:extLst>
          </p:cNvPr>
          <p:cNvSpPr>
            <a:spLocks noSelect="1" noChangeArrowheads="1"/>
          </p:cNvSpPr>
          <p:nvPr/>
        </p:nvSpPr>
        <p:spPr bwMode="auto">
          <a:xfrm>
            <a:off x="114300" y="971550"/>
            <a:ext cx="476250" cy="476250"/>
          </a:xfrm>
          <a:prstGeom prst="rect">
            <a:avLst/>
          </a:prstGeom>
          <a:solidFill>
            <a:srgbClr val="FFFFFF"/>
          </a:solidFill>
          <a:ln w="9525">
            <a:solidFill>
              <a:srgbClr val="000000"/>
            </a:solidFill>
            <a:round/>
            <a:headEnd/>
            <a:tailEnd/>
          </a:ln>
        </p:spPr>
        <p:txBody>
          <a:bodyPr rot="0" vert="horz" wrap="square" lIns="68580" tIns="34290" rIns="68580" bIns="34290" anchor="t" anchorCtr="0" upright="1">
            <a:noAutofit/>
          </a:bodyPr>
          <a:lstStyle/>
          <a:p>
            <a:endParaRPr lang="de-DE" sz="1350"/>
          </a:p>
        </p:txBody>
      </p:sp>
      <p:sp>
        <p:nvSpPr>
          <p:cNvPr id="9" name="Rectangle 7">
            <a:extLst>
              <a:ext uri="{FF2B5EF4-FFF2-40B4-BE49-F238E27FC236}">
                <a16:creationId xmlns:a16="http://schemas.microsoft.com/office/drawing/2014/main" id="{DFBFD8F3-F356-479E-858D-E19499C62AA8}"/>
              </a:ext>
            </a:extLst>
          </p:cNvPr>
          <p:cNvSpPr>
            <a:spLocks noChangeArrowheads="1"/>
          </p:cNvSpPr>
          <p:nvPr/>
        </p:nvSpPr>
        <p:spPr bwMode="auto">
          <a:xfrm>
            <a:off x="2723950" y="241540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 name="Rectangle 8">
            <a:extLst>
              <a:ext uri="{FF2B5EF4-FFF2-40B4-BE49-F238E27FC236}">
                <a16:creationId xmlns:a16="http://schemas.microsoft.com/office/drawing/2014/main" id="{C6184C2C-442E-4AE4-9E59-035A1B7E1184}"/>
              </a:ext>
            </a:extLst>
          </p:cNvPr>
          <p:cNvSpPr>
            <a:spLocks noChangeArrowheads="1"/>
          </p:cNvSpPr>
          <p:nvPr/>
        </p:nvSpPr>
        <p:spPr bwMode="auto">
          <a:xfrm>
            <a:off x="2723950" y="2379106"/>
            <a:ext cx="13856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de-DE" altLang="de-DE" sz="1350">
                <a:latin typeface="Arial" panose="020B0604020202020204" pitchFamily="34" charset="0"/>
              </a:rPr>
            </a:br>
            <a:endParaRPr lang="de-DE" altLang="de-DE" sz="1350">
              <a:latin typeface="Arial" panose="020B0604020202020204" pitchFamily="34" charset="0"/>
            </a:endParaRPr>
          </a:p>
          <a:p>
            <a:pPr defTabSz="685800" eaLnBrk="0" fontAlgn="base" hangingPunct="0">
              <a:spcBef>
                <a:spcPct val="0"/>
              </a:spcBef>
              <a:spcAft>
                <a:spcPct val="0"/>
              </a:spcAft>
            </a:pPr>
            <a:endParaRPr lang="de-DE" altLang="de-DE" sz="1350">
              <a:latin typeface="Arial" panose="020B0604020202020204" pitchFamily="34" charset="0"/>
            </a:endParaRPr>
          </a:p>
        </p:txBody>
      </p:sp>
      <p:sp>
        <p:nvSpPr>
          <p:cNvPr id="11" name="Rectangle 10">
            <a:extLst>
              <a:ext uri="{FF2B5EF4-FFF2-40B4-BE49-F238E27FC236}">
                <a16:creationId xmlns:a16="http://schemas.microsoft.com/office/drawing/2014/main" id="{9AD9A2CA-F9B2-415E-B5D0-9CC548C9230D}"/>
              </a:ext>
            </a:extLst>
          </p:cNvPr>
          <p:cNvSpPr>
            <a:spLocks noChangeArrowheads="1"/>
          </p:cNvSpPr>
          <p:nvPr/>
        </p:nvSpPr>
        <p:spPr bwMode="auto">
          <a:xfrm>
            <a:off x="2723950" y="2540688"/>
            <a:ext cx="138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de-DE" altLang="de-DE" sz="600"/>
          </a:p>
          <a:p>
            <a:pPr defTabSz="685800" eaLnBrk="0" fontAlgn="base" hangingPunct="0">
              <a:spcBef>
                <a:spcPct val="0"/>
              </a:spcBef>
              <a:spcAft>
                <a:spcPct val="0"/>
              </a:spcAft>
            </a:pPr>
            <a:endParaRPr lang="de-DE" altLang="de-DE" sz="1350">
              <a:latin typeface="Arial" panose="020B0604020202020204" pitchFamily="34" charset="0"/>
            </a:endParaRPr>
          </a:p>
        </p:txBody>
      </p:sp>
      <p:sp>
        <p:nvSpPr>
          <p:cNvPr id="12" name="Rectangle 14">
            <a:extLst>
              <a:ext uri="{FF2B5EF4-FFF2-40B4-BE49-F238E27FC236}">
                <a16:creationId xmlns:a16="http://schemas.microsoft.com/office/drawing/2014/main" id="{7BDD6540-8A42-4939-ABB7-CD1C4AB3FF41}"/>
              </a:ext>
            </a:extLst>
          </p:cNvPr>
          <p:cNvSpPr>
            <a:spLocks noChangeArrowheads="1"/>
          </p:cNvSpPr>
          <p:nvPr/>
        </p:nvSpPr>
        <p:spPr bwMode="auto">
          <a:xfrm>
            <a:off x="2723950" y="258685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3" name="Rectangle 16">
            <a:extLst>
              <a:ext uri="{FF2B5EF4-FFF2-40B4-BE49-F238E27FC236}">
                <a16:creationId xmlns:a16="http://schemas.microsoft.com/office/drawing/2014/main" id="{3AAA64EB-6CCB-449B-9670-A5E031A9BA27}"/>
              </a:ext>
            </a:extLst>
          </p:cNvPr>
          <p:cNvSpPr>
            <a:spLocks noChangeArrowheads="1"/>
          </p:cNvSpPr>
          <p:nvPr/>
        </p:nvSpPr>
        <p:spPr bwMode="auto">
          <a:xfrm>
            <a:off x="600670" y="5213745"/>
            <a:ext cx="13856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de-DE" altLang="de-DE" sz="1350" dirty="0">
                <a:latin typeface="Arial" panose="020B0604020202020204" pitchFamily="34" charset="0"/>
              </a:rPr>
            </a:br>
            <a:endParaRPr lang="de-DE" altLang="de-DE" sz="1350" dirty="0">
              <a:latin typeface="Arial" panose="020B0604020202020204" pitchFamily="34" charset="0"/>
            </a:endParaRPr>
          </a:p>
          <a:p>
            <a:pPr defTabSz="685800" eaLnBrk="0" fontAlgn="base" hangingPunct="0">
              <a:spcBef>
                <a:spcPct val="0"/>
              </a:spcBef>
              <a:spcAft>
                <a:spcPct val="0"/>
              </a:spcAft>
            </a:pPr>
            <a:endParaRPr lang="de-DE" altLang="de-DE" sz="1350" dirty="0">
              <a:latin typeface="Arial" panose="020B0604020202020204" pitchFamily="34" charset="0"/>
            </a:endParaRPr>
          </a:p>
        </p:txBody>
      </p:sp>
      <p:sp>
        <p:nvSpPr>
          <p:cNvPr id="17" name="Titel 1">
            <a:extLst>
              <a:ext uri="{FF2B5EF4-FFF2-40B4-BE49-F238E27FC236}">
                <a16:creationId xmlns:a16="http://schemas.microsoft.com/office/drawing/2014/main" id="{692854ED-905F-449A-9902-D293F18FF41D}"/>
              </a:ext>
            </a:extLst>
          </p:cNvPr>
          <p:cNvSpPr>
            <a:spLocks noGrp="1"/>
          </p:cNvSpPr>
          <p:nvPr>
            <p:ph type="title"/>
          </p:nvPr>
        </p:nvSpPr>
        <p:spPr>
          <a:xfrm>
            <a:off x="114300" y="912349"/>
            <a:ext cx="8850188" cy="428738"/>
          </a:xfrm>
        </p:spPr>
        <p:txBody>
          <a:bodyPr>
            <a:noAutofit/>
          </a:bodyPr>
          <a:lstStyle/>
          <a:p>
            <a:r>
              <a:rPr lang="de-DE" dirty="0"/>
              <a:t>2.1.1 Tasks </a:t>
            </a:r>
            <a:r>
              <a:rPr lang="de-DE" dirty="0" err="1"/>
              <a:t>and</a:t>
            </a:r>
            <a:r>
              <a:rPr lang="de-DE" dirty="0"/>
              <a:t> </a:t>
            </a:r>
            <a:r>
              <a:rPr lang="de-DE" dirty="0" err="1"/>
              <a:t>mission</a:t>
            </a:r>
            <a:r>
              <a:rPr lang="de-DE" dirty="0"/>
              <a:t> of </a:t>
            </a:r>
            <a:r>
              <a:rPr lang="de-DE" dirty="0" err="1"/>
              <a:t>child</a:t>
            </a:r>
            <a:r>
              <a:rPr lang="de-DE" dirty="0"/>
              <a:t> </a:t>
            </a:r>
            <a:r>
              <a:rPr lang="de-DE" dirty="0" err="1"/>
              <a:t>and</a:t>
            </a:r>
            <a:r>
              <a:rPr lang="de-DE" dirty="0"/>
              <a:t> </a:t>
            </a:r>
            <a:r>
              <a:rPr lang="de-DE" dirty="0" err="1"/>
              <a:t>youth</a:t>
            </a:r>
            <a:r>
              <a:rPr lang="de-DE" dirty="0"/>
              <a:t> </a:t>
            </a:r>
            <a:r>
              <a:rPr lang="de-DE" dirty="0" err="1"/>
              <a:t>services</a:t>
            </a:r>
            <a:r>
              <a:rPr lang="de-DE" dirty="0"/>
              <a:t> </a:t>
            </a:r>
            <a:br>
              <a:rPr lang="de-DE" dirty="0"/>
            </a:br>
            <a:r>
              <a:rPr lang="de-DE" dirty="0"/>
              <a:t>– </a:t>
            </a:r>
            <a:r>
              <a:rPr lang="de-DE" dirty="0" err="1"/>
              <a:t>Article</a:t>
            </a:r>
            <a:r>
              <a:rPr lang="de-DE" dirty="0"/>
              <a:t> 1, </a:t>
            </a:r>
            <a:r>
              <a:rPr lang="de-DE" dirty="0" err="1"/>
              <a:t>Social</a:t>
            </a:r>
            <a:r>
              <a:rPr lang="de-DE" dirty="0"/>
              <a:t> Code Book 8</a:t>
            </a:r>
          </a:p>
        </p:txBody>
      </p:sp>
      <p:sp>
        <p:nvSpPr>
          <p:cNvPr id="14" name="Rectangle 12">
            <a:extLst>
              <a:ext uri="{FF2B5EF4-FFF2-40B4-BE49-F238E27FC236}">
                <a16:creationId xmlns:a16="http://schemas.microsoft.com/office/drawing/2014/main" id="{8BC43B95-80AF-4D67-BF61-7A4BFCCAD2F3}"/>
              </a:ext>
            </a:extLst>
          </p:cNvPr>
          <p:cNvSpPr>
            <a:spLocks noChangeArrowheads="1"/>
          </p:cNvSpPr>
          <p:nvPr/>
        </p:nvSpPr>
        <p:spPr bwMode="auto">
          <a:xfrm>
            <a:off x="443484" y="1746476"/>
            <a:ext cx="8458200" cy="437145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marL="8001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marL="12573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marL="17145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marL="2171700" indent="-342900">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marL="2628900" indent="-342900" defTabSz="449263"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marL="3086100" indent="-342900" defTabSz="449263"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marL="3543300" indent="-342900" defTabSz="449263"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marL="4000500" indent="-342900" defTabSz="449263"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a:spcAft>
                <a:spcPts val="600"/>
              </a:spcAft>
              <a:buFont typeface="+mj-lt"/>
              <a:buAutoNum type="arabicParenBoth"/>
            </a:pPr>
            <a:r>
              <a:rPr lang="en-GB" altLang="de-DE" sz="1600" dirty="0">
                <a:latin typeface="+mn-lt"/>
              </a:rPr>
              <a:t>All young people have the right to receive assistance so they can become independent, responsible and socially competent individuals.</a:t>
            </a:r>
          </a:p>
          <a:p>
            <a:pPr>
              <a:spcAft>
                <a:spcPts val="600"/>
              </a:spcAft>
              <a:buFont typeface="+mj-lt"/>
              <a:buAutoNum type="arabicParenBoth"/>
            </a:pPr>
            <a:r>
              <a:rPr lang="en-GB" altLang="de-DE" sz="1600" dirty="0">
                <a:latin typeface="+mn-lt"/>
              </a:rPr>
              <a:t>…</a:t>
            </a:r>
          </a:p>
          <a:p>
            <a:pPr>
              <a:spcAft>
                <a:spcPts val="600"/>
              </a:spcAft>
              <a:buFont typeface="+mj-lt"/>
              <a:buAutoNum type="arabicParenBoth"/>
            </a:pPr>
            <a:r>
              <a:rPr lang="en-GB" altLang="de-DE" sz="1600" dirty="0">
                <a:latin typeface="+mn-lt"/>
              </a:rPr>
              <a:t>The objectives of child and youth services are, inter alia,</a:t>
            </a:r>
          </a:p>
          <a:p>
            <a:pPr marL="703263">
              <a:spcAft>
                <a:spcPts val="600"/>
              </a:spcAft>
              <a:buFont typeface="Arial" panose="020B0604020202020204" pitchFamily="34" charset="0"/>
              <a:buAutoNum type="arabicPeriod"/>
            </a:pPr>
            <a:r>
              <a:rPr lang="en-GB" altLang="de-DE" sz="1600" dirty="0">
                <a:latin typeface="+mn-lt"/>
              </a:rPr>
              <a:t>to assist young people and eliminate disadvantages so as to give all young people equal educational and development opportunities and hence address any structural imbalances or personal deficits;</a:t>
            </a:r>
          </a:p>
          <a:p>
            <a:pPr marL="703263">
              <a:spcAft>
                <a:spcPts val="600"/>
              </a:spcAft>
              <a:buFont typeface="Arial" panose="020B0604020202020204" pitchFamily="34" charset="0"/>
              <a:buAutoNum type="arabicPeriod"/>
            </a:pPr>
            <a:r>
              <a:rPr lang="en-GB" sz="1600" dirty="0">
                <a:latin typeface="+mn-lt"/>
              </a:rPr>
              <a:t>to support young people as appropriate given their age and ability so they can make their own choices in all areas of life that pertain to them and in turn, participate fully in society;</a:t>
            </a:r>
          </a:p>
          <a:p>
            <a:pPr marL="703263">
              <a:spcAft>
                <a:spcPts val="600"/>
              </a:spcAft>
              <a:buFont typeface="Arial" panose="020B0604020202020204" pitchFamily="34" charset="0"/>
              <a:buAutoNum type="arabicPeriod"/>
            </a:pPr>
            <a:r>
              <a:rPr lang="en-GB" altLang="de-DE" sz="1600" dirty="0">
                <a:latin typeface="+mn-lt"/>
              </a:rPr>
              <a:t>to promote parents’ ability to provide care so they are enabled to meet their responsibilities towards their children;</a:t>
            </a:r>
          </a:p>
          <a:p>
            <a:pPr marL="703263">
              <a:spcAft>
                <a:spcPts val="600"/>
              </a:spcAft>
              <a:buAutoNum type="arabicPeriod"/>
            </a:pPr>
            <a:r>
              <a:rPr lang="en-GB" altLang="de-DE" sz="1600" dirty="0">
                <a:latin typeface="+mn-lt"/>
                <a:ea typeface="Times New Roman" panose="02020603050405020304" pitchFamily="18" charset="0"/>
                <a:cs typeface="Arial" panose="020B0604020202020204" pitchFamily="34" charset="0"/>
              </a:rPr>
              <a:t>to guard against dangers to children’s and adolescents’ welfare,</a:t>
            </a:r>
          </a:p>
          <a:p>
            <a:pPr marL="703263">
              <a:spcAft>
                <a:spcPts val="600"/>
              </a:spcAft>
              <a:buFont typeface="Arial" panose="020B0604020202020204" pitchFamily="34" charset="0"/>
              <a:buAutoNum type="arabicPeriod"/>
            </a:pPr>
            <a:r>
              <a:rPr lang="en-GB" altLang="de-DE" sz="1600" dirty="0">
                <a:latin typeface="+mn-lt"/>
                <a:ea typeface="Times New Roman" panose="02020603050405020304" pitchFamily="18" charset="0"/>
                <a:cs typeface="Arial" panose="020B0604020202020204" pitchFamily="34" charset="0"/>
              </a:rPr>
              <a:t>to help create or maintain positive living conditions for young people and their families as well as a positive and family-friendly environment</a:t>
            </a:r>
            <a:r>
              <a:rPr lang="en-GB" altLang="de-DE" sz="1600" dirty="0">
                <a:latin typeface="+mn-lt"/>
              </a:rPr>
              <a:t>. </a:t>
            </a:r>
          </a:p>
          <a:p>
            <a:pPr>
              <a:buFont typeface="Arial" panose="020B0604020202020204" pitchFamily="34" charset="0"/>
              <a:buNone/>
            </a:pPr>
            <a:endParaRPr lang="en-GB" altLang="de-DE" sz="1600" dirty="0"/>
          </a:p>
        </p:txBody>
      </p:sp>
      <p:sp>
        <p:nvSpPr>
          <p:cNvPr id="16"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a:t>
            </a:r>
            <a:r>
              <a:rPr lang="de-DE" dirty="0"/>
              <a:t>– Mission </a:t>
            </a:r>
            <a:r>
              <a:rPr lang="de-DE" dirty="0" err="1"/>
              <a:t>and</a:t>
            </a:r>
            <a:r>
              <a:rPr lang="de-DE" dirty="0"/>
              <a:t> </a:t>
            </a:r>
            <a:r>
              <a:rPr lang="de-DE" dirty="0" err="1"/>
              <a:t>claim</a:t>
            </a:r>
            <a:endParaRPr lang="de-DE" dirty="0"/>
          </a:p>
        </p:txBody>
      </p:sp>
    </p:spTree>
    <p:extLst>
      <p:ext uri="{BB962C8B-B14F-4D97-AF65-F5344CB8AC3E}">
        <p14:creationId xmlns:p14="http://schemas.microsoft.com/office/powerpoint/2010/main" val="96863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p:txBody>
          <a:bodyPr>
            <a:normAutofit/>
          </a:bodyPr>
          <a:lstStyle/>
          <a:p>
            <a:endParaRPr lang="de-DE" dirty="0"/>
          </a:p>
          <a:p>
            <a:r>
              <a:rPr lang="de-DE" dirty="0"/>
              <a:t>1.1 Society</a:t>
            </a:r>
          </a:p>
        </p:txBody>
      </p:sp>
      <p:sp>
        <p:nvSpPr>
          <p:cNvPr id="5" name="Titel 4"/>
          <p:cNvSpPr>
            <a:spLocks noGrp="1"/>
          </p:cNvSpPr>
          <p:nvPr>
            <p:ph type="ctrTitle"/>
          </p:nvPr>
        </p:nvSpPr>
        <p:spPr/>
        <p:txBody>
          <a:bodyPr/>
          <a:lstStyle/>
          <a:p>
            <a:r>
              <a:rPr lang="de-DE" dirty="0"/>
              <a:t>1. </a:t>
            </a:r>
            <a:r>
              <a:rPr lang="de-DE" dirty="0" err="1"/>
              <a:t>Structural</a:t>
            </a:r>
            <a:r>
              <a:rPr lang="de-DE" dirty="0"/>
              <a:t> </a:t>
            </a:r>
            <a:r>
              <a:rPr lang="de-DE" dirty="0" err="1"/>
              <a:t>framework</a:t>
            </a:r>
            <a:endParaRPr lang="de-DE" dirty="0"/>
          </a:p>
        </p:txBody>
      </p:sp>
    </p:spTree>
    <p:extLst>
      <p:ext uri="{BB962C8B-B14F-4D97-AF65-F5344CB8AC3E}">
        <p14:creationId xmlns:p14="http://schemas.microsoft.com/office/powerpoint/2010/main" val="3793334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dirty="0">
                <a:solidFill>
                  <a:srgbClr val="000000"/>
                </a:solidFill>
              </a:rPr>
              <a:t>2.1.2 Fields of work in child and youth services </a:t>
            </a:r>
            <a:r>
              <a:rPr lang="de-DE" dirty="0">
                <a:solidFill>
                  <a:srgbClr val="000000"/>
                </a:solidFill>
              </a:rPr>
              <a:t>–</a:t>
            </a:r>
            <a:br>
              <a:rPr lang="en-GB" dirty="0">
                <a:solidFill>
                  <a:srgbClr val="000000"/>
                </a:solidFill>
              </a:rPr>
            </a:br>
            <a:r>
              <a:rPr lang="en-GB" dirty="0">
                <a:solidFill>
                  <a:srgbClr val="000000"/>
                </a:solidFill>
              </a:rPr>
              <a:t>Articles 11-60, Social Code Book 8</a:t>
            </a:r>
          </a:p>
        </p:txBody>
      </p:sp>
      <p:sp>
        <p:nvSpPr>
          <p:cNvPr id="38" name="Rectangle 7">
            <a:extLst>
              <a:ext uri="{FF2B5EF4-FFF2-40B4-BE49-F238E27FC236}">
                <a16:creationId xmlns:a16="http://schemas.microsoft.com/office/drawing/2014/main" id="{DFBFD8F3-F356-479E-858D-E19499C62AA8}"/>
              </a:ext>
            </a:extLst>
          </p:cNvPr>
          <p:cNvSpPr>
            <a:spLocks noChangeArrowheads="1"/>
          </p:cNvSpPr>
          <p:nvPr/>
        </p:nvSpPr>
        <p:spPr bwMode="auto">
          <a:xfrm>
            <a:off x="2723950" y="241540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39" name="Rectangle 8">
            <a:extLst>
              <a:ext uri="{FF2B5EF4-FFF2-40B4-BE49-F238E27FC236}">
                <a16:creationId xmlns:a16="http://schemas.microsoft.com/office/drawing/2014/main" id="{C6184C2C-442E-4AE4-9E59-035A1B7E1184}"/>
              </a:ext>
            </a:extLst>
          </p:cNvPr>
          <p:cNvSpPr>
            <a:spLocks noChangeArrowheads="1"/>
          </p:cNvSpPr>
          <p:nvPr/>
        </p:nvSpPr>
        <p:spPr bwMode="auto">
          <a:xfrm>
            <a:off x="2723950" y="2379106"/>
            <a:ext cx="13856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GB" altLang="de-DE" sz="1350">
                <a:latin typeface="Arial" panose="020B0604020202020204" pitchFamily="34" charset="0"/>
              </a:rPr>
            </a:br>
            <a:endParaRPr lang="en-GB" altLang="de-DE" sz="1350">
              <a:latin typeface="Arial" panose="020B0604020202020204" pitchFamily="34" charset="0"/>
            </a:endParaRPr>
          </a:p>
          <a:p>
            <a:pPr defTabSz="685800" eaLnBrk="0" fontAlgn="base" hangingPunct="0">
              <a:spcBef>
                <a:spcPct val="0"/>
              </a:spcBef>
              <a:spcAft>
                <a:spcPct val="0"/>
              </a:spcAft>
            </a:pPr>
            <a:endParaRPr lang="en-GB" altLang="de-DE" sz="1350">
              <a:latin typeface="Arial" panose="020B0604020202020204" pitchFamily="34" charset="0"/>
            </a:endParaRPr>
          </a:p>
        </p:txBody>
      </p:sp>
      <p:sp>
        <p:nvSpPr>
          <p:cNvPr id="40" name="Rectangle 10">
            <a:extLst>
              <a:ext uri="{FF2B5EF4-FFF2-40B4-BE49-F238E27FC236}">
                <a16:creationId xmlns:a16="http://schemas.microsoft.com/office/drawing/2014/main" id="{9AD9A2CA-F9B2-415E-B5D0-9CC548C9230D}"/>
              </a:ext>
            </a:extLst>
          </p:cNvPr>
          <p:cNvSpPr>
            <a:spLocks noChangeArrowheads="1"/>
          </p:cNvSpPr>
          <p:nvPr/>
        </p:nvSpPr>
        <p:spPr bwMode="auto">
          <a:xfrm>
            <a:off x="2723950" y="2540688"/>
            <a:ext cx="138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de-DE" sz="600"/>
          </a:p>
          <a:p>
            <a:pPr defTabSz="685800" eaLnBrk="0" fontAlgn="base" hangingPunct="0">
              <a:spcBef>
                <a:spcPct val="0"/>
              </a:spcBef>
              <a:spcAft>
                <a:spcPct val="0"/>
              </a:spcAft>
            </a:pPr>
            <a:endParaRPr lang="en-GB" altLang="de-DE" sz="1350">
              <a:latin typeface="Arial" panose="020B0604020202020204" pitchFamily="34" charset="0"/>
            </a:endParaRPr>
          </a:p>
        </p:txBody>
      </p:sp>
      <p:sp>
        <p:nvSpPr>
          <p:cNvPr id="41" name="Rectangle 14">
            <a:extLst>
              <a:ext uri="{FF2B5EF4-FFF2-40B4-BE49-F238E27FC236}">
                <a16:creationId xmlns:a16="http://schemas.microsoft.com/office/drawing/2014/main" id="{7BDD6540-8A42-4939-ABB7-CD1C4AB3FF41}"/>
              </a:ext>
            </a:extLst>
          </p:cNvPr>
          <p:cNvSpPr>
            <a:spLocks noChangeArrowheads="1"/>
          </p:cNvSpPr>
          <p:nvPr/>
        </p:nvSpPr>
        <p:spPr bwMode="auto">
          <a:xfrm>
            <a:off x="2723950" y="258685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grpSp>
        <p:nvGrpSpPr>
          <p:cNvPr id="42" name="Group 7">
            <a:extLst>
              <a:ext uri="{FF2B5EF4-FFF2-40B4-BE49-F238E27FC236}">
                <a16:creationId xmlns:a16="http://schemas.microsoft.com/office/drawing/2014/main" id="{BDA752D3-1B1D-45BD-92C1-5287E5737C69}"/>
              </a:ext>
            </a:extLst>
          </p:cNvPr>
          <p:cNvGrpSpPr>
            <a:grpSpLocks/>
          </p:cNvGrpSpPr>
          <p:nvPr/>
        </p:nvGrpSpPr>
        <p:grpSpPr bwMode="auto">
          <a:xfrm>
            <a:off x="2692097" y="2204864"/>
            <a:ext cx="1172766" cy="1382317"/>
            <a:chOff x="1330" y="1480"/>
            <a:chExt cx="985" cy="1161"/>
          </a:xfrm>
        </p:grpSpPr>
        <p:sp>
          <p:nvSpPr>
            <p:cNvPr id="43" name="Rectangle 8">
              <a:extLst>
                <a:ext uri="{FF2B5EF4-FFF2-40B4-BE49-F238E27FC236}">
                  <a16:creationId xmlns:a16="http://schemas.microsoft.com/office/drawing/2014/main" id="{C0391CE9-3393-4F30-B434-06D28EA53740}"/>
                </a:ext>
              </a:extLst>
            </p:cNvPr>
            <p:cNvSpPr>
              <a:spLocks noChangeArrowheads="1"/>
            </p:cNvSpPr>
            <p:nvPr/>
          </p:nvSpPr>
          <p:spPr bwMode="auto">
            <a:xfrm>
              <a:off x="1330" y="1662"/>
              <a:ext cx="985" cy="979"/>
            </a:xfrm>
            <a:prstGeom prst="rect">
              <a:avLst/>
            </a:prstGeom>
            <a:solidFill>
              <a:schemeClr val="accent1">
                <a:lumMod val="60000"/>
                <a:lumOff val="40000"/>
              </a:schemeClr>
            </a:solidFill>
            <a:ln w="12700">
              <a:noFill/>
              <a:miter lim="800000"/>
              <a:headEnd/>
              <a:tailEnd/>
            </a:ln>
            <a:effectLst/>
          </p:spPr>
          <p:txBody>
            <a:bodyPr lIns="57150" tIns="28575" rIns="57150" bIns="28575">
              <a:spAutoFit/>
            </a:bodyPr>
            <a:lstStyle/>
            <a:p>
              <a:pPr algn="ctr" defTabSz="583406" eaLnBrk="0" hangingPunct="0">
                <a:spcAft>
                  <a:spcPct val="20000"/>
                </a:spcAft>
              </a:pPr>
              <a:r>
                <a:rPr lang="en-GB" sz="1200" dirty="0">
                  <a:cs typeface="Arial" pitchFamily="34" charset="0"/>
                </a:rPr>
                <a:t>Promotion of care and upbringing in the family </a:t>
              </a:r>
              <a:br>
                <a:rPr lang="en-GB" sz="1200" dirty="0">
                  <a:cs typeface="Arial" pitchFamily="34" charset="0"/>
                </a:rPr>
              </a:br>
              <a:r>
                <a:rPr lang="en-GB" sz="1200" dirty="0">
                  <a:cs typeface="Arial" pitchFamily="34" charset="0"/>
                </a:rPr>
                <a:t>(Articles 16–21 of Book 8)</a:t>
              </a:r>
            </a:p>
          </p:txBody>
        </p:sp>
        <p:sp>
          <p:nvSpPr>
            <p:cNvPr id="44" name="Line 9">
              <a:extLst>
                <a:ext uri="{FF2B5EF4-FFF2-40B4-BE49-F238E27FC236}">
                  <a16:creationId xmlns:a16="http://schemas.microsoft.com/office/drawing/2014/main" id="{0C6D3E02-CCF1-4C4D-AE18-70F003B2934B}"/>
                </a:ext>
              </a:extLst>
            </p:cNvPr>
            <p:cNvSpPr>
              <a:spLocks noChangeShapeType="1"/>
            </p:cNvSpPr>
            <p:nvPr/>
          </p:nvSpPr>
          <p:spPr bwMode="auto">
            <a:xfrm>
              <a:off x="1819" y="1480"/>
              <a:ext cx="0" cy="186"/>
            </a:xfrm>
            <a:prstGeom prst="line">
              <a:avLst/>
            </a:prstGeom>
            <a:noFill/>
            <a:ln w="50800">
              <a:solidFill>
                <a:schemeClr val="accent1">
                  <a:lumMod val="60000"/>
                  <a:lumOff val="40000"/>
                </a:schemeClr>
              </a:solidFill>
              <a:round/>
              <a:headEnd/>
              <a:tailEnd/>
            </a:ln>
            <a:effectLst/>
          </p:spPr>
          <p:txBody>
            <a:bodyPr/>
            <a:lstStyle/>
            <a:p>
              <a:endParaRPr lang="en-GB" sz="1200"/>
            </a:p>
          </p:txBody>
        </p:sp>
      </p:grpSp>
      <p:grpSp>
        <p:nvGrpSpPr>
          <p:cNvPr id="45" name="Group 10">
            <a:extLst>
              <a:ext uri="{FF2B5EF4-FFF2-40B4-BE49-F238E27FC236}">
                <a16:creationId xmlns:a16="http://schemas.microsoft.com/office/drawing/2014/main" id="{C73A242C-17D7-4355-AC81-2F8FB3542495}"/>
              </a:ext>
            </a:extLst>
          </p:cNvPr>
          <p:cNvGrpSpPr>
            <a:grpSpLocks/>
          </p:cNvGrpSpPr>
          <p:nvPr/>
        </p:nvGrpSpPr>
        <p:grpSpPr bwMode="auto">
          <a:xfrm>
            <a:off x="3923928" y="2204864"/>
            <a:ext cx="1172765" cy="1564482"/>
            <a:chOff x="2401" y="1474"/>
            <a:chExt cx="985" cy="1314"/>
          </a:xfrm>
        </p:grpSpPr>
        <p:sp>
          <p:nvSpPr>
            <p:cNvPr id="46" name="Rectangle 11">
              <a:extLst>
                <a:ext uri="{FF2B5EF4-FFF2-40B4-BE49-F238E27FC236}">
                  <a16:creationId xmlns:a16="http://schemas.microsoft.com/office/drawing/2014/main" id="{D5CBE107-8602-45A5-92C6-471763EC878A}"/>
                </a:ext>
              </a:extLst>
            </p:cNvPr>
            <p:cNvSpPr>
              <a:spLocks noChangeArrowheads="1"/>
            </p:cNvSpPr>
            <p:nvPr/>
          </p:nvSpPr>
          <p:spPr bwMode="auto">
            <a:xfrm>
              <a:off x="2401" y="1654"/>
              <a:ext cx="985" cy="1134"/>
            </a:xfrm>
            <a:prstGeom prst="rect">
              <a:avLst/>
            </a:prstGeom>
            <a:solidFill>
              <a:schemeClr val="accent1">
                <a:lumMod val="60000"/>
                <a:lumOff val="40000"/>
              </a:schemeClr>
            </a:solidFill>
            <a:ln w="12700">
              <a:solidFill>
                <a:schemeClr val="accent1">
                  <a:lumMod val="60000"/>
                  <a:lumOff val="40000"/>
                </a:schemeClr>
              </a:solidFill>
              <a:miter lim="800000"/>
              <a:headEnd/>
              <a:tailEnd/>
            </a:ln>
            <a:effectLst/>
          </p:spPr>
          <p:txBody>
            <a:bodyPr lIns="57150" tIns="28575" rIns="57150" bIns="28575">
              <a:spAutoFit/>
            </a:bodyPr>
            <a:lstStyle/>
            <a:p>
              <a:pPr algn="ctr" defTabSz="583406" eaLnBrk="0" hangingPunct="0">
                <a:spcAft>
                  <a:spcPct val="20000"/>
                </a:spcAft>
              </a:pPr>
              <a:r>
                <a:rPr lang="en-GB" sz="1200" dirty="0">
                  <a:cs typeface="Arial" pitchFamily="34" charset="0"/>
                </a:rPr>
                <a:t>Care of children in day-care facilities and nurseries</a:t>
              </a:r>
              <a:br>
                <a:rPr lang="en-GB" sz="1200" dirty="0">
                  <a:cs typeface="Arial" pitchFamily="34" charset="0"/>
                </a:rPr>
              </a:br>
              <a:r>
                <a:rPr lang="en-GB" sz="1200" dirty="0">
                  <a:cs typeface="Arial" pitchFamily="34" charset="0"/>
                </a:rPr>
                <a:t>(Articles 22–26 of Book 8)</a:t>
              </a:r>
            </a:p>
          </p:txBody>
        </p:sp>
        <p:sp>
          <p:nvSpPr>
            <p:cNvPr id="47" name="Line 12">
              <a:extLst>
                <a:ext uri="{FF2B5EF4-FFF2-40B4-BE49-F238E27FC236}">
                  <a16:creationId xmlns:a16="http://schemas.microsoft.com/office/drawing/2014/main" id="{00B47AE1-1A25-44A7-B81E-5E3CE35841CE}"/>
                </a:ext>
              </a:extLst>
            </p:cNvPr>
            <p:cNvSpPr>
              <a:spLocks noChangeShapeType="1"/>
            </p:cNvSpPr>
            <p:nvPr/>
          </p:nvSpPr>
          <p:spPr bwMode="auto">
            <a:xfrm>
              <a:off x="2880" y="1474"/>
              <a:ext cx="0" cy="186"/>
            </a:xfrm>
            <a:prstGeom prst="line">
              <a:avLst/>
            </a:prstGeom>
            <a:noFill/>
            <a:ln w="50800">
              <a:solidFill>
                <a:schemeClr val="accent1">
                  <a:lumMod val="60000"/>
                  <a:lumOff val="40000"/>
                </a:schemeClr>
              </a:solidFill>
              <a:round/>
              <a:headEnd/>
              <a:tailEnd/>
            </a:ln>
            <a:effectLst/>
          </p:spPr>
          <p:txBody>
            <a:bodyPr/>
            <a:lstStyle/>
            <a:p>
              <a:endParaRPr lang="en-GB" sz="1200"/>
            </a:p>
          </p:txBody>
        </p:sp>
      </p:grpSp>
      <p:grpSp>
        <p:nvGrpSpPr>
          <p:cNvPr id="48" name="Group 16">
            <a:extLst>
              <a:ext uri="{FF2B5EF4-FFF2-40B4-BE49-F238E27FC236}">
                <a16:creationId xmlns:a16="http://schemas.microsoft.com/office/drawing/2014/main" id="{E4F731E7-505C-4CDA-806F-D03608CBE06D}"/>
              </a:ext>
            </a:extLst>
          </p:cNvPr>
          <p:cNvGrpSpPr>
            <a:grpSpLocks/>
          </p:cNvGrpSpPr>
          <p:nvPr/>
        </p:nvGrpSpPr>
        <p:grpSpPr bwMode="auto">
          <a:xfrm>
            <a:off x="755577" y="1700808"/>
            <a:ext cx="7704855" cy="288131"/>
            <a:chOff x="142" y="1091"/>
            <a:chExt cx="4732" cy="242"/>
          </a:xfrm>
        </p:grpSpPr>
        <p:sp>
          <p:nvSpPr>
            <p:cNvPr id="49" name="Rectangle 17">
              <a:extLst>
                <a:ext uri="{FF2B5EF4-FFF2-40B4-BE49-F238E27FC236}">
                  <a16:creationId xmlns:a16="http://schemas.microsoft.com/office/drawing/2014/main" id="{991E4929-0282-4CC3-B299-4D50FC649648}"/>
                </a:ext>
              </a:extLst>
            </p:cNvPr>
            <p:cNvSpPr>
              <a:spLocks noChangeArrowheads="1"/>
            </p:cNvSpPr>
            <p:nvPr/>
          </p:nvSpPr>
          <p:spPr bwMode="auto">
            <a:xfrm>
              <a:off x="146" y="1091"/>
              <a:ext cx="2651" cy="211"/>
            </a:xfrm>
            <a:prstGeom prst="rect">
              <a:avLst/>
            </a:prstGeom>
            <a:solidFill>
              <a:srgbClr val="F77218"/>
            </a:solidFill>
            <a:ln w="12700">
              <a:noFill/>
              <a:miter lim="800000"/>
              <a:headEnd/>
              <a:tailEnd/>
            </a:ln>
            <a:effectLst/>
          </p:spPr>
          <p:txBody>
            <a:bodyPr wrap="none" anchor="ctr"/>
            <a:lstStyle/>
            <a:p>
              <a:endParaRPr lang="en-GB" sz="1350"/>
            </a:p>
          </p:txBody>
        </p:sp>
        <p:sp>
          <p:nvSpPr>
            <p:cNvPr id="50" name="Rectangle 18">
              <a:extLst>
                <a:ext uri="{FF2B5EF4-FFF2-40B4-BE49-F238E27FC236}">
                  <a16:creationId xmlns:a16="http://schemas.microsoft.com/office/drawing/2014/main" id="{C7120E6C-97ED-4792-92F1-608F5A072F70}"/>
                </a:ext>
              </a:extLst>
            </p:cNvPr>
            <p:cNvSpPr>
              <a:spLocks noChangeArrowheads="1"/>
            </p:cNvSpPr>
            <p:nvPr/>
          </p:nvSpPr>
          <p:spPr bwMode="auto">
            <a:xfrm>
              <a:off x="142" y="1091"/>
              <a:ext cx="3725" cy="242"/>
            </a:xfrm>
            <a:prstGeom prst="rect">
              <a:avLst/>
            </a:prstGeom>
            <a:solidFill>
              <a:schemeClr val="accent1">
                <a:lumMod val="60000"/>
                <a:lumOff val="40000"/>
              </a:schemeClr>
            </a:solidFill>
            <a:ln w="12700">
              <a:noFill/>
              <a:miter lim="800000"/>
              <a:headEnd/>
              <a:tailEnd/>
            </a:ln>
            <a:effectLst/>
          </p:spPr>
          <p:txBody>
            <a:bodyPr wrap="square" lIns="57150" tIns="28575" rIns="57150" bIns="28575">
              <a:spAutoFit/>
            </a:bodyPr>
            <a:lstStyle/>
            <a:p>
              <a:pPr algn="ctr" defTabSz="583406" eaLnBrk="0" hangingPunct="0"/>
              <a:r>
                <a:rPr lang="en-GB" sz="1500" b="1">
                  <a:cs typeface="Arial" pitchFamily="34" charset="0"/>
                </a:rPr>
                <a:t>Services</a:t>
              </a:r>
            </a:p>
          </p:txBody>
        </p:sp>
        <p:sp>
          <p:nvSpPr>
            <p:cNvPr id="51" name="Rectangle 19">
              <a:extLst>
                <a:ext uri="{FF2B5EF4-FFF2-40B4-BE49-F238E27FC236}">
                  <a16:creationId xmlns:a16="http://schemas.microsoft.com/office/drawing/2014/main" id="{A709593B-03B4-436A-A7F2-89AD4D8F31AD}"/>
                </a:ext>
              </a:extLst>
            </p:cNvPr>
            <p:cNvSpPr>
              <a:spLocks noChangeArrowheads="1"/>
            </p:cNvSpPr>
            <p:nvPr/>
          </p:nvSpPr>
          <p:spPr bwMode="auto">
            <a:xfrm>
              <a:off x="3917" y="1091"/>
              <a:ext cx="957" cy="242"/>
            </a:xfrm>
            <a:prstGeom prst="rect">
              <a:avLst/>
            </a:prstGeom>
            <a:solidFill>
              <a:schemeClr val="accent3"/>
            </a:solidFill>
            <a:ln w="12700">
              <a:noFill/>
              <a:miter lim="800000"/>
              <a:headEnd/>
              <a:tailEnd/>
            </a:ln>
            <a:effectLst/>
          </p:spPr>
          <p:txBody>
            <a:bodyPr wrap="square" lIns="57150" tIns="28575" rIns="57150" bIns="28575">
              <a:spAutoFit/>
            </a:bodyPr>
            <a:lstStyle/>
            <a:p>
              <a:pPr algn="ctr" defTabSz="583406" eaLnBrk="0" hangingPunct="0"/>
              <a:r>
                <a:rPr lang="en-GB" sz="1500" b="1" dirty="0">
                  <a:solidFill>
                    <a:schemeClr val="bg1"/>
                  </a:solidFill>
                  <a:cs typeface="Arial" pitchFamily="34" charset="0"/>
                </a:rPr>
                <a:t>Other tasks</a:t>
              </a:r>
            </a:p>
          </p:txBody>
        </p:sp>
      </p:grpSp>
      <p:grpSp>
        <p:nvGrpSpPr>
          <p:cNvPr id="52" name="Group 21">
            <a:extLst>
              <a:ext uri="{FF2B5EF4-FFF2-40B4-BE49-F238E27FC236}">
                <a16:creationId xmlns:a16="http://schemas.microsoft.com/office/drawing/2014/main" id="{D588DD20-46FC-4B89-AF2B-19CB64BC2302}"/>
              </a:ext>
            </a:extLst>
          </p:cNvPr>
          <p:cNvGrpSpPr>
            <a:grpSpLocks/>
          </p:cNvGrpSpPr>
          <p:nvPr/>
        </p:nvGrpSpPr>
        <p:grpSpPr bwMode="auto">
          <a:xfrm>
            <a:off x="6876255" y="1916832"/>
            <a:ext cx="1584722" cy="1508523"/>
            <a:chOff x="4549" y="1263"/>
            <a:chExt cx="1331" cy="1267"/>
          </a:xfrm>
        </p:grpSpPr>
        <p:sp>
          <p:nvSpPr>
            <p:cNvPr id="53" name="Rectangle 22">
              <a:extLst>
                <a:ext uri="{FF2B5EF4-FFF2-40B4-BE49-F238E27FC236}">
                  <a16:creationId xmlns:a16="http://schemas.microsoft.com/office/drawing/2014/main" id="{043A7DEB-2F45-4A7D-9990-0A1D3EAE4420}"/>
                </a:ext>
              </a:extLst>
            </p:cNvPr>
            <p:cNvSpPr>
              <a:spLocks noChangeArrowheads="1"/>
            </p:cNvSpPr>
            <p:nvPr/>
          </p:nvSpPr>
          <p:spPr bwMode="auto">
            <a:xfrm>
              <a:off x="4549" y="1675"/>
              <a:ext cx="1331" cy="855"/>
            </a:xfrm>
            <a:prstGeom prst="rect">
              <a:avLst/>
            </a:prstGeom>
            <a:solidFill>
              <a:schemeClr val="accent3"/>
            </a:solidFill>
            <a:ln w="12700">
              <a:noFill/>
              <a:miter lim="800000"/>
              <a:headEnd/>
              <a:tailEnd/>
            </a:ln>
            <a:effectLst/>
          </p:spPr>
          <p:txBody>
            <a:bodyPr wrap="square" lIns="57150" tIns="28575" rIns="57150" bIns="28575">
              <a:spAutoFit/>
            </a:bodyPr>
            <a:lstStyle/>
            <a:p>
              <a:pPr algn="ctr" defTabSz="183356" eaLnBrk="0" hangingPunct="0">
                <a:spcAft>
                  <a:spcPct val="20000"/>
                </a:spcAft>
              </a:pPr>
              <a:r>
                <a:rPr lang="en-GB" sz="1200" dirty="0">
                  <a:solidFill>
                    <a:schemeClr val="bg1"/>
                  </a:solidFill>
                  <a:cs typeface="Arial" pitchFamily="34" charset="0"/>
                </a:rPr>
                <a:t>Sovereign tasks to protect children and adolescents</a:t>
              </a:r>
            </a:p>
            <a:p>
              <a:pPr marL="183356" indent="-183356" algn="ctr" defTabSz="183356" eaLnBrk="0" hangingPunct="0">
                <a:spcAft>
                  <a:spcPct val="20000"/>
                </a:spcAft>
              </a:pPr>
              <a:r>
                <a:rPr lang="en-GB" sz="1200" dirty="0">
                  <a:solidFill>
                    <a:schemeClr val="bg1"/>
                  </a:solidFill>
                  <a:cs typeface="Arial" pitchFamily="34" charset="0"/>
                </a:rPr>
                <a:t>(Articles 42–60 </a:t>
              </a:r>
              <a:br>
                <a:rPr lang="en-GB" sz="1200" dirty="0">
                  <a:solidFill>
                    <a:schemeClr val="bg1"/>
                  </a:solidFill>
                  <a:cs typeface="Arial" pitchFamily="34" charset="0"/>
                </a:rPr>
              </a:br>
              <a:r>
                <a:rPr lang="en-GB" sz="1200" dirty="0">
                  <a:solidFill>
                    <a:schemeClr val="bg1"/>
                  </a:solidFill>
                  <a:cs typeface="Arial" pitchFamily="34" charset="0"/>
                </a:rPr>
                <a:t>of Book 8)</a:t>
              </a:r>
            </a:p>
          </p:txBody>
        </p:sp>
        <p:sp>
          <p:nvSpPr>
            <p:cNvPr id="54" name="Line 23">
              <a:extLst>
                <a:ext uri="{FF2B5EF4-FFF2-40B4-BE49-F238E27FC236}">
                  <a16:creationId xmlns:a16="http://schemas.microsoft.com/office/drawing/2014/main" id="{C645DF02-DBE2-4C65-B037-749E77182A41}"/>
                </a:ext>
              </a:extLst>
            </p:cNvPr>
            <p:cNvSpPr>
              <a:spLocks noChangeShapeType="1"/>
            </p:cNvSpPr>
            <p:nvPr/>
          </p:nvSpPr>
          <p:spPr bwMode="auto">
            <a:xfrm>
              <a:off x="5275" y="1263"/>
              <a:ext cx="0" cy="492"/>
            </a:xfrm>
            <a:prstGeom prst="line">
              <a:avLst/>
            </a:prstGeom>
            <a:noFill/>
            <a:ln w="50800">
              <a:solidFill>
                <a:schemeClr val="accent3"/>
              </a:solidFill>
              <a:round/>
              <a:headEnd/>
              <a:tailEnd/>
            </a:ln>
            <a:effectLst/>
          </p:spPr>
          <p:txBody>
            <a:bodyPr/>
            <a:lstStyle/>
            <a:p>
              <a:endParaRPr lang="en-GB" sz="1200"/>
            </a:p>
          </p:txBody>
        </p:sp>
      </p:grpSp>
      <p:sp>
        <p:nvSpPr>
          <p:cNvPr id="58" name="Rechteck 57">
            <a:extLst>
              <a:ext uri="{FF2B5EF4-FFF2-40B4-BE49-F238E27FC236}">
                <a16:creationId xmlns:a16="http://schemas.microsoft.com/office/drawing/2014/main" id="{4AAC332B-6DF6-4C96-9556-E85D9DB435E0}"/>
              </a:ext>
            </a:extLst>
          </p:cNvPr>
          <p:cNvSpPr/>
          <p:nvPr/>
        </p:nvSpPr>
        <p:spPr>
          <a:xfrm>
            <a:off x="6804369" y="4797152"/>
            <a:ext cx="1584055" cy="1351652"/>
          </a:xfrm>
          <a:prstGeom prst="rect">
            <a:avLst/>
          </a:prstGeom>
        </p:spPr>
        <p:txBody>
          <a:bodyPr wrap="square">
            <a:spAutoFit/>
          </a:bodyPr>
          <a:lstStyle/>
          <a:p>
            <a:pPr marL="183356" indent="-183356" defTabSz="183356" eaLnBrk="0" hangingPunct="0">
              <a:lnSpc>
                <a:spcPct val="93000"/>
              </a:lnSpc>
            </a:pPr>
            <a:r>
              <a:rPr lang="en-GB" sz="1100" dirty="0">
                <a:cs typeface="Arial" pitchFamily="34" charset="0"/>
              </a:rPr>
              <a:t>e.g.</a:t>
            </a:r>
          </a:p>
          <a:p>
            <a:pPr marL="171450" indent="-171450">
              <a:lnSpc>
                <a:spcPct val="93000"/>
              </a:lnSpc>
              <a:buClr>
                <a:schemeClr val="accent3"/>
              </a:buClr>
              <a:buFont typeface="Arial" panose="020B0604020202020204" pitchFamily="34" charset="0"/>
              <a:buChar char="•"/>
            </a:pPr>
            <a:r>
              <a:rPr lang="en-GB" altLang="de-DE" sz="1100" dirty="0">
                <a:solidFill>
                  <a:srgbClr val="000000"/>
                </a:solidFill>
                <a:cs typeface="Times New Roman" panose="02020603050405020304" pitchFamily="18" charset="0"/>
              </a:rPr>
              <a:t>Taking into custody</a:t>
            </a:r>
            <a:endParaRPr lang="en-GB" sz="1100" dirty="0">
              <a:solidFill>
                <a:srgbClr val="000000"/>
              </a:solidFill>
              <a:cs typeface="Arial" pitchFamily="34" charset="0"/>
            </a:endParaRPr>
          </a:p>
          <a:p>
            <a:pPr marL="171450" indent="-171450">
              <a:lnSpc>
                <a:spcPct val="93000"/>
              </a:lnSpc>
              <a:buClr>
                <a:schemeClr val="accent3"/>
              </a:buClr>
              <a:buFont typeface="Arial" panose="020B0604020202020204" pitchFamily="34" charset="0"/>
              <a:buChar char="•"/>
            </a:pPr>
            <a:r>
              <a:rPr lang="en-GB" sz="1100" dirty="0">
                <a:solidFill>
                  <a:srgbClr val="000000"/>
                </a:solidFill>
                <a:cs typeface="Arial" pitchFamily="34" charset="0"/>
              </a:rPr>
              <a:t>Involvement in family and juvenile court proceedings</a:t>
            </a:r>
          </a:p>
          <a:p>
            <a:pPr marL="171450" indent="-171450" eaLnBrk="0" hangingPunct="0">
              <a:lnSpc>
                <a:spcPct val="93000"/>
              </a:lnSpc>
              <a:buClr>
                <a:schemeClr val="accent3"/>
              </a:buClr>
              <a:buFont typeface="Arial" panose="020B0604020202020204" pitchFamily="34" charset="0"/>
              <a:buChar char="•"/>
            </a:pPr>
            <a:r>
              <a:rPr lang="en-GB" sz="1100" dirty="0">
                <a:solidFill>
                  <a:srgbClr val="000000"/>
                </a:solidFill>
                <a:cs typeface="Arial" pitchFamily="34" charset="0"/>
              </a:rPr>
              <a:t>Official guardianships</a:t>
            </a:r>
          </a:p>
        </p:txBody>
      </p:sp>
      <p:sp>
        <p:nvSpPr>
          <p:cNvPr id="59" name="Text Box 36">
            <a:extLst>
              <a:ext uri="{FF2B5EF4-FFF2-40B4-BE49-F238E27FC236}">
                <a16:creationId xmlns:a16="http://schemas.microsoft.com/office/drawing/2014/main" id="{FD206F37-9C3F-48C5-84E4-B7D9E374E49B}"/>
              </a:ext>
            </a:extLst>
          </p:cNvPr>
          <p:cNvSpPr txBox="1">
            <a:spLocks noChangeArrowheads="1"/>
          </p:cNvSpPr>
          <p:nvPr/>
        </p:nvSpPr>
        <p:spPr bwMode="auto">
          <a:xfrm>
            <a:off x="827584" y="4770627"/>
            <a:ext cx="1427260" cy="16664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3000"/>
              </a:lnSpc>
              <a:buSzTx/>
            </a:pPr>
            <a:r>
              <a:rPr lang="en-GB" altLang="de-DE" sz="1100" dirty="0">
                <a:solidFill>
                  <a:srgbClr val="000000"/>
                </a:solidFill>
                <a:cs typeface="Times New Roman" panose="02020603050405020304" pitchFamily="18" charset="0"/>
              </a:rPr>
              <a:t>e.g.</a:t>
            </a:r>
          </a:p>
          <a:p>
            <a:pPr marL="171450" indent="-171450">
              <a:lnSpc>
                <a:spcPct val="93000"/>
              </a:lnSpc>
              <a:buClr>
                <a:schemeClr val="accent3"/>
              </a:buClr>
              <a:buSzTx/>
              <a:buFont typeface="Arial" panose="020B0604020202020204" pitchFamily="34" charset="0"/>
              <a:buChar char="•"/>
            </a:pPr>
            <a:r>
              <a:rPr lang="en-GB" altLang="de-DE" sz="1100" dirty="0">
                <a:solidFill>
                  <a:srgbClr val="000000"/>
                </a:solidFill>
                <a:cs typeface="Times New Roman" panose="02020603050405020304" pitchFamily="18" charset="0"/>
              </a:rPr>
              <a:t>International youth work</a:t>
            </a:r>
          </a:p>
          <a:p>
            <a:pPr marL="171450" indent="-171450" eaLnBrk="0" hangingPunct="0">
              <a:lnSpc>
                <a:spcPct val="93000"/>
              </a:lnSpc>
              <a:buClr>
                <a:schemeClr val="accent3"/>
              </a:buClr>
              <a:buSzTx/>
              <a:buFont typeface="Arial" panose="020B0604020202020204" pitchFamily="34" charset="0"/>
              <a:buChar char="•"/>
            </a:pPr>
            <a:r>
              <a:rPr lang="en-GB" altLang="de-DE" sz="1100" dirty="0">
                <a:cs typeface="Times New Roman" panose="02020603050405020304" pitchFamily="18" charset="0"/>
              </a:rPr>
              <a:t>Support for</a:t>
            </a:r>
            <a:r>
              <a:rPr lang="en-GB" altLang="de-DE" sz="1100" dirty="0">
                <a:solidFill>
                  <a:srgbClr val="000000"/>
                </a:solidFill>
                <a:cs typeface="Times New Roman" panose="02020603050405020304" pitchFamily="18" charset="0"/>
              </a:rPr>
              <a:t> youth associations</a:t>
            </a:r>
          </a:p>
          <a:p>
            <a:pPr marL="171450" indent="-171450" eaLnBrk="0" hangingPunct="0">
              <a:lnSpc>
                <a:spcPct val="93000"/>
              </a:lnSpc>
              <a:buClr>
                <a:schemeClr val="accent3"/>
              </a:buClr>
              <a:buSzTx/>
              <a:buFont typeface="Arial" panose="020B0604020202020204" pitchFamily="34" charset="0"/>
              <a:buChar char="•"/>
            </a:pPr>
            <a:r>
              <a:rPr lang="en-GB" altLang="de-DE" sz="1100" dirty="0">
                <a:solidFill>
                  <a:srgbClr val="000000"/>
                </a:solidFill>
                <a:cs typeface="Times New Roman" panose="02020603050405020304" pitchFamily="18" charset="0"/>
              </a:rPr>
              <a:t>Support during the transition from school to work</a:t>
            </a:r>
            <a:endParaRPr lang="en-GB" altLang="de-DE" sz="1100" dirty="0"/>
          </a:p>
        </p:txBody>
      </p:sp>
      <p:sp>
        <p:nvSpPr>
          <p:cNvPr id="60" name="Text Box 38">
            <a:extLst>
              <a:ext uri="{FF2B5EF4-FFF2-40B4-BE49-F238E27FC236}">
                <a16:creationId xmlns:a16="http://schemas.microsoft.com/office/drawing/2014/main" id="{D55A39D8-EFBE-4EA5-90F4-7CBEA65218F1}"/>
              </a:ext>
            </a:extLst>
          </p:cNvPr>
          <p:cNvSpPr txBox="1">
            <a:spLocks noChangeArrowheads="1"/>
          </p:cNvSpPr>
          <p:nvPr/>
        </p:nvSpPr>
        <p:spPr bwMode="auto">
          <a:xfrm>
            <a:off x="2633230" y="4783126"/>
            <a:ext cx="1434714" cy="15090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3000"/>
              </a:lnSpc>
              <a:buClr>
                <a:schemeClr val="accent3"/>
              </a:buClr>
              <a:buSzTx/>
            </a:pPr>
            <a:r>
              <a:rPr lang="en-GB" altLang="de-DE" sz="1100" dirty="0">
                <a:solidFill>
                  <a:srgbClr val="000000"/>
                </a:solidFill>
                <a:cs typeface="Times New Roman" panose="02020603050405020304" pitchFamily="18" charset="0"/>
              </a:rPr>
              <a:t>e.g.</a:t>
            </a:r>
          </a:p>
          <a:p>
            <a:pPr marL="171450" indent="-171450">
              <a:lnSpc>
                <a:spcPct val="93000"/>
              </a:lnSpc>
              <a:buClr>
                <a:schemeClr val="accent3"/>
              </a:buClr>
              <a:buSzTx/>
              <a:buFont typeface="Arial" panose="020B0604020202020204" pitchFamily="34" charset="0"/>
              <a:buChar char="•"/>
            </a:pPr>
            <a:r>
              <a:rPr lang="en-GB" altLang="de-DE" sz="1100" dirty="0">
                <a:solidFill>
                  <a:srgbClr val="000000"/>
                </a:solidFill>
                <a:cs typeface="Times New Roman" panose="02020603050405020304" pitchFamily="18" charset="0"/>
              </a:rPr>
              <a:t>Family education</a:t>
            </a:r>
          </a:p>
          <a:p>
            <a:pPr marL="171450" indent="-171450" eaLnBrk="0" hangingPunct="0">
              <a:lnSpc>
                <a:spcPct val="93000"/>
              </a:lnSpc>
              <a:buClr>
                <a:schemeClr val="accent3"/>
              </a:buClr>
              <a:buSzTx/>
              <a:buFont typeface="Arial" panose="020B0604020202020204" pitchFamily="34" charset="0"/>
              <a:buChar char="•"/>
            </a:pPr>
            <a:r>
              <a:rPr lang="en-GB" altLang="de-DE" sz="1100" dirty="0">
                <a:solidFill>
                  <a:srgbClr val="000000"/>
                </a:solidFill>
                <a:cs typeface="Times New Roman" panose="02020603050405020304" pitchFamily="18" charset="0"/>
              </a:rPr>
              <a:t>Family counselling</a:t>
            </a:r>
          </a:p>
          <a:p>
            <a:pPr marL="171450" indent="-171450" eaLnBrk="0" hangingPunct="0">
              <a:lnSpc>
                <a:spcPct val="93000"/>
              </a:lnSpc>
              <a:buClr>
                <a:schemeClr val="accent3"/>
              </a:buClr>
              <a:buSzTx/>
              <a:buFont typeface="Arial" panose="020B0604020202020204" pitchFamily="34" charset="0"/>
              <a:buChar char="•"/>
            </a:pPr>
            <a:r>
              <a:rPr lang="en-GB" altLang="de-DE" sz="1100" dirty="0">
                <a:solidFill>
                  <a:srgbClr val="000000"/>
                </a:solidFill>
                <a:cs typeface="Times New Roman" panose="02020603050405020304" pitchFamily="18" charset="0"/>
              </a:rPr>
              <a:t>Family holidays</a:t>
            </a:r>
          </a:p>
          <a:p>
            <a:pPr marL="171450" indent="-171450" eaLnBrk="0" hangingPunct="0">
              <a:lnSpc>
                <a:spcPct val="93000"/>
              </a:lnSpc>
              <a:buClr>
                <a:schemeClr val="accent3"/>
              </a:buClr>
              <a:buSzTx/>
              <a:buFont typeface="Arial" panose="020B0604020202020204" pitchFamily="34" charset="0"/>
              <a:buChar char="•"/>
            </a:pPr>
            <a:r>
              <a:rPr lang="en-GB" altLang="de-DE" sz="1100" dirty="0">
                <a:solidFill>
                  <a:srgbClr val="000000"/>
                </a:solidFill>
                <a:cs typeface="Times New Roman" panose="02020603050405020304" pitchFamily="18" charset="0"/>
              </a:rPr>
              <a:t>Separation and divorce counselling</a:t>
            </a:r>
          </a:p>
        </p:txBody>
      </p:sp>
      <p:sp>
        <p:nvSpPr>
          <p:cNvPr id="61" name="Text Box 40">
            <a:extLst>
              <a:ext uri="{FF2B5EF4-FFF2-40B4-BE49-F238E27FC236}">
                <a16:creationId xmlns:a16="http://schemas.microsoft.com/office/drawing/2014/main" id="{7FF12718-4A5D-4F0E-89CC-C64AFAC1234E}"/>
              </a:ext>
            </a:extLst>
          </p:cNvPr>
          <p:cNvSpPr txBox="1">
            <a:spLocks noChangeArrowheads="1"/>
          </p:cNvSpPr>
          <p:nvPr/>
        </p:nvSpPr>
        <p:spPr bwMode="auto">
          <a:xfrm>
            <a:off x="3872285" y="4780427"/>
            <a:ext cx="1253869" cy="8794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3000"/>
              </a:lnSpc>
              <a:buSzTx/>
            </a:pPr>
            <a:r>
              <a:rPr lang="en-GB" altLang="de-DE" sz="1100" dirty="0">
                <a:solidFill>
                  <a:srgbClr val="000000"/>
                </a:solidFill>
                <a:cs typeface="Times New Roman" panose="02020603050405020304" pitchFamily="18" charset="0"/>
              </a:rPr>
              <a:t>e.g.</a:t>
            </a:r>
          </a:p>
          <a:p>
            <a:pPr marL="171450" indent="-171450">
              <a:lnSpc>
                <a:spcPct val="93000"/>
              </a:lnSpc>
              <a:buClr>
                <a:schemeClr val="accent3"/>
              </a:buClr>
              <a:buSzTx/>
              <a:buFont typeface="Arial" panose="020B0604020202020204" pitchFamily="34" charset="0"/>
              <a:buChar char="•"/>
            </a:pPr>
            <a:r>
              <a:rPr lang="en-GB" altLang="de-DE" sz="1100" dirty="0">
                <a:solidFill>
                  <a:srgbClr val="000000"/>
                </a:solidFill>
                <a:cs typeface="Times New Roman" panose="02020603050405020304" pitchFamily="18" charset="0"/>
              </a:rPr>
              <a:t>Crèche </a:t>
            </a:r>
          </a:p>
          <a:p>
            <a:pPr marL="171450" indent="-171450" eaLnBrk="0" hangingPunct="0">
              <a:lnSpc>
                <a:spcPct val="93000"/>
              </a:lnSpc>
              <a:buClr>
                <a:schemeClr val="accent3"/>
              </a:buClr>
              <a:buSzTx/>
              <a:buFont typeface="Arial" panose="020B0604020202020204" pitchFamily="34" charset="0"/>
              <a:buChar char="•"/>
            </a:pPr>
            <a:r>
              <a:rPr lang="en-GB" altLang="de-DE" sz="1100" dirty="0">
                <a:solidFill>
                  <a:srgbClr val="000000"/>
                </a:solidFill>
                <a:cs typeface="Times New Roman" panose="02020603050405020304" pitchFamily="18" charset="0"/>
              </a:rPr>
              <a:t>Kindergarten </a:t>
            </a:r>
          </a:p>
          <a:p>
            <a:pPr marL="171450" indent="-171450" eaLnBrk="0" hangingPunct="0">
              <a:lnSpc>
                <a:spcPct val="93000"/>
              </a:lnSpc>
              <a:buClr>
                <a:schemeClr val="accent3"/>
              </a:buClr>
              <a:buSzTx/>
              <a:buFont typeface="Arial" panose="020B0604020202020204" pitchFamily="34" charset="0"/>
              <a:buChar char="•"/>
            </a:pPr>
            <a:r>
              <a:rPr lang="en-GB" altLang="de-DE" sz="1100" dirty="0">
                <a:solidFill>
                  <a:srgbClr val="000000"/>
                </a:solidFill>
                <a:cs typeface="Times New Roman" panose="02020603050405020304" pitchFamily="18" charset="0"/>
              </a:rPr>
              <a:t>Day-care </a:t>
            </a:r>
            <a:br>
              <a:rPr lang="en-GB" altLang="de-DE" sz="1100" dirty="0">
                <a:solidFill>
                  <a:srgbClr val="000000"/>
                </a:solidFill>
                <a:cs typeface="Times New Roman" panose="02020603050405020304" pitchFamily="18" charset="0"/>
              </a:rPr>
            </a:br>
            <a:r>
              <a:rPr lang="en-GB" altLang="de-DE" sz="1100" dirty="0">
                <a:solidFill>
                  <a:srgbClr val="000000"/>
                </a:solidFill>
                <a:cs typeface="Times New Roman" panose="02020603050405020304" pitchFamily="18" charset="0"/>
              </a:rPr>
              <a:t>centre </a:t>
            </a:r>
            <a:r>
              <a:rPr lang="en-GB" altLang="de-DE" sz="1000" dirty="0">
                <a:solidFill>
                  <a:srgbClr val="000000"/>
                </a:solidFill>
                <a:cs typeface="Times New Roman" panose="02020603050405020304" pitchFamily="18" charset="0"/>
              </a:rPr>
              <a:t> </a:t>
            </a:r>
            <a:endParaRPr lang="en-GB" altLang="de-DE" sz="1000" dirty="0"/>
          </a:p>
        </p:txBody>
      </p:sp>
      <p:sp>
        <p:nvSpPr>
          <p:cNvPr id="62" name="Text Box 42">
            <a:extLst>
              <a:ext uri="{FF2B5EF4-FFF2-40B4-BE49-F238E27FC236}">
                <a16:creationId xmlns:a16="http://schemas.microsoft.com/office/drawing/2014/main" id="{BAE38004-9FEE-4B1A-AE7B-FF8BE8140502}"/>
              </a:ext>
            </a:extLst>
          </p:cNvPr>
          <p:cNvSpPr txBox="1">
            <a:spLocks noChangeArrowheads="1"/>
          </p:cNvSpPr>
          <p:nvPr/>
        </p:nvSpPr>
        <p:spPr bwMode="auto">
          <a:xfrm>
            <a:off x="5131802" y="4783126"/>
            <a:ext cx="1385539" cy="1194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3000"/>
              </a:lnSpc>
              <a:buSzTx/>
            </a:pPr>
            <a:r>
              <a:rPr lang="en-GB" altLang="de-DE" sz="1100" dirty="0">
                <a:solidFill>
                  <a:srgbClr val="000000"/>
                </a:solidFill>
                <a:cs typeface="Times New Roman" panose="02020603050405020304" pitchFamily="18" charset="0"/>
              </a:rPr>
              <a:t>e.g.</a:t>
            </a:r>
          </a:p>
          <a:p>
            <a:pPr marL="171450" indent="-171450">
              <a:lnSpc>
                <a:spcPct val="93000"/>
              </a:lnSpc>
              <a:buClr>
                <a:schemeClr val="accent3"/>
              </a:buClr>
              <a:buFont typeface="Arial" panose="020B0604020202020204" pitchFamily="34" charset="0"/>
              <a:buChar char="•"/>
            </a:pPr>
            <a:r>
              <a:rPr lang="en-GB" altLang="de-DE" sz="1100" dirty="0">
                <a:solidFill>
                  <a:srgbClr val="000000"/>
                </a:solidFill>
                <a:cs typeface="Times New Roman" panose="02020603050405020304" pitchFamily="18" charset="0"/>
              </a:rPr>
              <a:t>Non-residential educational assistance </a:t>
            </a:r>
          </a:p>
          <a:p>
            <a:pPr marL="171450" indent="-171450" eaLnBrk="0" hangingPunct="0">
              <a:lnSpc>
                <a:spcPct val="93000"/>
              </a:lnSpc>
              <a:buClr>
                <a:schemeClr val="accent3"/>
              </a:buClr>
              <a:buFont typeface="Arial" panose="020B0604020202020204" pitchFamily="34" charset="0"/>
              <a:buChar char="•"/>
            </a:pPr>
            <a:r>
              <a:rPr lang="en-GB" altLang="de-DE" sz="1100" dirty="0">
                <a:solidFill>
                  <a:srgbClr val="000000"/>
                </a:solidFill>
                <a:cs typeface="Times New Roman" panose="02020603050405020304" pitchFamily="18" charset="0"/>
              </a:rPr>
              <a:t>Foster care </a:t>
            </a:r>
          </a:p>
          <a:p>
            <a:pPr marL="171450" indent="-171450" eaLnBrk="0" hangingPunct="0">
              <a:lnSpc>
                <a:spcPct val="93000"/>
              </a:lnSpc>
              <a:buClr>
                <a:schemeClr val="accent3"/>
              </a:buClr>
              <a:buFont typeface="Arial" panose="020B0604020202020204" pitchFamily="34" charset="0"/>
              <a:buChar char="•"/>
            </a:pPr>
            <a:r>
              <a:rPr lang="en-GB" altLang="de-DE" sz="1100" dirty="0">
                <a:solidFill>
                  <a:srgbClr val="000000"/>
                </a:solidFill>
                <a:cs typeface="Times New Roman" panose="02020603050405020304" pitchFamily="18" charset="0"/>
              </a:rPr>
              <a:t>Residential care in a home</a:t>
            </a:r>
            <a:endParaRPr lang="en-GB" altLang="de-DE" sz="1100" dirty="0">
              <a:solidFill>
                <a:srgbClr val="000000"/>
              </a:solidFill>
            </a:endParaRPr>
          </a:p>
        </p:txBody>
      </p:sp>
      <p:sp>
        <p:nvSpPr>
          <p:cNvPr id="63" name="Line 4">
            <a:extLst>
              <a:ext uri="{FF2B5EF4-FFF2-40B4-BE49-F238E27FC236}">
                <a16:creationId xmlns:a16="http://schemas.microsoft.com/office/drawing/2014/main" id="{F04F8CE0-C504-484F-A149-E23F47B1C116}"/>
              </a:ext>
            </a:extLst>
          </p:cNvPr>
          <p:cNvSpPr>
            <a:spLocks noChangeShapeType="1"/>
          </p:cNvSpPr>
          <p:nvPr/>
        </p:nvSpPr>
        <p:spPr bwMode="auto">
          <a:xfrm>
            <a:off x="3923928" y="1988939"/>
            <a:ext cx="0" cy="215925"/>
          </a:xfrm>
          <a:prstGeom prst="line">
            <a:avLst/>
          </a:prstGeom>
          <a:noFill/>
          <a:ln w="50800">
            <a:solidFill>
              <a:schemeClr val="accent1">
                <a:lumMod val="60000"/>
                <a:lumOff val="40000"/>
              </a:schemeClr>
            </a:solidFill>
            <a:round/>
            <a:headEnd/>
            <a:tailEnd/>
          </a:ln>
          <a:effectLst/>
        </p:spPr>
        <p:txBody>
          <a:bodyPr/>
          <a:lstStyle/>
          <a:p>
            <a:endParaRPr lang="en-GB" sz="1350"/>
          </a:p>
        </p:txBody>
      </p:sp>
      <p:sp>
        <p:nvSpPr>
          <p:cNvPr id="64" name="Line 5">
            <a:extLst>
              <a:ext uri="{FF2B5EF4-FFF2-40B4-BE49-F238E27FC236}">
                <a16:creationId xmlns:a16="http://schemas.microsoft.com/office/drawing/2014/main" id="{3BEA68CB-02B3-4386-8740-44F6C669B6F3}"/>
              </a:ext>
            </a:extLst>
          </p:cNvPr>
          <p:cNvSpPr>
            <a:spLocks noChangeShapeType="1"/>
          </p:cNvSpPr>
          <p:nvPr/>
        </p:nvSpPr>
        <p:spPr bwMode="auto">
          <a:xfrm flipV="1">
            <a:off x="1695450" y="2190121"/>
            <a:ext cx="4336335" cy="568"/>
          </a:xfrm>
          <a:prstGeom prst="line">
            <a:avLst/>
          </a:prstGeom>
          <a:noFill/>
          <a:ln w="50800">
            <a:solidFill>
              <a:schemeClr val="accent1">
                <a:lumMod val="60000"/>
                <a:lumOff val="40000"/>
              </a:schemeClr>
            </a:solidFill>
            <a:round/>
            <a:headEnd/>
            <a:tailEnd/>
          </a:ln>
          <a:effectLst/>
        </p:spPr>
        <p:txBody>
          <a:bodyPr/>
          <a:lstStyle/>
          <a:p>
            <a:endParaRPr lang="en-GB" sz="1350"/>
          </a:p>
        </p:txBody>
      </p:sp>
      <p:grpSp>
        <p:nvGrpSpPr>
          <p:cNvPr id="65" name="Group 2">
            <a:extLst>
              <a:ext uri="{FF2B5EF4-FFF2-40B4-BE49-F238E27FC236}">
                <a16:creationId xmlns:a16="http://schemas.microsoft.com/office/drawing/2014/main" id="{406E6E48-AFB8-40E6-85C4-18B4CA697DF8}"/>
              </a:ext>
            </a:extLst>
          </p:cNvPr>
          <p:cNvGrpSpPr>
            <a:grpSpLocks/>
          </p:cNvGrpSpPr>
          <p:nvPr/>
        </p:nvGrpSpPr>
        <p:grpSpPr bwMode="auto">
          <a:xfrm>
            <a:off x="756330" y="2177222"/>
            <a:ext cx="1840103" cy="1739213"/>
            <a:chOff x="161" y="1317"/>
            <a:chExt cx="1089" cy="1969"/>
          </a:xfrm>
        </p:grpSpPr>
        <p:sp>
          <p:nvSpPr>
            <p:cNvPr id="66" name="Rectangle 3">
              <a:extLst>
                <a:ext uri="{FF2B5EF4-FFF2-40B4-BE49-F238E27FC236}">
                  <a16:creationId xmlns:a16="http://schemas.microsoft.com/office/drawing/2014/main" id="{0157290F-F710-4904-830D-164AD18B11A3}"/>
                </a:ext>
              </a:extLst>
            </p:cNvPr>
            <p:cNvSpPr>
              <a:spLocks noChangeArrowheads="1"/>
            </p:cNvSpPr>
            <p:nvPr/>
          </p:nvSpPr>
          <p:spPr bwMode="auto">
            <a:xfrm>
              <a:off x="161" y="1593"/>
              <a:ext cx="1089" cy="1693"/>
            </a:xfrm>
            <a:prstGeom prst="rect">
              <a:avLst/>
            </a:prstGeom>
            <a:solidFill>
              <a:schemeClr val="accent1">
                <a:lumMod val="60000"/>
                <a:lumOff val="40000"/>
              </a:schemeClr>
            </a:solidFill>
            <a:ln w="12700">
              <a:noFill/>
              <a:miter lim="800000"/>
              <a:headEnd/>
              <a:tailEnd/>
            </a:ln>
            <a:effectLst/>
          </p:spPr>
          <p:txBody>
            <a:bodyPr wrap="square" lIns="57150" tIns="28575" rIns="57150" bIns="28575">
              <a:spAutoFit/>
            </a:bodyPr>
            <a:lstStyle/>
            <a:p>
              <a:pPr algn="ctr" defTabSz="583406" eaLnBrk="0" hangingPunct="0">
                <a:spcAft>
                  <a:spcPct val="20000"/>
                </a:spcAft>
              </a:pPr>
              <a:r>
                <a:rPr lang="en-GB" sz="1200" dirty="0">
                  <a:cs typeface="Arial" pitchFamily="34" charset="0"/>
                </a:rPr>
                <a:t>Youth work</a:t>
              </a:r>
            </a:p>
            <a:p>
              <a:pPr algn="ctr" defTabSz="583406" eaLnBrk="0" hangingPunct="0">
                <a:spcAft>
                  <a:spcPct val="20000"/>
                </a:spcAft>
              </a:pPr>
              <a:r>
                <a:rPr lang="en-GB" sz="1200" dirty="0">
                  <a:cs typeface="Arial" pitchFamily="34" charset="0"/>
                </a:rPr>
                <a:t>Youth social work</a:t>
              </a:r>
            </a:p>
            <a:p>
              <a:pPr algn="ctr" defTabSz="583406" eaLnBrk="0" hangingPunct="0">
                <a:spcAft>
                  <a:spcPct val="20000"/>
                </a:spcAft>
              </a:pPr>
              <a:r>
                <a:rPr lang="en-GB" sz="1200" dirty="0">
                  <a:cs typeface="Arial" pitchFamily="34" charset="0"/>
                </a:rPr>
                <a:t>School social work</a:t>
              </a:r>
            </a:p>
            <a:p>
              <a:pPr algn="ctr" defTabSz="583406" eaLnBrk="0" hangingPunct="0">
                <a:spcAft>
                  <a:spcPct val="20000"/>
                </a:spcAft>
              </a:pPr>
              <a:r>
                <a:rPr lang="en-GB" sz="1200" dirty="0">
                  <a:cs typeface="Arial" pitchFamily="34" charset="0"/>
                </a:rPr>
                <a:t>Educational child and youth protection </a:t>
              </a:r>
              <a:br>
                <a:rPr lang="en-GB" sz="1200" dirty="0">
                  <a:cs typeface="Arial" pitchFamily="34" charset="0"/>
                </a:rPr>
              </a:br>
              <a:r>
                <a:rPr lang="en-GB" sz="1200" dirty="0">
                  <a:cs typeface="Arial" pitchFamily="34" charset="0"/>
                </a:rPr>
                <a:t>(Articles 11–15</a:t>
              </a:r>
              <a:br>
                <a:rPr lang="en-GB" sz="1200" dirty="0">
                  <a:cs typeface="Arial" pitchFamily="34" charset="0"/>
                </a:rPr>
              </a:br>
              <a:r>
                <a:rPr lang="en-GB" sz="1200" dirty="0">
                  <a:cs typeface="Arial" pitchFamily="34" charset="0"/>
                </a:rPr>
                <a:t> of Book 8)</a:t>
              </a:r>
            </a:p>
          </p:txBody>
        </p:sp>
        <p:sp>
          <p:nvSpPr>
            <p:cNvPr id="67" name="Line 6">
              <a:extLst>
                <a:ext uri="{FF2B5EF4-FFF2-40B4-BE49-F238E27FC236}">
                  <a16:creationId xmlns:a16="http://schemas.microsoft.com/office/drawing/2014/main" id="{7138159E-E794-496F-958A-46CBE589BFDF}"/>
                </a:ext>
              </a:extLst>
            </p:cNvPr>
            <p:cNvSpPr>
              <a:spLocks noChangeShapeType="1"/>
            </p:cNvSpPr>
            <p:nvPr/>
          </p:nvSpPr>
          <p:spPr bwMode="auto">
            <a:xfrm>
              <a:off x="715" y="1317"/>
              <a:ext cx="0" cy="282"/>
            </a:xfrm>
            <a:prstGeom prst="line">
              <a:avLst/>
            </a:prstGeom>
            <a:noFill/>
            <a:ln w="50800">
              <a:solidFill>
                <a:schemeClr val="accent1">
                  <a:lumMod val="60000"/>
                  <a:lumOff val="40000"/>
                </a:schemeClr>
              </a:solidFill>
              <a:round/>
              <a:headEnd/>
              <a:tailEnd/>
            </a:ln>
            <a:effectLst/>
          </p:spPr>
          <p:txBody>
            <a:bodyPr/>
            <a:lstStyle/>
            <a:p>
              <a:endParaRPr lang="en-GB" sz="1200"/>
            </a:p>
          </p:txBody>
        </p:sp>
      </p:grpSp>
      <p:sp>
        <p:nvSpPr>
          <p:cNvPr id="36"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a:t>
            </a:r>
            <a:r>
              <a:rPr lang="de-DE" dirty="0"/>
              <a:t>– Mission </a:t>
            </a:r>
            <a:r>
              <a:rPr lang="de-DE" dirty="0" err="1"/>
              <a:t>and</a:t>
            </a:r>
            <a:r>
              <a:rPr lang="de-DE" dirty="0"/>
              <a:t> </a:t>
            </a:r>
            <a:r>
              <a:rPr lang="de-DE" dirty="0" err="1"/>
              <a:t>claim</a:t>
            </a:r>
            <a:endParaRPr lang="de-DE" dirty="0"/>
          </a:p>
        </p:txBody>
      </p:sp>
      <p:sp>
        <p:nvSpPr>
          <p:cNvPr id="34" name="Rectangle 11">
            <a:extLst>
              <a:ext uri="{FF2B5EF4-FFF2-40B4-BE49-F238E27FC236}">
                <a16:creationId xmlns:a16="http://schemas.microsoft.com/office/drawing/2014/main" id="{D5CBE107-8602-45A5-92C6-471763EC878A}"/>
              </a:ext>
            </a:extLst>
          </p:cNvPr>
          <p:cNvSpPr>
            <a:spLocks noChangeArrowheads="1"/>
          </p:cNvSpPr>
          <p:nvPr/>
        </p:nvSpPr>
        <p:spPr bwMode="auto">
          <a:xfrm>
            <a:off x="5185693" y="2412389"/>
            <a:ext cx="1592411" cy="2384499"/>
          </a:xfrm>
          <a:prstGeom prst="rect">
            <a:avLst/>
          </a:prstGeom>
          <a:solidFill>
            <a:schemeClr val="accent1">
              <a:lumMod val="60000"/>
              <a:lumOff val="40000"/>
            </a:schemeClr>
          </a:solidFill>
          <a:ln w="12700">
            <a:solidFill>
              <a:schemeClr val="accent1">
                <a:lumMod val="60000"/>
                <a:lumOff val="40000"/>
              </a:schemeClr>
            </a:solidFill>
            <a:miter lim="800000"/>
            <a:headEnd/>
            <a:tailEnd/>
          </a:ln>
          <a:effectLst/>
        </p:spPr>
        <p:txBody>
          <a:bodyPr lIns="57150" tIns="28575" rIns="57150" bIns="28575">
            <a:spAutoFit/>
          </a:bodyPr>
          <a:lstStyle/>
          <a:p>
            <a:pPr algn="ctr" defTabSz="583406" eaLnBrk="0" hangingPunct="0">
              <a:spcAft>
                <a:spcPct val="20000"/>
              </a:spcAft>
            </a:pPr>
            <a:r>
              <a:rPr lang="en-GB" sz="1200" dirty="0">
                <a:cs typeface="Arial" pitchFamily="34" charset="0"/>
              </a:rPr>
              <a:t>Socio-educational support</a:t>
            </a:r>
          </a:p>
          <a:p>
            <a:pPr algn="ctr" defTabSz="583406" eaLnBrk="0" hangingPunct="0">
              <a:spcAft>
                <a:spcPct val="20000"/>
              </a:spcAft>
            </a:pPr>
            <a:r>
              <a:rPr lang="en-GB" sz="1200" dirty="0">
                <a:cs typeface="Arial" pitchFamily="34" charset="0"/>
              </a:rPr>
              <a:t>Integration assistance for children/</a:t>
            </a:r>
            <a:br>
              <a:rPr lang="en-GB" sz="1200" dirty="0">
                <a:cs typeface="Arial" pitchFamily="34" charset="0"/>
              </a:rPr>
            </a:br>
            <a:r>
              <a:rPr lang="en-GB" sz="1200" dirty="0">
                <a:cs typeface="Arial" pitchFamily="34" charset="0"/>
              </a:rPr>
              <a:t>adolescents with psychological disabilities</a:t>
            </a:r>
          </a:p>
          <a:p>
            <a:pPr algn="ctr" defTabSz="583406" eaLnBrk="0" hangingPunct="0">
              <a:spcAft>
                <a:spcPct val="20000"/>
              </a:spcAft>
            </a:pPr>
            <a:r>
              <a:rPr lang="en-GB" sz="1200" dirty="0">
                <a:cs typeface="Arial" pitchFamily="34" charset="0"/>
              </a:rPr>
              <a:t>Support for young adults</a:t>
            </a:r>
          </a:p>
          <a:p>
            <a:pPr algn="ctr" defTabSz="583406" eaLnBrk="0" hangingPunct="0">
              <a:spcAft>
                <a:spcPct val="20000"/>
              </a:spcAft>
            </a:pPr>
            <a:r>
              <a:rPr lang="en-GB" sz="1200" dirty="0">
                <a:cs typeface="Arial" pitchFamily="34" charset="0"/>
              </a:rPr>
              <a:t>(Articles 27–41 of Book 8)</a:t>
            </a:r>
          </a:p>
        </p:txBody>
      </p:sp>
      <p:sp>
        <p:nvSpPr>
          <p:cNvPr id="55" name="Line 12">
            <a:extLst>
              <a:ext uri="{FF2B5EF4-FFF2-40B4-BE49-F238E27FC236}">
                <a16:creationId xmlns:a16="http://schemas.microsoft.com/office/drawing/2014/main" id="{00B47AE1-1A25-44A7-B81E-5E3CE35841CE}"/>
              </a:ext>
            </a:extLst>
          </p:cNvPr>
          <p:cNvSpPr>
            <a:spLocks noChangeShapeType="1"/>
          </p:cNvSpPr>
          <p:nvPr/>
        </p:nvSpPr>
        <p:spPr bwMode="auto">
          <a:xfrm>
            <a:off x="6012160" y="2199432"/>
            <a:ext cx="0" cy="221456"/>
          </a:xfrm>
          <a:prstGeom prst="line">
            <a:avLst/>
          </a:prstGeom>
          <a:noFill/>
          <a:ln w="50800">
            <a:solidFill>
              <a:schemeClr val="accent1">
                <a:lumMod val="60000"/>
                <a:lumOff val="40000"/>
              </a:schemeClr>
            </a:solidFill>
            <a:round/>
            <a:headEnd/>
            <a:tailEnd/>
          </a:ln>
          <a:effectLst/>
        </p:spPr>
        <p:txBody>
          <a:bodyPr/>
          <a:lstStyle/>
          <a:p>
            <a:endParaRPr lang="en-GB" sz="1200"/>
          </a:p>
        </p:txBody>
      </p:sp>
    </p:spTree>
    <p:extLst>
      <p:ext uri="{BB962C8B-B14F-4D97-AF65-F5344CB8AC3E}">
        <p14:creationId xmlns:p14="http://schemas.microsoft.com/office/powerpoint/2010/main" val="2642290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934" y="965162"/>
            <a:ext cx="9222446" cy="428738"/>
          </a:xfrm>
        </p:spPr>
        <p:txBody>
          <a:bodyPr>
            <a:noAutofit/>
          </a:bodyPr>
          <a:lstStyle/>
          <a:p>
            <a:r>
              <a:rPr lang="en-GB" dirty="0">
                <a:solidFill>
                  <a:srgbClr val="000000"/>
                </a:solidFill>
              </a:rPr>
              <a:t>2.1.3 Child and youth services – Support, assistance, protection </a:t>
            </a:r>
          </a:p>
        </p:txBody>
      </p:sp>
      <p:sp>
        <p:nvSpPr>
          <p:cNvPr id="6" name="Text Box 10"/>
          <p:cNvSpPr txBox="1">
            <a:spLocks noChangeArrowheads="1"/>
          </p:cNvSpPr>
          <p:nvPr/>
        </p:nvSpPr>
        <p:spPr bwMode="auto">
          <a:xfrm>
            <a:off x="2638704" y="4653136"/>
            <a:ext cx="2437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GB" altLang="de-DE" sz="1800" b="1" dirty="0">
                <a:solidFill>
                  <a:srgbClr val="C86E21"/>
                </a:solidFill>
                <a:latin typeface="Verdana" pitchFamily="34" charset="0"/>
              </a:rPr>
              <a:t>Encouragement</a:t>
            </a:r>
          </a:p>
        </p:txBody>
      </p:sp>
      <p:sp>
        <p:nvSpPr>
          <p:cNvPr id="7" name="Text Box 11"/>
          <p:cNvSpPr txBox="1">
            <a:spLocks noChangeArrowheads="1"/>
          </p:cNvSpPr>
          <p:nvPr/>
        </p:nvSpPr>
        <p:spPr bwMode="auto">
          <a:xfrm>
            <a:off x="6723301" y="4661104"/>
            <a:ext cx="2025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GB" altLang="de-DE" sz="1800" b="1" dirty="0">
                <a:solidFill>
                  <a:srgbClr val="C86E21"/>
                </a:solidFill>
                <a:latin typeface="Verdana" pitchFamily="34" charset="0"/>
              </a:rPr>
              <a:t>Protection</a:t>
            </a:r>
          </a:p>
        </p:txBody>
      </p:sp>
      <p:sp>
        <p:nvSpPr>
          <p:cNvPr id="8" name="Text Box 12"/>
          <p:cNvSpPr txBox="1">
            <a:spLocks noChangeArrowheads="1"/>
          </p:cNvSpPr>
          <p:nvPr/>
        </p:nvSpPr>
        <p:spPr bwMode="auto">
          <a:xfrm>
            <a:off x="5940152" y="5075892"/>
            <a:ext cx="15987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GB" altLang="de-DE" sz="1800" b="1" dirty="0">
                <a:solidFill>
                  <a:srgbClr val="C86E21"/>
                </a:solidFill>
                <a:latin typeface="Verdana" pitchFamily="34" charset="0"/>
              </a:rPr>
              <a:t>Assistance</a:t>
            </a:r>
          </a:p>
        </p:txBody>
      </p:sp>
      <p:sp>
        <p:nvSpPr>
          <p:cNvPr id="9" name="Text Box 10">
            <a:extLst>
              <a:ext uri="{FF2B5EF4-FFF2-40B4-BE49-F238E27FC236}">
                <a16:creationId xmlns:a16="http://schemas.microsoft.com/office/drawing/2014/main" id="{0F3CAD2C-2A55-492C-8C7A-A9E23B2054E7}"/>
              </a:ext>
            </a:extLst>
          </p:cNvPr>
          <p:cNvSpPr txBox="1">
            <a:spLocks noChangeArrowheads="1"/>
          </p:cNvSpPr>
          <p:nvPr/>
        </p:nvSpPr>
        <p:spPr bwMode="auto">
          <a:xfrm>
            <a:off x="3586433" y="5075892"/>
            <a:ext cx="17056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GB" altLang="de-DE" sz="1800" b="1" dirty="0">
                <a:solidFill>
                  <a:srgbClr val="C86E21"/>
                </a:solidFill>
                <a:latin typeface="Verdana" pitchFamily="34" charset="0"/>
              </a:rPr>
              <a:t>Counselling</a:t>
            </a:r>
          </a:p>
        </p:txBody>
      </p:sp>
      <p:sp>
        <p:nvSpPr>
          <p:cNvPr id="10" name="Text Box 10">
            <a:extLst>
              <a:ext uri="{FF2B5EF4-FFF2-40B4-BE49-F238E27FC236}">
                <a16:creationId xmlns:a16="http://schemas.microsoft.com/office/drawing/2014/main" id="{32B9C9A3-5815-4F4A-92AC-A02A054DB33E}"/>
              </a:ext>
            </a:extLst>
          </p:cNvPr>
          <p:cNvSpPr txBox="1">
            <a:spLocks noChangeArrowheads="1"/>
          </p:cNvSpPr>
          <p:nvPr/>
        </p:nvSpPr>
        <p:spPr bwMode="auto">
          <a:xfrm>
            <a:off x="456624" y="4653136"/>
            <a:ext cx="188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GB" altLang="de-DE" sz="1800" b="1" dirty="0">
                <a:solidFill>
                  <a:srgbClr val="C86E21"/>
                </a:solidFill>
                <a:latin typeface="Verdana" pitchFamily="34" charset="0"/>
              </a:rPr>
              <a:t>Education</a:t>
            </a:r>
          </a:p>
        </p:txBody>
      </p:sp>
      <p:sp>
        <p:nvSpPr>
          <p:cNvPr id="11" name="Text Box 10">
            <a:extLst>
              <a:ext uri="{FF2B5EF4-FFF2-40B4-BE49-F238E27FC236}">
                <a16:creationId xmlns:a16="http://schemas.microsoft.com/office/drawing/2014/main" id="{704596BF-1A83-4471-BD97-F89BA58008AA}"/>
              </a:ext>
            </a:extLst>
          </p:cNvPr>
          <p:cNvSpPr txBox="1">
            <a:spLocks noChangeArrowheads="1"/>
          </p:cNvSpPr>
          <p:nvPr/>
        </p:nvSpPr>
        <p:spPr bwMode="auto">
          <a:xfrm>
            <a:off x="4993128" y="4653136"/>
            <a:ext cx="188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GB" altLang="de-DE" sz="1800" b="1" dirty="0">
                <a:solidFill>
                  <a:srgbClr val="C86E21"/>
                </a:solidFill>
                <a:latin typeface="Verdana" pitchFamily="34" charset="0"/>
              </a:rPr>
              <a:t>Support</a:t>
            </a:r>
          </a:p>
        </p:txBody>
      </p:sp>
      <p:sp>
        <p:nvSpPr>
          <p:cNvPr id="12" name="Text Box 10">
            <a:extLst>
              <a:ext uri="{FF2B5EF4-FFF2-40B4-BE49-F238E27FC236}">
                <a16:creationId xmlns:a16="http://schemas.microsoft.com/office/drawing/2014/main" id="{4FEEC7D5-4A58-4F1B-96D2-276364A07368}"/>
              </a:ext>
            </a:extLst>
          </p:cNvPr>
          <p:cNvSpPr txBox="1">
            <a:spLocks noChangeArrowheads="1"/>
          </p:cNvSpPr>
          <p:nvPr/>
        </p:nvSpPr>
        <p:spPr bwMode="auto">
          <a:xfrm>
            <a:off x="1176704" y="5075892"/>
            <a:ext cx="1883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GB" altLang="de-DE" sz="1800" b="1" dirty="0">
                <a:solidFill>
                  <a:srgbClr val="C86E21"/>
                </a:solidFill>
                <a:latin typeface="Verdana" pitchFamily="34" charset="0"/>
              </a:rPr>
              <a:t>Child-rearing</a:t>
            </a:r>
          </a:p>
        </p:txBody>
      </p:sp>
      <p:sp>
        <p:nvSpPr>
          <p:cNvPr id="13" name="Geschweifte Klammer links 12">
            <a:extLst>
              <a:ext uri="{FF2B5EF4-FFF2-40B4-BE49-F238E27FC236}">
                <a16:creationId xmlns:a16="http://schemas.microsoft.com/office/drawing/2014/main" id="{A09C070E-2F14-4394-8D18-61F3F5CBB15D}"/>
              </a:ext>
            </a:extLst>
          </p:cNvPr>
          <p:cNvSpPr/>
          <p:nvPr/>
        </p:nvSpPr>
        <p:spPr>
          <a:xfrm rot="5400000">
            <a:off x="4182708" y="663070"/>
            <a:ext cx="793578" cy="79058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feld 13">
            <a:extLst>
              <a:ext uri="{FF2B5EF4-FFF2-40B4-BE49-F238E27FC236}">
                <a16:creationId xmlns:a16="http://schemas.microsoft.com/office/drawing/2014/main" id="{EA34BFF2-B858-4A8A-A298-3E686A7B012D}"/>
              </a:ext>
            </a:extLst>
          </p:cNvPr>
          <p:cNvSpPr txBox="1"/>
          <p:nvPr/>
        </p:nvSpPr>
        <p:spPr>
          <a:xfrm>
            <a:off x="493860" y="5656561"/>
            <a:ext cx="8326612" cy="646331"/>
          </a:xfrm>
          <a:prstGeom prst="rect">
            <a:avLst/>
          </a:prstGeom>
          <a:noFill/>
        </p:spPr>
        <p:txBody>
          <a:bodyPr wrap="square" rtlCol="0">
            <a:spAutoFit/>
          </a:bodyPr>
          <a:lstStyle/>
          <a:p>
            <a:r>
              <a:rPr lang="en-GB" dirty="0">
                <a:solidFill>
                  <a:srgbClr val="000000"/>
                </a:solidFill>
              </a:rPr>
              <a:t>These tasks come to bear in all possible contexts in varying degrees of intensity depending on the situation at hand.</a:t>
            </a:r>
          </a:p>
        </p:txBody>
      </p:sp>
      <p:sp>
        <p:nvSpPr>
          <p:cNvPr id="15" name="AutoShape 6">
            <a:extLst>
              <a:ext uri="{FF2B5EF4-FFF2-40B4-BE49-F238E27FC236}">
                <a16:creationId xmlns:a16="http://schemas.microsoft.com/office/drawing/2014/main" id="{616A74D3-84E2-420F-AE00-6AC721CEE734}"/>
              </a:ext>
            </a:extLst>
          </p:cNvPr>
          <p:cNvSpPr>
            <a:spLocks noChangeArrowheads="1"/>
          </p:cNvSpPr>
          <p:nvPr/>
        </p:nvSpPr>
        <p:spPr bwMode="auto">
          <a:xfrm rot="5400000">
            <a:off x="3096114" y="-889056"/>
            <a:ext cx="2997922" cy="7874730"/>
          </a:xfrm>
          <a:prstGeom prst="triangle">
            <a:avLst>
              <a:gd name="adj" fmla="val 50000"/>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tx1"/>
            </a:solidFill>
            <a:miter lim="800000"/>
            <a:headEnd/>
            <a:tailEnd/>
          </a:ln>
          <a:effectLst/>
        </p:spPr>
        <p:txBody>
          <a:bodyPr wrap="none" anchor="ctr"/>
          <a:lstStyle/>
          <a:p>
            <a:pPr>
              <a:defRPr/>
            </a:pPr>
            <a:endParaRPr lang="en-GB" sz="1350">
              <a:latin typeface="Arial" charset="0"/>
            </a:endParaRPr>
          </a:p>
        </p:txBody>
      </p:sp>
      <p:sp>
        <p:nvSpPr>
          <p:cNvPr id="2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a:t>
            </a:r>
            <a:r>
              <a:rPr lang="de-DE" dirty="0"/>
              <a:t>– Mission </a:t>
            </a:r>
            <a:r>
              <a:rPr lang="de-DE" dirty="0" err="1"/>
              <a:t>and</a:t>
            </a:r>
            <a:r>
              <a:rPr lang="de-DE" dirty="0"/>
              <a:t> </a:t>
            </a:r>
            <a:r>
              <a:rPr lang="de-DE" dirty="0" err="1"/>
              <a:t>claim</a:t>
            </a:r>
            <a:endParaRPr lang="de-DE" dirty="0"/>
          </a:p>
        </p:txBody>
      </p:sp>
      <p:sp>
        <p:nvSpPr>
          <p:cNvPr id="20" name="Textfeld 19">
            <a:extLst>
              <a:ext uri="{FF2B5EF4-FFF2-40B4-BE49-F238E27FC236}">
                <a16:creationId xmlns:a16="http://schemas.microsoft.com/office/drawing/2014/main" id="{53D7561D-0BC6-4F40-B26D-E1D0FF32C8FF}"/>
              </a:ext>
            </a:extLst>
          </p:cNvPr>
          <p:cNvSpPr txBox="1">
            <a:spLocks noChangeArrowheads="1"/>
          </p:cNvSpPr>
          <p:nvPr/>
        </p:nvSpPr>
        <p:spPr bwMode="auto">
          <a:xfrm>
            <a:off x="683568" y="2401651"/>
            <a:ext cx="1575909" cy="116955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de-DE" sz="1350" b="1" dirty="0">
                <a:latin typeface="+mn-lt"/>
              </a:rPr>
              <a:t>General assistance</a:t>
            </a:r>
          </a:p>
          <a:p>
            <a:pPr algn="ctr" eaLnBrk="1" hangingPunct="1">
              <a:spcBef>
                <a:spcPct val="0"/>
              </a:spcBef>
              <a:buFontTx/>
              <a:buNone/>
            </a:pPr>
            <a:r>
              <a:rPr lang="en-GB" altLang="de-DE" sz="1350" b="1" dirty="0">
                <a:latin typeface="+mn-lt"/>
              </a:rPr>
              <a:t> in growing up and acquiring an education</a:t>
            </a:r>
          </a:p>
        </p:txBody>
      </p:sp>
      <p:sp>
        <p:nvSpPr>
          <p:cNvPr id="21" name="Textfeld 20">
            <a:extLst>
              <a:ext uri="{FF2B5EF4-FFF2-40B4-BE49-F238E27FC236}">
                <a16:creationId xmlns:a16="http://schemas.microsoft.com/office/drawing/2014/main" id="{70C8FBBA-AC6F-44FE-822B-8AF74E3A72FD}"/>
              </a:ext>
            </a:extLst>
          </p:cNvPr>
          <p:cNvSpPr txBox="1">
            <a:spLocks noChangeArrowheads="1"/>
          </p:cNvSpPr>
          <p:nvPr/>
        </p:nvSpPr>
        <p:spPr bwMode="auto">
          <a:xfrm>
            <a:off x="2627784" y="2348880"/>
            <a:ext cx="1728192" cy="13388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de-DE" sz="1350" b="1" dirty="0">
                <a:latin typeface="Open Sans" panose="020B0606030504020204" pitchFamily="34" charset="0"/>
                <a:ea typeface="Open Sans" panose="020B0606030504020204" pitchFamily="34" charset="0"/>
                <a:cs typeface="Open Sans" panose="020B0606030504020204" pitchFamily="34" charset="0"/>
              </a:rPr>
              <a:t>Support for young people/their families in difficult situations</a:t>
            </a:r>
            <a:endParaRPr lang="de-DE" altLang="de-DE" sz="135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feld 21">
            <a:extLst>
              <a:ext uri="{FF2B5EF4-FFF2-40B4-BE49-F238E27FC236}">
                <a16:creationId xmlns:a16="http://schemas.microsoft.com/office/drawing/2014/main" id="{9B30023A-20B4-4348-AA82-4DF27ED2FAC1}"/>
              </a:ext>
            </a:extLst>
          </p:cNvPr>
          <p:cNvSpPr txBox="1">
            <a:spLocks noChangeArrowheads="1"/>
          </p:cNvSpPr>
          <p:nvPr/>
        </p:nvSpPr>
        <p:spPr bwMode="auto">
          <a:xfrm>
            <a:off x="4860032" y="2378204"/>
            <a:ext cx="1659681" cy="13388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de-DE" sz="1350" b="1" dirty="0" err="1">
                <a:latin typeface="Open Sans" panose="020B0606030504020204" pitchFamily="34" charset="0"/>
                <a:ea typeface="Open Sans" panose="020B0606030504020204" pitchFamily="34" charset="0"/>
                <a:cs typeface="Open Sans" panose="020B0606030504020204" pitchFamily="34" charset="0"/>
              </a:rPr>
              <a:t>Personalised</a:t>
            </a:r>
            <a:r>
              <a:rPr lang="en-US" altLang="de-DE" sz="1350" b="1" dirty="0">
                <a:latin typeface="Open Sans" panose="020B0606030504020204" pitchFamily="34" charset="0"/>
                <a:ea typeface="Open Sans" panose="020B0606030504020204" pitchFamily="34" charset="0"/>
                <a:cs typeface="Open Sans" panose="020B0606030504020204" pitchFamily="34" charset="0"/>
              </a:rPr>
              <a:t> assistance in challenging situations, emergencies and crises</a:t>
            </a:r>
          </a:p>
        </p:txBody>
      </p:sp>
      <p:sp>
        <p:nvSpPr>
          <p:cNvPr id="24" name="Textfeld 23">
            <a:extLst>
              <a:ext uri="{FF2B5EF4-FFF2-40B4-BE49-F238E27FC236}">
                <a16:creationId xmlns:a16="http://schemas.microsoft.com/office/drawing/2014/main" id="{7E9F3F65-FD09-45D9-9C40-F71A03C8F3A2}"/>
              </a:ext>
            </a:extLst>
          </p:cNvPr>
          <p:cNvSpPr txBox="1">
            <a:spLocks noChangeArrowheads="1"/>
          </p:cNvSpPr>
          <p:nvPr/>
        </p:nvSpPr>
        <p:spPr bwMode="auto">
          <a:xfrm>
            <a:off x="6948264" y="2461029"/>
            <a:ext cx="1585763" cy="113107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de-DE" sz="1350" b="1" dirty="0">
                <a:latin typeface="+mn-lt"/>
              </a:rPr>
              <a:t>Protection from </a:t>
            </a:r>
          </a:p>
          <a:p>
            <a:pPr algn="ctr" eaLnBrk="1" hangingPunct="1">
              <a:spcBef>
                <a:spcPct val="0"/>
              </a:spcBef>
              <a:buFontTx/>
              <a:buNone/>
            </a:pPr>
            <a:r>
              <a:rPr lang="en-GB" altLang="de-DE" sz="1350" b="1" dirty="0">
                <a:latin typeface="+mn-lt"/>
              </a:rPr>
              <a:t>danger and harm </a:t>
            </a:r>
          </a:p>
          <a:p>
            <a:pPr algn="ctr" eaLnBrk="1" hangingPunct="1">
              <a:spcBef>
                <a:spcPct val="0"/>
              </a:spcBef>
              <a:buFontTx/>
              <a:buNone/>
            </a:pPr>
            <a:r>
              <a:rPr lang="en-GB" altLang="de-DE" sz="1350" b="1" dirty="0">
                <a:latin typeface="+mn-lt"/>
              </a:rPr>
              <a:t>(”state custodianship”)</a:t>
            </a:r>
          </a:p>
        </p:txBody>
      </p:sp>
    </p:spTree>
    <p:extLst>
      <p:ext uri="{BB962C8B-B14F-4D97-AF65-F5344CB8AC3E}">
        <p14:creationId xmlns:p14="http://schemas.microsoft.com/office/powerpoint/2010/main" val="160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349"/>
            <a:ext cx="9144000" cy="428738"/>
          </a:xfrm>
        </p:spPr>
        <p:txBody>
          <a:bodyPr>
            <a:noAutofit/>
          </a:bodyPr>
          <a:lstStyle/>
          <a:p>
            <a:r>
              <a:rPr lang="en-GB" dirty="0">
                <a:solidFill>
                  <a:srgbClr val="000000"/>
                </a:solidFill>
              </a:rPr>
              <a:t>2.1.4 Right to autonomy and democratic participation</a:t>
            </a:r>
          </a:p>
        </p:txBody>
      </p:sp>
      <p:sp>
        <p:nvSpPr>
          <p:cNvPr id="9" name="Inhaltsplatzhalter 2">
            <a:extLst>
              <a:ext uri="{FF2B5EF4-FFF2-40B4-BE49-F238E27FC236}">
                <a16:creationId xmlns:a16="http://schemas.microsoft.com/office/drawing/2014/main" id="{44442D46-0B6C-5448-B05C-55961C26E490}"/>
              </a:ext>
            </a:extLst>
          </p:cNvPr>
          <p:cNvSpPr txBox="1">
            <a:spLocks/>
          </p:cNvSpPr>
          <p:nvPr/>
        </p:nvSpPr>
        <p:spPr>
          <a:xfrm>
            <a:off x="756141" y="1759847"/>
            <a:ext cx="7918516" cy="435133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0" dirty="0">
                <a:solidFill>
                  <a:srgbClr val="000000"/>
                </a:solidFill>
              </a:rPr>
              <a:t>Child and youth services is aligned with Germany’s Basic Law and the Universal Declaration of Human Rights.</a:t>
            </a:r>
          </a:p>
          <a:p>
            <a:pPr marL="0" indent="0">
              <a:buNone/>
            </a:pPr>
            <a:r>
              <a:rPr lang="en-GB" sz="1800" b="0" dirty="0">
                <a:solidFill>
                  <a:srgbClr val="000000"/>
                </a:solidFill>
              </a:rPr>
              <a:t>The Basic Law recognises individuals’ </a:t>
            </a:r>
            <a:r>
              <a:rPr lang="en-GB" sz="1800" dirty="0">
                <a:solidFill>
                  <a:srgbClr val="000000"/>
                </a:solidFill>
              </a:rPr>
              <a:t>right to autonomy </a:t>
            </a:r>
            <a:r>
              <a:rPr lang="en-GB" sz="1800" b="0" dirty="0">
                <a:solidFill>
                  <a:srgbClr val="000000"/>
                </a:solidFill>
              </a:rPr>
              <a:t>and </a:t>
            </a:r>
            <a:r>
              <a:rPr lang="en-GB" sz="1800" dirty="0">
                <a:solidFill>
                  <a:srgbClr val="000000"/>
                </a:solidFill>
              </a:rPr>
              <a:t>participation in democratic society</a:t>
            </a:r>
            <a:r>
              <a:rPr lang="en-GB" sz="1800" b="0" dirty="0">
                <a:solidFill>
                  <a:srgbClr val="000000"/>
                </a:solidFill>
              </a:rPr>
              <a:t>. These fundamental rights also extend to children and adolescents.</a:t>
            </a:r>
          </a:p>
          <a:p>
            <a:pPr marL="0" indent="0">
              <a:buNone/>
            </a:pPr>
            <a:r>
              <a:rPr lang="en-GB" sz="1800" b="0" dirty="0">
                <a:solidFill>
                  <a:srgbClr val="000000"/>
                </a:solidFill>
              </a:rPr>
              <a:t>The UN Convention on the Rights of the Child is also legally binding upon child and youth services. It requires that the rights of children and young people to participation must be respected.</a:t>
            </a:r>
          </a:p>
          <a:p>
            <a:pPr marL="0" indent="0">
              <a:buNone/>
            </a:pPr>
            <a:r>
              <a:rPr lang="en-GB" sz="1800" b="0" dirty="0">
                <a:solidFill>
                  <a:srgbClr val="000000"/>
                </a:solidFill>
              </a:rPr>
              <a:t>Child and youth services supports children and adolescents in exercising these rights in their institutions and in society as a whole.</a:t>
            </a: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a:t>
            </a:r>
            <a:r>
              <a:rPr lang="de-DE" dirty="0"/>
              <a:t>– Mission </a:t>
            </a:r>
            <a:r>
              <a:rPr lang="de-DE" dirty="0" err="1"/>
              <a:t>and</a:t>
            </a:r>
            <a:r>
              <a:rPr lang="de-DE" dirty="0"/>
              <a:t> </a:t>
            </a:r>
            <a:r>
              <a:rPr lang="de-DE" dirty="0" err="1"/>
              <a:t>claim</a:t>
            </a:r>
            <a:endParaRPr lang="de-DE" dirty="0"/>
          </a:p>
        </p:txBody>
      </p:sp>
    </p:spTree>
    <p:extLst>
      <p:ext uri="{BB962C8B-B14F-4D97-AF65-F5344CB8AC3E}">
        <p14:creationId xmlns:p14="http://schemas.microsoft.com/office/powerpoint/2010/main" val="184590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de-DE" dirty="0"/>
              <a:t>2. </a:t>
            </a:r>
            <a:r>
              <a:rPr lang="en-GB" dirty="0"/>
              <a:t>Tasks and fields of work</a:t>
            </a:r>
            <a:endParaRPr lang="de-DE" sz="3200" dirty="0">
              <a:solidFill>
                <a:srgbClr val="000000"/>
              </a:solidFill>
            </a:endParaRPr>
          </a:p>
        </p:txBody>
      </p:sp>
      <p:sp>
        <p:nvSpPr>
          <p:cNvPr id="4" name="Untertitel 3"/>
          <p:cNvSpPr>
            <a:spLocks noGrp="1"/>
          </p:cNvSpPr>
          <p:nvPr>
            <p:ph type="subTitle" idx="1"/>
          </p:nvPr>
        </p:nvSpPr>
        <p:spPr/>
        <p:txBody>
          <a:bodyPr>
            <a:normAutofit/>
          </a:bodyPr>
          <a:lstStyle/>
          <a:p>
            <a:endParaRPr lang="de-DE" dirty="0"/>
          </a:p>
          <a:p>
            <a:r>
              <a:rPr lang="de-DE" dirty="0"/>
              <a:t>2.2 Assistance </a:t>
            </a:r>
            <a:r>
              <a:rPr lang="de-DE" dirty="0" err="1"/>
              <a:t>and</a:t>
            </a:r>
            <a:r>
              <a:rPr lang="de-DE" dirty="0"/>
              <a:t> </a:t>
            </a:r>
            <a:r>
              <a:rPr lang="de-DE" dirty="0" err="1"/>
              <a:t>support</a:t>
            </a:r>
            <a:endParaRPr lang="de-DE" dirty="0"/>
          </a:p>
        </p:txBody>
      </p:sp>
    </p:spTree>
    <p:extLst>
      <p:ext uri="{BB962C8B-B14F-4D97-AF65-F5344CB8AC3E}">
        <p14:creationId xmlns:p14="http://schemas.microsoft.com/office/powerpoint/2010/main" val="420270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813966"/>
            <a:ext cx="7918516" cy="4351338"/>
          </a:xfrm>
        </p:spPr>
        <p:txBody>
          <a:bodyPr>
            <a:normAutofit fontScale="92500" lnSpcReduction="10000"/>
          </a:bodyPr>
          <a:lstStyle/>
          <a:p>
            <a:pPr marL="0" indent="0">
              <a:buNone/>
            </a:pPr>
            <a:r>
              <a:rPr lang="en-GB" b="0" dirty="0">
                <a:solidFill>
                  <a:srgbClr val="000000"/>
                </a:solidFill>
              </a:rPr>
              <a:t>Child and youth work in Germany reaches back more than </a:t>
            </a:r>
            <a:r>
              <a:rPr lang="en-GB" dirty="0">
                <a:solidFill>
                  <a:srgbClr val="000000"/>
                </a:solidFill>
              </a:rPr>
              <a:t>100 years</a:t>
            </a:r>
            <a:r>
              <a:rPr lang="en-GB" b="0" dirty="0">
                <a:solidFill>
                  <a:srgbClr val="000000"/>
                </a:solidFill>
              </a:rPr>
              <a:t>. It is enshrined in legislation (e.g., Book 8 of the Social Code). The aim of child and youth work is </a:t>
            </a:r>
            <a:r>
              <a:rPr lang="en-GB" dirty="0">
                <a:solidFill>
                  <a:srgbClr val="000000"/>
                </a:solidFill>
              </a:rPr>
              <a:t>subject formation </a:t>
            </a:r>
            <a:r>
              <a:rPr lang="en-GB" b="0" dirty="0">
                <a:solidFill>
                  <a:srgbClr val="000000"/>
                </a:solidFill>
              </a:rPr>
              <a:t>and </a:t>
            </a:r>
            <a:r>
              <a:rPr lang="en-GB" dirty="0">
                <a:solidFill>
                  <a:srgbClr val="000000"/>
                </a:solidFill>
              </a:rPr>
              <a:t>democratic development</a:t>
            </a:r>
            <a:r>
              <a:rPr lang="en-GB" b="0" dirty="0">
                <a:solidFill>
                  <a:srgbClr val="000000"/>
                </a:solidFill>
              </a:rPr>
              <a:t>: children and young people are to be assisted in acquiring autonomy, developing an ability to help choose and shape child and youth work activities, and becoming independent members of society and their communities.</a:t>
            </a:r>
          </a:p>
          <a:p>
            <a:pPr marL="0" indent="0">
              <a:buNone/>
            </a:pPr>
            <a:r>
              <a:rPr lang="en-GB" b="0" dirty="0">
                <a:solidFill>
                  <a:srgbClr val="000000"/>
                </a:solidFill>
              </a:rPr>
              <a:t>It follows that child and youth work is </a:t>
            </a:r>
            <a:r>
              <a:rPr lang="en-GB" dirty="0">
                <a:solidFill>
                  <a:srgbClr val="000000"/>
                </a:solidFill>
              </a:rPr>
              <a:t>voluntary</a:t>
            </a:r>
            <a:r>
              <a:rPr lang="en-GB" b="0" dirty="0">
                <a:solidFill>
                  <a:srgbClr val="000000"/>
                </a:solidFill>
              </a:rPr>
              <a:t>, </a:t>
            </a:r>
            <a:r>
              <a:rPr lang="en-GB" dirty="0">
                <a:solidFill>
                  <a:srgbClr val="000000"/>
                </a:solidFill>
              </a:rPr>
              <a:t>open</a:t>
            </a:r>
            <a:r>
              <a:rPr lang="en-GB" b="0" dirty="0">
                <a:solidFill>
                  <a:srgbClr val="000000"/>
                </a:solidFill>
              </a:rPr>
              <a:t> to all young people, corresponds to their specific interests, and invites the </a:t>
            </a:r>
            <a:r>
              <a:rPr lang="en-GB" dirty="0">
                <a:solidFill>
                  <a:srgbClr val="000000"/>
                </a:solidFill>
              </a:rPr>
              <a:t>participation</a:t>
            </a:r>
            <a:r>
              <a:rPr lang="en-GB" b="0" dirty="0">
                <a:solidFill>
                  <a:srgbClr val="000000"/>
                </a:solidFill>
              </a:rPr>
              <a:t> of its target groups.</a:t>
            </a:r>
          </a:p>
          <a:p>
            <a:pPr marL="0" indent="0">
              <a:buNone/>
            </a:pPr>
            <a:r>
              <a:rPr lang="en-GB" b="0" dirty="0">
                <a:solidFill>
                  <a:srgbClr val="000000"/>
                </a:solidFill>
              </a:rPr>
              <a:t>The child and youth work field includes </a:t>
            </a:r>
            <a:r>
              <a:rPr lang="en-GB" dirty="0">
                <a:solidFill>
                  <a:srgbClr val="000000"/>
                </a:solidFill>
              </a:rPr>
              <a:t>open child and youth work </a:t>
            </a:r>
            <a:r>
              <a:rPr lang="en-GB" b="0" dirty="0">
                <a:solidFill>
                  <a:srgbClr val="000000"/>
                </a:solidFill>
              </a:rPr>
              <a:t>and </a:t>
            </a:r>
            <a:r>
              <a:rPr lang="en-GB" dirty="0">
                <a:solidFill>
                  <a:srgbClr val="000000"/>
                </a:solidFill>
              </a:rPr>
              <a:t>child and youth association work</a:t>
            </a:r>
            <a:r>
              <a:rPr lang="en-GB" b="0" dirty="0">
                <a:solidFill>
                  <a:srgbClr val="000000"/>
                </a:solidFill>
              </a:rPr>
              <a:t> and extends to </a:t>
            </a:r>
            <a:r>
              <a:rPr lang="en-GB" dirty="0">
                <a:solidFill>
                  <a:srgbClr val="000000"/>
                </a:solidFill>
              </a:rPr>
              <a:t>other areas </a:t>
            </a:r>
            <a:r>
              <a:rPr lang="en-GB" b="0" dirty="0">
                <a:solidFill>
                  <a:srgbClr val="000000"/>
                </a:solidFill>
              </a:rPr>
              <a:t>such as international youth work and mobile and cultural youth work. It also incorporates organisations offering games, sports, nature/environmental activities, health activities, etc. </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lstStyle/>
          <a:p>
            <a:r>
              <a:rPr lang="de-DE" dirty="0"/>
              <a:t>2.2.1. Child </a:t>
            </a:r>
            <a:r>
              <a:rPr lang="de-DE" dirty="0" err="1"/>
              <a:t>and</a:t>
            </a:r>
            <a:r>
              <a:rPr lang="de-DE" dirty="0"/>
              <a:t> </a:t>
            </a:r>
            <a:r>
              <a:rPr lang="de-DE" dirty="0" err="1"/>
              <a:t>youth</a:t>
            </a:r>
            <a:r>
              <a:rPr lang="de-DE" dirty="0"/>
              <a:t> </a:t>
            </a:r>
            <a:r>
              <a:rPr lang="de-DE" dirty="0" err="1"/>
              <a:t>work</a:t>
            </a:r>
            <a:endParaRPr lang="de-DE" dirty="0"/>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a:t>
            </a:r>
            <a:r>
              <a:rPr lang="de-DE" dirty="0"/>
              <a:t>– Assistance </a:t>
            </a:r>
            <a:r>
              <a:rPr lang="de-DE" dirty="0" err="1"/>
              <a:t>and</a:t>
            </a:r>
            <a:r>
              <a:rPr lang="de-DE" dirty="0"/>
              <a:t> </a:t>
            </a:r>
            <a:r>
              <a:rPr lang="de-DE" dirty="0" err="1"/>
              <a:t>support</a:t>
            </a:r>
            <a:endParaRPr lang="de-DE" dirty="0"/>
          </a:p>
        </p:txBody>
      </p:sp>
    </p:spTree>
    <p:extLst>
      <p:ext uri="{BB962C8B-B14F-4D97-AF65-F5344CB8AC3E}">
        <p14:creationId xmlns:p14="http://schemas.microsoft.com/office/powerpoint/2010/main" val="4139718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lstStyle/>
          <a:p>
            <a:r>
              <a:rPr lang="de-DE" dirty="0"/>
              <a:t>2.2.2 Youth social </a:t>
            </a:r>
            <a:r>
              <a:rPr lang="de-DE" dirty="0" err="1"/>
              <a:t>work</a:t>
            </a:r>
            <a:r>
              <a:rPr lang="de-DE" dirty="0"/>
              <a:t>/School social </a:t>
            </a:r>
            <a:r>
              <a:rPr lang="de-DE" dirty="0" err="1"/>
              <a:t>work</a:t>
            </a:r>
            <a:endParaRPr lang="de-DE" dirty="0"/>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1" y="1742466"/>
            <a:ext cx="8098121" cy="4509044"/>
          </a:xfrm>
        </p:spPr>
        <p:txBody>
          <a:bodyPr>
            <a:noAutofit/>
          </a:bodyPr>
          <a:lstStyle/>
          <a:p>
            <a:pPr marL="0" indent="0">
              <a:spcBef>
                <a:spcPts val="0"/>
              </a:spcBef>
              <a:spcAft>
                <a:spcPts val="600"/>
              </a:spcAft>
              <a:buNone/>
            </a:pPr>
            <a:r>
              <a:rPr lang="en-GB" dirty="0">
                <a:solidFill>
                  <a:srgbClr val="000000"/>
                </a:solidFill>
              </a:rPr>
              <a:t>Youth social work</a:t>
            </a:r>
            <a:br>
              <a:rPr lang="en-GB" dirty="0">
                <a:solidFill>
                  <a:srgbClr val="000000"/>
                </a:solidFill>
              </a:rPr>
            </a:br>
            <a:r>
              <a:rPr lang="en-GB" dirty="0">
                <a:solidFill>
                  <a:srgbClr val="000000"/>
                </a:solidFill>
              </a:rPr>
              <a:t>... is an aid to integration for socially or personally disadvantaged young people</a:t>
            </a:r>
          </a:p>
          <a:p>
            <a:pPr marL="641350" indent="-285750">
              <a:lnSpc>
                <a:spcPct val="100000"/>
              </a:lnSpc>
              <a:spcBef>
                <a:spcPts val="0"/>
              </a:spcBef>
              <a:spcAft>
                <a:spcPts val="600"/>
              </a:spcAft>
              <a:buFont typeface="Arial" panose="020B0604020202020204" pitchFamily="34" charset="0"/>
              <a:buChar char="•"/>
            </a:pPr>
            <a:r>
              <a:rPr lang="en-GB" sz="1600" b="0" dirty="0">
                <a:solidFill>
                  <a:srgbClr val="000000"/>
                </a:solidFill>
              </a:rPr>
              <a:t>that supports them in academic and vocational training,</a:t>
            </a:r>
          </a:p>
          <a:p>
            <a:pPr marL="641350" indent="-285750">
              <a:lnSpc>
                <a:spcPct val="100000"/>
              </a:lnSpc>
              <a:spcBef>
                <a:spcPts val="0"/>
              </a:spcBef>
              <a:spcAft>
                <a:spcPts val="600"/>
              </a:spcAft>
              <a:buFont typeface="Arial" panose="020B0604020202020204" pitchFamily="34" charset="0"/>
              <a:buChar char="•"/>
            </a:pPr>
            <a:r>
              <a:rPr lang="en-GB" sz="1600" b="0" dirty="0">
                <a:solidFill>
                  <a:srgbClr val="000000"/>
                </a:solidFill>
              </a:rPr>
              <a:t>helps them integrate in the labour market, and </a:t>
            </a:r>
          </a:p>
          <a:p>
            <a:pPr marL="641350" indent="-285750">
              <a:lnSpc>
                <a:spcPct val="100000"/>
              </a:lnSpc>
              <a:spcBef>
                <a:spcPts val="0"/>
              </a:spcBef>
              <a:spcAft>
                <a:spcPts val="600"/>
              </a:spcAft>
              <a:buFont typeface="Arial" panose="020B0604020202020204" pitchFamily="34" charset="0"/>
              <a:buChar char="•"/>
            </a:pPr>
            <a:r>
              <a:rPr lang="en-GB" sz="1600" b="0" dirty="0">
                <a:solidFill>
                  <a:srgbClr val="000000"/>
                </a:solidFill>
              </a:rPr>
              <a:t>assists them in integrating in society.</a:t>
            </a:r>
          </a:p>
          <a:p>
            <a:pPr marL="0" indent="0">
              <a:spcBef>
                <a:spcPts val="1200"/>
              </a:spcBef>
              <a:spcAft>
                <a:spcPts val="600"/>
              </a:spcAft>
              <a:buNone/>
            </a:pPr>
            <a:r>
              <a:rPr lang="en-GB" dirty="0">
                <a:solidFill>
                  <a:srgbClr val="000000"/>
                </a:solidFill>
              </a:rPr>
              <a:t>School social work</a:t>
            </a:r>
            <a:br>
              <a:rPr lang="en-GB" dirty="0">
                <a:solidFill>
                  <a:srgbClr val="000000"/>
                </a:solidFill>
              </a:rPr>
            </a:br>
            <a:r>
              <a:rPr lang="en-US" dirty="0">
                <a:solidFill>
                  <a:srgbClr val="000000"/>
                </a:solidFill>
              </a:rPr>
              <a:t>... covers in-school socio-educational support and enhances the school’s profile with socio-educational activities</a:t>
            </a:r>
          </a:p>
          <a:p>
            <a:pPr marL="641350" indent="-285750">
              <a:lnSpc>
                <a:spcPct val="100000"/>
              </a:lnSpc>
              <a:spcBef>
                <a:spcPts val="0"/>
              </a:spcBef>
              <a:spcAft>
                <a:spcPts val="600"/>
              </a:spcAft>
              <a:buFont typeface="Arial" panose="020B0604020202020204" pitchFamily="34" charset="0"/>
              <a:buChar char="•"/>
            </a:pPr>
            <a:r>
              <a:rPr lang="en-US" sz="1600" b="0" dirty="0"/>
              <a:t>to support pupils’ personal and social development,</a:t>
            </a:r>
          </a:p>
          <a:p>
            <a:pPr marL="641350" indent="-285750">
              <a:lnSpc>
                <a:spcPct val="100000"/>
              </a:lnSpc>
              <a:spcBef>
                <a:spcPts val="0"/>
              </a:spcBef>
              <a:spcAft>
                <a:spcPts val="600"/>
              </a:spcAft>
              <a:buFont typeface="Arial" panose="020B0604020202020204" pitchFamily="34" charset="0"/>
              <a:buChar char="•"/>
            </a:pPr>
            <a:r>
              <a:rPr lang="en-US" sz="1600" b="0" dirty="0"/>
              <a:t>to strengthen and support pupils during personal, family or social conflicts or in-school conflicts,</a:t>
            </a:r>
          </a:p>
          <a:p>
            <a:pPr marL="641350" indent="-285750">
              <a:lnSpc>
                <a:spcPct val="100000"/>
              </a:lnSpc>
              <a:spcBef>
                <a:spcPts val="0"/>
              </a:spcBef>
              <a:spcAft>
                <a:spcPts val="600"/>
              </a:spcAft>
              <a:buFont typeface="Arial" panose="020B0604020202020204" pitchFamily="34" charset="0"/>
              <a:buChar char="•"/>
            </a:pPr>
            <a:r>
              <a:rPr lang="en-US" sz="1600" b="0" dirty="0"/>
              <a:t>to strengthen the integration of schools in socio-spatial, lifeworld contexts.</a:t>
            </a:r>
          </a:p>
          <a:p>
            <a:pPr marL="0" indent="0">
              <a:spcBef>
                <a:spcPts val="1200"/>
              </a:spcBef>
              <a:spcAft>
                <a:spcPts val="600"/>
              </a:spcAft>
              <a:buNone/>
            </a:pPr>
            <a:endParaRPr lang="en-US"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a:t>
            </a:r>
            <a:r>
              <a:rPr lang="de-DE" dirty="0"/>
              <a:t>– Assistance </a:t>
            </a:r>
            <a:r>
              <a:rPr lang="de-DE" dirty="0" err="1"/>
              <a:t>and</a:t>
            </a:r>
            <a:r>
              <a:rPr lang="de-DE" dirty="0"/>
              <a:t> </a:t>
            </a:r>
            <a:r>
              <a:rPr lang="de-DE" dirty="0" err="1"/>
              <a:t>support</a:t>
            </a:r>
            <a:endParaRPr lang="de-DE" dirty="0"/>
          </a:p>
        </p:txBody>
      </p:sp>
    </p:spTree>
    <p:extLst>
      <p:ext uri="{BB962C8B-B14F-4D97-AF65-F5344CB8AC3E}">
        <p14:creationId xmlns:p14="http://schemas.microsoft.com/office/powerpoint/2010/main" val="3582486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solidFill>
                  <a:srgbClr val="000000"/>
                </a:solidFill>
              </a:rPr>
              <a:t>2.2.3 Educational </a:t>
            </a:r>
            <a:r>
              <a:rPr lang="de-DE" dirty="0" err="1">
                <a:solidFill>
                  <a:srgbClr val="000000"/>
                </a:solidFill>
              </a:rPr>
              <a:t>child</a:t>
            </a:r>
            <a:r>
              <a:rPr lang="de-DE" dirty="0">
                <a:solidFill>
                  <a:srgbClr val="000000"/>
                </a:solidFill>
              </a:rPr>
              <a:t> </a:t>
            </a:r>
            <a:r>
              <a:rPr lang="de-DE" dirty="0" err="1">
                <a:solidFill>
                  <a:srgbClr val="000000"/>
                </a:solidFill>
              </a:rPr>
              <a:t>and</a:t>
            </a:r>
            <a:r>
              <a:rPr lang="de-DE" dirty="0">
                <a:solidFill>
                  <a:srgbClr val="000000"/>
                </a:solidFill>
              </a:rPr>
              <a:t> </a:t>
            </a:r>
            <a:r>
              <a:rPr lang="de-DE" dirty="0" err="1">
                <a:solidFill>
                  <a:srgbClr val="000000"/>
                </a:solidFill>
              </a:rPr>
              <a:t>youth</a:t>
            </a:r>
            <a:r>
              <a:rPr lang="de-DE" dirty="0">
                <a:solidFill>
                  <a:srgbClr val="000000"/>
                </a:solidFill>
              </a:rPr>
              <a:t> </a:t>
            </a:r>
            <a:r>
              <a:rPr lang="de-DE" dirty="0" err="1">
                <a:solidFill>
                  <a:srgbClr val="000000"/>
                </a:solidFill>
              </a:rPr>
              <a:t>protection</a:t>
            </a:r>
            <a:endParaRPr lang="de-DE"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42466"/>
            <a:ext cx="7918516" cy="4509044"/>
          </a:xfrm>
        </p:spPr>
        <p:txBody>
          <a:bodyPr>
            <a:normAutofit fontScale="70000" lnSpcReduction="20000"/>
          </a:bodyPr>
          <a:lstStyle/>
          <a:p>
            <a:pPr marL="0" indent="0">
              <a:spcBef>
                <a:spcPts val="600"/>
              </a:spcBef>
              <a:buNone/>
            </a:pPr>
            <a:r>
              <a:rPr lang="en-GB" sz="2600" dirty="0">
                <a:solidFill>
                  <a:srgbClr val="000000"/>
                </a:solidFill>
              </a:rPr>
              <a:t>Educational child and youth protection </a:t>
            </a:r>
            <a:r>
              <a:rPr lang="en-GB" sz="2600" b="0" dirty="0">
                <a:solidFill>
                  <a:srgbClr val="000000"/>
                </a:solidFill>
              </a:rPr>
              <a:t>consists of a range of general preventive counselling and educational measures for children, adolescents and their parents. It aims to</a:t>
            </a:r>
          </a:p>
          <a:p>
            <a:pPr marL="525462" indent="-342900">
              <a:spcBef>
                <a:spcPts val="600"/>
              </a:spcBef>
              <a:buFont typeface="Arial" panose="020B0604020202020204" pitchFamily="34" charset="0"/>
              <a:buChar char="•"/>
            </a:pPr>
            <a:r>
              <a:rPr lang="en-GB" sz="2300" b="0" dirty="0">
                <a:solidFill>
                  <a:srgbClr val="000000"/>
                </a:solidFill>
              </a:rPr>
              <a:t>enable young people to protect themselves from harmful influences, learn to recognise threats, engage in critical assessment, take sound decisions, and embrace responsibility towards themselves and other people; and</a:t>
            </a:r>
          </a:p>
          <a:p>
            <a:pPr marL="525462" indent="-342900">
              <a:spcBef>
                <a:spcPts val="600"/>
              </a:spcBef>
              <a:buFont typeface="Arial" panose="020B0604020202020204" pitchFamily="34" charset="0"/>
              <a:buChar char="•"/>
            </a:pPr>
            <a:r>
              <a:rPr lang="en-GB" sz="2300" b="0" dirty="0">
                <a:solidFill>
                  <a:srgbClr val="000000"/>
                </a:solidFill>
              </a:rPr>
              <a:t>help parents and guardians learn how to protect children and adolescents from threats and dangers.</a:t>
            </a:r>
          </a:p>
          <a:p>
            <a:pPr marL="0" indent="0">
              <a:buNone/>
            </a:pPr>
            <a:r>
              <a:rPr lang="en-GB" sz="2600" dirty="0">
                <a:solidFill>
                  <a:srgbClr val="000000"/>
                </a:solidFill>
              </a:rPr>
              <a:t>Educational child and youth protection is provided, e.g., via</a:t>
            </a:r>
          </a:p>
          <a:p>
            <a:pPr marL="525462" indent="-342900">
              <a:spcBef>
                <a:spcPts val="600"/>
              </a:spcBef>
              <a:buFont typeface="Arial" panose="020B0604020202020204" pitchFamily="34" charset="0"/>
              <a:buChar char="•"/>
            </a:pPr>
            <a:r>
              <a:rPr lang="en-GB" sz="2300" b="0" dirty="0">
                <a:solidFill>
                  <a:srgbClr val="000000"/>
                </a:solidFill>
              </a:rPr>
              <a:t>projects to empower children and adolescents (e.g., in kindergartens), </a:t>
            </a:r>
          </a:p>
          <a:p>
            <a:pPr marL="525462" indent="-342900">
              <a:spcBef>
                <a:spcPts val="600"/>
              </a:spcBef>
              <a:buFont typeface="Arial" panose="020B0604020202020204" pitchFamily="34" charset="0"/>
              <a:buChar char="•"/>
            </a:pPr>
            <a:r>
              <a:rPr lang="en-GB" sz="2300" b="0" dirty="0">
                <a:solidFill>
                  <a:srgbClr val="000000"/>
                </a:solidFill>
              </a:rPr>
              <a:t>family education (information and counselling),</a:t>
            </a:r>
          </a:p>
          <a:p>
            <a:pPr marL="525462" indent="-342900">
              <a:spcBef>
                <a:spcPts val="600"/>
              </a:spcBef>
              <a:buFont typeface="Arial" panose="020B0604020202020204" pitchFamily="34" charset="0"/>
              <a:buChar char="•"/>
            </a:pPr>
            <a:r>
              <a:rPr lang="en-GB" sz="2300" b="0" dirty="0">
                <a:solidFill>
                  <a:srgbClr val="000000"/>
                </a:solidFill>
              </a:rPr>
              <a:t>youth work, and/or</a:t>
            </a:r>
          </a:p>
          <a:p>
            <a:pPr marL="525462" indent="-342900">
              <a:spcBef>
                <a:spcPts val="600"/>
              </a:spcBef>
              <a:buFont typeface="Arial" panose="020B0604020202020204" pitchFamily="34" charset="0"/>
              <a:buChar char="•"/>
            </a:pPr>
            <a:r>
              <a:rPr lang="en-GB" sz="2300" b="0" dirty="0">
                <a:solidFill>
                  <a:srgbClr val="000000"/>
                </a:solidFill>
              </a:rPr>
              <a:t>general awareness-raising campaigns (e.g., concerning HIV/AIDS, drugs, harmful media, conspiracy theories, etc.).</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a:t>
            </a:r>
            <a:r>
              <a:rPr lang="de-DE" dirty="0"/>
              <a:t>– Assistance </a:t>
            </a:r>
            <a:r>
              <a:rPr lang="de-DE" dirty="0" err="1"/>
              <a:t>and</a:t>
            </a:r>
            <a:r>
              <a:rPr lang="de-DE" dirty="0"/>
              <a:t> </a:t>
            </a:r>
            <a:r>
              <a:rPr lang="de-DE" dirty="0" err="1"/>
              <a:t>support</a:t>
            </a:r>
            <a:endParaRPr lang="de-DE" dirty="0"/>
          </a:p>
        </p:txBody>
      </p:sp>
    </p:spTree>
    <p:extLst>
      <p:ext uri="{BB962C8B-B14F-4D97-AF65-F5344CB8AC3E}">
        <p14:creationId xmlns:p14="http://schemas.microsoft.com/office/powerpoint/2010/main" val="2427509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475338"/>
            <a:ext cx="7918516" cy="4648060"/>
          </a:xfrm>
        </p:spPr>
        <p:txBody>
          <a:bodyPr>
            <a:normAutofit/>
          </a:bodyPr>
          <a:lstStyle/>
          <a:p>
            <a:pPr marL="0" indent="0">
              <a:buClr>
                <a:schemeClr val="accent2"/>
              </a:buClr>
              <a:buNone/>
            </a:pPr>
            <a:r>
              <a:rPr lang="en-GB" altLang="de-DE" b="0" dirty="0">
                <a:solidFill>
                  <a:srgbClr val="000000"/>
                </a:solidFill>
              </a:rPr>
              <a:t>Child and youth services is responsible for </a:t>
            </a:r>
            <a:r>
              <a:rPr lang="en-GB" altLang="de-DE" dirty="0">
                <a:solidFill>
                  <a:srgbClr val="000000"/>
                </a:solidFill>
              </a:rPr>
              <a:t>supporting parents in raising and caring for their children</a:t>
            </a:r>
            <a:r>
              <a:rPr lang="en-GB" altLang="de-DE" b="0" dirty="0">
                <a:solidFill>
                  <a:srgbClr val="000000"/>
                </a:solidFill>
              </a:rPr>
              <a:t>. This is done, </a:t>
            </a:r>
            <a:r>
              <a:rPr lang="en-GB" altLang="de-DE" b="0" i="1" dirty="0">
                <a:solidFill>
                  <a:srgbClr val="000000"/>
                </a:solidFill>
              </a:rPr>
              <a:t>inter alia</a:t>
            </a:r>
            <a:r>
              <a:rPr lang="en-GB" altLang="de-DE" b="0" dirty="0">
                <a:solidFill>
                  <a:srgbClr val="000000"/>
                </a:solidFill>
              </a:rPr>
              <a:t>, by offering</a:t>
            </a:r>
          </a:p>
          <a:p>
            <a:pPr lvl="1"/>
            <a:r>
              <a:rPr lang="en-GB" altLang="de-DE" dirty="0">
                <a:solidFill>
                  <a:srgbClr val="000000"/>
                </a:solidFill>
              </a:rPr>
              <a:t>counselling for expectant mothers and fathers,</a:t>
            </a:r>
          </a:p>
          <a:p>
            <a:pPr lvl="1"/>
            <a:r>
              <a:rPr lang="en-GB" altLang="de-DE" dirty="0">
                <a:solidFill>
                  <a:srgbClr val="000000"/>
                </a:solidFill>
              </a:rPr>
              <a:t>advice on child-raising,</a:t>
            </a:r>
          </a:p>
          <a:p>
            <a:pPr lvl="1"/>
            <a:r>
              <a:rPr lang="en-GB" altLang="de-DE" dirty="0">
                <a:solidFill>
                  <a:srgbClr val="000000"/>
                </a:solidFill>
              </a:rPr>
              <a:t>education/holidays and recreational activities for families,</a:t>
            </a:r>
          </a:p>
          <a:p>
            <a:pPr lvl="1"/>
            <a:r>
              <a:rPr lang="en-GB" altLang="de-DE" dirty="0">
                <a:solidFill>
                  <a:srgbClr val="000000"/>
                </a:solidFill>
              </a:rPr>
              <a:t>caring for children in emergency situations,</a:t>
            </a:r>
          </a:p>
          <a:p>
            <a:pPr lvl="1"/>
            <a:r>
              <a:rPr lang="en-GB" altLang="de-DE" dirty="0">
                <a:solidFill>
                  <a:srgbClr val="000000"/>
                </a:solidFill>
              </a:rPr>
              <a:t>counselling on relationships, separation, divorce and custody matters,</a:t>
            </a:r>
          </a:p>
          <a:p>
            <a:pPr lvl="1"/>
            <a:r>
              <a:rPr lang="en-GB" altLang="de-DE" dirty="0">
                <a:solidFill>
                  <a:srgbClr val="000000"/>
                </a:solidFill>
              </a:rPr>
              <a:t>residential arrangements for mothers/fathers and children.</a:t>
            </a:r>
          </a:p>
          <a:p>
            <a:pPr marL="0" lvl="1" indent="0">
              <a:buNone/>
            </a:pPr>
            <a:r>
              <a:rPr lang="en-GB" altLang="de-DE" dirty="0">
                <a:solidFill>
                  <a:srgbClr val="000000"/>
                </a:solidFill>
              </a:rPr>
              <a:t>These services are complemented by what are known as early intervention services (mostly provided in cooperation with the health system).</a:t>
            </a:r>
          </a:p>
          <a:p>
            <a:pPr lvl="1"/>
            <a:endParaRPr lang="en-GB" altLang="de-DE" dirty="0"/>
          </a:p>
          <a:p>
            <a:pPr lvl="1"/>
            <a:endParaRPr lang="en-GB" altLang="de-DE" dirty="0"/>
          </a:p>
          <a:p>
            <a:pPr lvl="1"/>
            <a:endParaRPr lang="en-GB" dirty="0"/>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en-GB" dirty="0">
                <a:solidFill>
                  <a:srgbClr val="000000"/>
                </a:solidFill>
              </a:rPr>
              <a:t>2.2.4 Promotion of care and upbringing in the family </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a:t>
            </a:r>
            <a:r>
              <a:rPr lang="de-DE" dirty="0"/>
              <a:t>– Assistance </a:t>
            </a:r>
            <a:r>
              <a:rPr lang="de-DE" dirty="0" err="1"/>
              <a:t>and</a:t>
            </a:r>
            <a:r>
              <a:rPr lang="de-DE" dirty="0"/>
              <a:t> </a:t>
            </a:r>
            <a:r>
              <a:rPr lang="de-DE" dirty="0" err="1"/>
              <a:t>support</a:t>
            </a:r>
            <a:endParaRPr lang="en-GB" dirty="0"/>
          </a:p>
        </p:txBody>
      </p:sp>
    </p:spTree>
    <p:extLst>
      <p:ext uri="{BB962C8B-B14F-4D97-AF65-F5344CB8AC3E}">
        <p14:creationId xmlns:p14="http://schemas.microsoft.com/office/powerpoint/2010/main" val="624208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475338"/>
            <a:ext cx="7918516" cy="4648060"/>
          </a:xfrm>
        </p:spPr>
        <p:txBody>
          <a:bodyPr>
            <a:normAutofit/>
          </a:bodyPr>
          <a:lstStyle/>
          <a:p>
            <a:pPr marL="269875" lvl="1" indent="0">
              <a:buNone/>
            </a:pPr>
            <a:endParaRPr lang="en-GB" altLang="de-DE" dirty="0"/>
          </a:p>
          <a:p>
            <a:pPr lvl="1"/>
            <a:endParaRPr lang="en-GB" altLang="de-DE" dirty="0"/>
          </a:p>
          <a:p>
            <a:pPr lvl="1"/>
            <a:endParaRPr lang="en-GB" dirty="0"/>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en-GB" altLang="de-DE" dirty="0">
                <a:solidFill>
                  <a:srgbClr val="000000"/>
                </a:solidFill>
                <a:ea typeface="Times New Roman" panose="02020603050405020304" pitchFamily="18" charset="0"/>
                <a:cs typeface="Arial" panose="020B0604020202020204" pitchFamily="34" charset="0"/>
              </a:rPr>
              <a:t>2.2.5 </a:t>
            </a:r>
            <a:r>
              <a:rPr lang="en-GB" dirty="0">
                <a:solidFill>
                  <a:srgbClr val="000000"/>
                </a:solidFill>
              </a:rPr>
              <a:t>Statutory day-care for children </a:t>
            </a:r>
            <a:endParaRPr lang="en-GB" altLang="de-DE" dirty="0">
              <a:solidFill>
                <a:srgbClr val="000000"/>
              </a:solidFill>
              <a:ea typeface="Times New Roman" panose="02020603050405020304" pitchFamily="18" charset="0"/>
              <a:cs typeface="Arial" panose="020B0604020202020204" pitchFamily="34" charset="0"/>
            </a:endParaRPr>
          </a:p>
        </p:txBody>
      </p:sp>
      <p:sp>
        <p:nvSpPr>
          <p:cNvPr id="7" name="Rectangle 18">
            <a:extLst>
              <a:ext uri="{FF2B5EF4-FFF2-40B4-BE49-F238E27FC236}">
                <a16:creationId xmlns:a16="http://schemas.microsoft.com/office/drawing/2014/main" id="{EFBE4276-4DFA-4B59-8D55-90C5B4E67702}"/>
              </a:ext>
            </a:extLst>
          </p:cNvPr>
          <p:cNvSpPr>
            <a:spLocks noChangeArrowheads="1"/>
          </p:cNvSpPr>
          <p:nvPr/>
        </p:nvSpPr>
        <p:spPr bwMode="auto">
          <a:xfrm>
            <a:off x="4992688" y="3573016"/>
            <a:ext cx="3619500" cy="865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3000"/>
              </a:lnSpc>
              <a:buClr>
                <a:srgbClr val="000000"/>
              </a:buClr>
              <a:buFont typeface="Arial" panose="020B0604020202020204" pitchFamily="34" charset="0"/>
              <a:buNone/>
            </a:pPr>
            <a:r>
              <a:rPr lang="en-GB" altLang="de-DE" b="1" dirty="0">
                <a:solidFill>
                  <a:schemeClr val="accent1"/>
                </a:solidFill>
              </a:rPr>
              <a:t>education:</a:t>
            </a:r>
          </a:p>
          <a:p>
            <a:pPr>
              <a:lnSpc>
                <a:spcPct val="93000"/>
              </a:lnSpc>
              <a:buClr>
                <a:srgbClr val="000000"/>
              </a:buClr>
              <a:buFont typeface="Arial" panose="020B0604020202020204" pitchFamily="34" charset="0"/>
              <a:buNone/>
            </a:pPr>
            <a:r>
              <a:rPr lang="en-GB" altLang="de-DE" dirty="0">
                <a:solidFill>
                  <a:srgbClr val="000000"/>
                </a:solidFill>
              </a:rPr>
              <a:t>It teaches them skills and competences.</a:t>
            </a:r>
          </a:p>
        </p:txBody>
      </p:sp>
      <p:sp>
        <p:nvSpPr>
          <p:cNvPr id="11" name="Rectangle 17">
            <a:extLst>
              <a:ext uri="{FF2B5EF4-FFF2-40B4-BE49-F238E27FC236}">
                <a16:creationId xmlns:a16="http://schemas.microsoft.com/office/drawing/2014/main" id="{753CCE2D-8A9E-4624-BABF-07FCFDEC6268}"/>
              </a:ext>
            </a:extLst>
          </p:cNvPr>
          <p:cNvSpPr>
            <a:spLocks noChangeArrowheads="1"/>
          </p:cNvSpPr>
          <p:nvPr/>
        </p:nvSpPr>
        <p:spPr bwMode="auto">
          <a:xfrm>
            <a:off x="4992688" y="4509120"/>
            <a:ext cx="2723823" cy="865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93000"/>
              </a:lnSpc>
              <a:buClr>
                <a:srgbClr val="000000"/>
              </a:buClr>
              <a:buFont typeface="Arial" panose="020B0604020202020204" pitchFamily="34" charset="0"/>
              <a:buNone/>
            </a:pPr>
            <a:r>
              <a:rPr lang="en-GB" altLang="de-DE" b="1" dirty="0">
                <a:solidFill>
                  <a:schemeClr val="accent1"/>
                </a:solidFill>
              </a:rPr>
              <a:t>child-rearing:</a:t>
            </a:r>
          </a:p>
          <a:p>
            <a:pPr>
              <a:lnSpc>
                <a:spcPct val="93000"/>
              </a:lnSpc>
              <a:buClr>
                <a:srgbClr val="000000"/>
              </a:buClr>
              <a:buFont typeface="Arial" panose="020B0604020202020204" pitchFamily="34" charset="0"/>
              <a:buNone/>
            </a:pPr>
            <a:r>
              <a:rPr lang="en-GB" altLang="de-DE" dirty="0">
                <a:solidFill>
                  <a:srgbClr val="000000"/>
                </a:solidFill>
              </a:rPr>
              <a:t>It teaches them norms, </a:t>
            </a:r>
          </a:p>
          <a:p>
            <a:pPr>
              <a:lnSpc>
                <a:spcPct val="93000"/>
              </a:lnSpc>
              <a:buClr>
                <a:srgbClr val="000000"/>
              </a:buClr>
              <a:buFont typeface="Arial" panose="020B0604020202020204" pitchFamily="34" charset="0"/>
              <a:buNone/>
            </a:pPr>
            <a:r>
              <a:rPr lang="en-GB" altLang="de-DE" dirty="0">
                <a:solidFill>
                  <a:srgbClr val="000000"/>
                </a:solidFill>
              </a:rPr>
              <a:t>values and social skills.</a:t>
            </a:r>
          </a:p>
        </p:txBody>
      </p:sp>
      <p:sp>
        <p:nvSpPr>
          <p:cNvPr id="12" name="Rectangle 5">
            <a:extLst>
              <a:ext uri="{FF2B5EF4-FFF2-40B4-BE49-F238E27FC236}">
                <a16:creationId xmlns:a16="http://schemas.microsoft.com/office/drawing/2014/main" id="{9A8C6A2A-7990-402F-8C92-E2C458DA2E7B}"/>
              </a:ext>
            </a:extLst>
          </p:cNvPr>
          <p:cNvSpPr>
            <a:spLocks noChangeArrowheads="1"/>
          </p:cNvSpPr>
          <p:nvPr/>
        </p:nvSpPr>
        <p:spPr bwMode="auto">
          <a:xfrm>
            <a:off x="827584" y="1705976"/>
            <a:ext cx="1789211" cy="6076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defTabSz="914400">
              <a:buFont typeface="Arial" panose="020B0604020202020204" pitchFamily="34" charset="0"/>
              <a:buNone/>
            </a:pPr>
            <a:r>
              <a:rPr lang="en-GB" altLang="de-DE" b="1" dirty="0">
                <a:latin typeface="+mn-lt"/>
                <a:ea typeface="Times New Roman" panose="02020603050405020304" pitchFamily="18" charset="0"/>
                <a:cs typeface="Arial" panose="020B0604020202020204" pitchFamily="34" charset="0"/>
              </a:rPr>
              <a:t>Day-care for </a:t>
            </a:r>
          </a:p>
          <a:p>
            <a:pPr defTabSz="914400">
              <a:buFont typeface="Arial" panose="020B0604020202020204" pitchFamily="34" charset="0"/>
              <a:buNone/>
            </a:pPr>
            <a:r>
              <a:rPr lang="en-GB" altLang="de-DE" b="1" dirty="0">
                <a:latin typeface="+mn-lt"/>
                <a:ea typeface="Times New Roman" panose="02020603050405020304" pitchFamily="18" charset="0"/>
                <a:cs typeface="Arial" panose="020B0604020202020204" pitchFamily="34" charset="0"/>
              </a:rPr>
              <a:t>children ...</a:t>
            </a:r>
          </a:p>
        </p:txBody>
      </p:sp>
      <p:sp>
        <p:nvSpPr>
          <p:cNvPr id="13" name="Rectangle 15">
            <a:extLst>
              <a:ext uri="{FF2B5EF4-FFF2-40B4-BE49-F238E27FC236}">
                <a16:creationId xmlns:a16="http://schemas.microsoft.com/office/drawing/2014/main" id="{CF011C57-CA9A-430B-808B-D1CEAA4BA727}"/>
              </a:ext>
            </a:extLst>
          </p:cNvPr>
          <p:cNvSpPr>
            <a:spLocks noChangeArrowheads="1"/>
          </p:cNvSpPr>
          <p:nvPr/>
        </p:nvSpPr>
        <p:spPr bwMode="auto">
          <a:xfrm>
            <a:off x="827585" y="4420773"/>
            <a:ext cx="2005234" cy="865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93000"/>
              </a:lnSpc>
              <a:buClr>
                <a:srgbClr val="000000"/>
              </a:buClr>
              <a:buFont typeface="Arial" panose="020B0604020202020204" pitchFamily="34" charset="0"/>
              <a:buNone/>
            </a:pPr>
            <a:r>
              <a:rPr lang="en-GB" altLang="de-DE" b="1" dirty="0">
                <a:solidFill>
                  <a:srgbClr val="000000"/>
                </a:solidFill>
              </a:rPr>
              <a:t>Day-care for </a:t>
            </a:r>
          </a:p>
          <a:p>
            <a:pPr>
              <a:lnSpc>
                <a:spcPct val="93000"/>
              </a:lnSpc>
              <a:buClr>
                <a:srgbClr val="000000"/>
              </a:buClr>
              <a:buFont typeface="Arial" panose="020B0604020202020204" pitchFamily="34" charset="0"/>
              <a:buNone/>
            </a:pPr>
            <a:r>
              <a:rPr lang="en-GB" altLang="de-DE" b="1" dirty="0">
                <a:solidFill>
                  <a:srgbClr val="000000"/>
                </a:solidFill>
              </a:rPr>
              <a:t>children </a:t>
            </a:r>
          </a:p>
          <a:p>
            <a:pPr>
              <a:lnSpc>
                <a:spcPct val="93000"/>
              </a:lnSpc>
              <a:buClr>
                <a:srgbClr val="000000"/>
              </a:buClr>
              <a:buFont typeface="Arial" panose="020B0604020202020204" pitchFamily="34" charset="0"/>
              <a:buNone/>
            </a:pPr>
            <a:r>
              <a:rPr lang="en-GB" altLang="de-DE" b="1" dirty="0">
                <a:solidFill>
                  <a:srgbClr val="000000"/>
                </a:solidFill>
              </a:rPr>
              <a:t>provides …</a:t>
            </a:r>
          </a:p>
        </p:txBody>
      </p:sp>
      <p:sp>
        <p:nvSpPr>
          <p:cNvPr id="14" name="Rectangle 16">
            <a:extLst>
              <a:ext uri="{FF2B5EF4-FFF2-40B4-BE49-F238E27FC236}">
                <a16:creationId xmlns:a16="http://schemas.microsoft.com/office/drawing/2014/main" id="{3AFD4F66-A621-45DC-A64E-2FCEC00A8519}"/>
              </a:ext>
            </a:extLst>
          </p:cNvPr>
          <p:cNvSpPr>
            <a:spLocks noChangeArrowheads="1"/>
          </p:cNvSpPr>
          <p:nvPr/>
        </p:nvSpPr>
        <p:spPr bwMode="auto">
          <a:xfrm>
            <a:off x="5003801" y="5516091"/>
            <a:ext cx="4162425" cy="865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3000"/>
              </a:lnSpc>
              <a:buClr>
                <a:srgbClr val="000000"/>
              </a:buClr>
              <a:buFont typeface="Arial" panose="020B0604020202020204" pitchFamily="34" charset="0"/>
              <a:buNone/>
            </a:pPr>
            <a:r>
              <a:rPr lang="en-GB" altLang="de-DE" b="1" dirty="0">
                <a:solidFill>
                  <a:schemeClr val="accent1"/>
                </a:solidFill>
              </a:rPr>
              <a:t>care:</a:t>
            </a:r>
          </a:p>
          <a:p>
            <a:pPr>
              <a:lnSpc>
                <a:spcPct val="93000"/>
              </a:lnSpc>
              <a:buClr>
                <a:srgbClr val="000000"/>
              </a:buClr>
              <a:buFont typeface="Arial" panose="020B0604020202020204" pitchFamily="34" charset="0"/>
              <a:buNone/>
            </a:pPr>
            <a:r>
              <a:rPr lang="en-GB" altLang="de-DE" dirty="0">
                <a:solidFill>
                  <a:srgbClr val="000000"/>
                </a:solidFill>
              </a:rPr>
              <a:t>It provides them with care</a:t>
            </a:r>
          </a:p>
          <a:p>
            <a:pPr>
              <a:lnSpc>
                <a:spcPct val="93000"/>
              </a:lnSpc>
              <a:buClr>
                <a:srgbClr val="000000"/>
              </a:buClr>
              <a:buFont typeface="Arial" panose="020B0604020202020204" pitchFamily="34" charset="0"/>
              <a:buNone/>
            </a:pPr>
            <a:r>
              <a:rPr lang="en-GB" altLang="de-DE" dirty="0">
                <a:solidFill>
                  <a:srgbClr val="000000"/>
                </a:solidFill>
              </a:rPr>
              <a:t>and supervision.</a:t>
            </a:r>
          </a:p>
        </p:txBody>
      </p:sp>
      <p:sp>
        <p:nvSpPr>
          <p:cNvPr id="15" name="Rectangle 25">
            <a:extLst>
              <a:ext uri="{FF2B5EF4-FFF2-40B4-BE49-F238E27FC236}">
                <a16:creationId xmlns:a16="http://schemas.microsoft.com/office/drawing/2014/main" id="{17642EE8-C9D7-41C6-BC7C-F91953F399F6}"/>
              </a:ext>
            </a:extLst>
          </p:cNvPr>
          <p:cNvSpPr>
            <a:spLocks noChangeArrowheads="1"/>
          </p:cNvSpPr>
          <p:nvPr/>
        </p:nvSpPr>
        <p:spPr bwMode="auto">
          <a:xfrm>
            <a:off x="4992688" y="1647827"/>
            <a:ext cx="3705225" cy="3476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defTabSz="914400">
              <a:buFont typeface="Arial" panose="020B0604020202020204" pitchFamily="34" charset="0"/>
              <a:buNone/>
            </a:pPr>
            <a:r>
              <a:rPr lang="en-GB" altLang="de-DE" b="1" dirty="0">
                <a:solidFill>
                  <a:schemeClr val="accent1"/>
                </a:solidFill>
                <a:latin typeface="+mn-lt"/>
              </a:rPr>
              <a:t>supports parents</a:t>
            </a:r>
          </a:p>
        </p:txBody>
      </p:sp>
      <p:sp>
        <p:nvSpPr>
          <p:cNvPr id="16" name="Rectangle 26">
            <a:extLst>
              <a:ext uri="{FF2B5EF4-FFF2-40B4-BE49-F238E27FC236}">
                <a16:creationId xmlns:a16="http://schemas.microsoft.com/office/drawing/2014/main" id="{7B442627-070B-4F94-9A76-507E50A81698}"/>
              </a:ext>
            </a:extLst>
          </p:cNvPr>
          <p:cNvSpPr>
            <a:spLocks noChangeArrowheads="1"/>
          </p:cNvSpPr>
          <p:nvPr/>
        </p:nvSpPr>
        <p:spPr bwMode="auto">
          <a:xfrm>
            <a:off x="4992688" y="2028827"/>
            <a:ext cx="2141933"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3000"/>
              </a:lnSpc>
              <a:buClr>
                <a:srgbClr val="000000"/>
              </a:buClr>
              <a:buFont typeface="Arial" panose="020B0604020202020204" pitchFamily="34" charset="0"/>
              <a:buNone/>
            </a:pPr>
            <a:r>
              <a:rPr lang="en-GB" altLang="de-DE" b="1" dirty="0">
                <a:solidFill>
                  <a:schemeClr val="accent1"/>
                </a:solidFill>
              </a:rPr>
              <a:t>benefits children</a:t>
            </a:r>
          </a:p>
        </p:txBody>
      </p:sp>
      <p:sp>
        <p:nvSpPr>
          <p:cNvPr id="17" name="Line 38">
            <a:extLst>
              <a:ext uri="{FF2B5EF4-FFF2-40B4-BE49-F238E27FC236}">
                <a16:creationId xmlns:a16="http://schemas.microsoft.com/office/drawing/2014/main" id="{7795812E-C1EA-4DBC-B4F5-19B64E1EA89A}"/>
              </a:ext>
            </a:extLst>
          </p:cNvPr>
          <p:cNvSpPr>
            <a:spLocks noChangeShapeType="1"/>
          </p:cNvSpPr>
          <p:nvPr/>
        </p:nvSpPr>
        <p:spPr bwMode="auto">
          <a:xfrm>
            <a:off x="2906713" y="4869160"/>
            <a:ext cx="2097088"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8" name="Line 39">
            <a:extLst>
              <a:ext uri="{FF2B5EF4-FFF2-40B4-BE49-F238E27FC236}">
                <a16:creationId xmlns:a16="http://schemas.microsoft.com/office/drawing/2014/main" id="{66EEC39C-8055-45A5-BDAA-D6F41B7EF692}"/>
              </a:ext>
            </a:extLst>
          </p:cNvPr>
          <p:cNvSpPr>
            <a:spLocks noChangeShapeType="1"/>
          </p:cNvSpPr>
          <p:nvPr/>
        </p:nvSpPr>
        <p:spPr bwMode="auto">
          <a:xfrm flipH="1">
            <a:off x="4211960" y="3789040"/>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9" name="Line 40">
            <a:extLst>
              <a:ext uri="{FF2B5EF4-FFF2-40B4-BE49-F238E27FC236}">
                <a16:creationId xmlns:a16="http://schemas.microsoft.com/office/drawing/2014/main" id="{07302595-AAAD-4BF7-8266-FF18302C0013}"/>
              </a:ext>
            </a:extLst>
          </p:cNvPr>
          <p:cNvSpPr>
            <a:spLocks noChangeShapeType="1"/>
          </p:cNvSpPr>
          <p:nvPr/>
        </p:nvSpPr>
        <p:spPr bwMode="auto">
          <a:xfrm flipV="1">
            <a:off x="4232276" y="3776960"/>
            <a:ext cx="0" cy="10922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0" name="Line 41">
            <a:extLst>
              <a:ext uri="{FF2B5EF4-FFF2-40B4-BE49-F238E27FC236}">
                <a16:creationId xmlns:a16="http://schemas.microsoft.com/office/drawing/2014/main" id="{73382AB3-A402-45E2-80A6-CC27BFFA74F1}"/>
              </a:ext>
            </a:extLst>
          </p:cNvPr>
          <p:cNvSpPr>
            <a:spLocks noChangeShapeType="1"/>
          </p:cNvSpPr>
          <p:nvPr/>
        </p:nvSpPr>
        <p:spPr bwMode="auto">
          <a:xfrm flipH="1">
            <a:off x="4211960" y="5949280"/>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1" name="Line 42">
            <a:extLst>
              <a:ext uri="{FF2B5EF4-FFF2-40B4-BE49-F238E27FC236}">
                <a16:creationId xmlns:a16="http://schemas.microsoft.com/office/drawing/2014/main" id="{15A195D8-FE4A-4A7B-BBD7-E766DA850A03}"/>
              </a:ext>
            </a:extLst>
          </p:cNvPr>
          <p:cNvSpPr>
            <a:spLocks noChangeShapeType="1"/>
          </p:cNvSpPr>
          <p:nvPr/>
        </p:nvSpPr>
        <p:spPr bwMode="auto">
          <a:xfrm flipV="1">
            <a:off x="4232276" y="4861842"/>
            <a:ext cx="0" cy="1087438"/>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2" name="Line 43">
            <a:extLst>
              <a:ext uri="{FF2B5EF4-FFF2-40B4-BE49-F238E27FC236}">
                <a16:creationId xmlns:a16="http://schemas.microsoft.com/office/drawing/2014/main" id="{4A2B31E0-5325-4BE6-A296-41B140672235}"/>
              </a:ext>
            </a:extLst>
          </p:cNvPr>
          <p:cNvSpPr>
            <a:spLocks noChangeShapeType="1"/>
          </p:cNvSpPr>
          <p:nvPr/>
        </p:nvSpPr>
        <p:spPr bwMode="auto">
          <a:xfrm>
            <a:off x="2906713" y="1981202"/>
            <a:ext cx="1316038"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3" name="Line 44">
            <a:extLst>
              <a:ext uri="{FF2B5EF4-FFF2-40B4-BE49-F238E27FC236}">
                <a16:creationId xmlns:a16="http://schemas.microsoft.com/office/drawing/2014/main" id="{BB62473A-E42F-4E26-9604-0231296E5C72}"/>
              </a:ext>
            </a:extLst>
          </p:cNvPr>
          <p:cNvSpPr>
            <a:spLocks noChangeShapeType="1"/>
          </p:cNvSpPr>
          <p:nvPr/>
        </p:nvSpPr>
        <p:spPr bwMode="auto">
          <a:xfrm flipH="1">
            <a:off x="4232276" y="1782765"/>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4" name="Line 45">
            <a:extLst>
              <a:ext uri="{FF2B5EF4-FFF2-40B4-BE49-F238E27FC236}">
                <a16:creationId xmlns:a16="http://schemas.microsoft.com/office/drawing/2014/main" id="{173D8F4B-1FA5-463C-A3F0-D5E8DB7599D1}"/>
              </a:ext>
            </a:extLst>
          </p:cNvPr>
          <p:cNvSpPr>
            <a:spLocks noChangeShapeType="1"/>
          </p:cNvSpPr>
          <p:nvPr/>
        </p:nvSpPr>
        <p:spPr bwMode="auto">
          <a:xfrm flipH="1">
            <a:off x="4211960" y="2204864"/>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5" name="Line 50">
            <a:extLst>
              <a:ext uri="{FF2B5EF4-FFF2-40B4-BE49-F238E27FC236}">
                <a16:creationId xmlns:a16="http://schemas.microsoft.com/office/drawing/2014/main" id="{FDBE410B-AE6D-41A4-82D9-BA1997D42E68}"/>
              </a:ext>
            </a:extLst>
          </p:cNvPr>
          <p:cNvSpPr>
            <a:spLocks noChangeShapeType="1"/>
          </p:cNvSpPr>
          <p:nvPr/>
        </p:nvSpPr>
        <p:spPr bwMode="auto">
          <a:xfrm flipV="1">
            <a:off x="4232276" y="1765302"/>
            <a:ext cx="0" cy="430213"/>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a:t>
            </a:r>
            <a:r>
              <a:rPr lang="de-DE" dirty="0"/>
              <a:t>– Assistance </a:t>
            </a:r>
            <a:r>
              <a:rPr lang="de-DE" dirty="0" err="1"/>
              <a:t>and</a:t>
            </a:r>
            <a:r>
              <a:rPr lang="de-DE" dirty="0"/>
              <a:t> </a:t>
            </a:r>
            <a:r>
              <a:rPr lang="de-DE" dirty="0" err="1"/>
              <a:t>support</a:t>
            </a:r>
            <a:endParaRPr lang="en-GB" dirty="0"/>
          </a:p>
        </p:txBody>
      </p:sp>
      <p:sp>
        <p:nvSpPr>
          <p:cNvPr id="4" name="Textfeld 3">
            <a:extLst>
              <a:ext uri="{FF2B5EF4-FFF2-40B4-BE49-F238E27FC236}">
                <a16:creationId xmlns:a16="http://schemas.microsoft.com/office/drawing/2014/main" id="{B9489C92-A399-54BC-D200-73027C427803}"/>
              </a:ext>
            </a:extLst>
          </p:cNvPr>
          <p:cNvSpPr txBox="1"/>
          <p:nvPr/>
        </p:nvSpPr>
        <p:spPr>
          <a:xfrm>
            <a:off x="827584" y="2852936"/>
            <a:ext cx="1944215" cy="646331"/>
          </a:xfrm>
          <a:prstGeom prst="rect">
            <a:avLst/>
          </a:prstGeom>
          <a:noFill/>
        </p:spPr>
        <p:txBody>
          <a:bodyPr wrap="square" rtlCol="0">
            <a:spAutoFit/>
          </a:bodyPr>
          <a:lstStyle/>
          <a:p>
            <a:r>
              <a:rPr lang="de-DE" b="1" dirty="0">
                <a:solidFill>
                  <a:srgbClr val="000000"/>
                </a:solidFill>
                <a:cs typeface="Arial" panose="020B0604020202020204" pitchFamily="34" charset="0"/>
              </a:rPr>
              <a:t>Day-care </a:t>
            </a:r>
            <a:r>
              <a:rPr lang="de-DE" b="1" dirty="0" err="1">
                <a:solidFill>
                  <a:srgbClr val="000000"/>
                </a:solidFill>
                <a:cs typeface="Arial" panose="020B0604020202020204" pitchFamily="34" charset="0"/>
              </a:rPr>
              <a:t>is</a:t>
            </a:r>
            <a:r>
              <a:rPr lang="de-DE" b="1" dirty="0">
                <a:solidFill>
                  <a:srgbClr val="000000"/>
                </a:solidFill>
                <a:cs typeface="Arial" panose="020B0604020202020204" pitchFamily="34" charset="0"/>
              </a:rPr>
              <a:t> </a:t>
            </a:r>
            <a:r>
              <a:rPr lang="de-DE" b="1" dirty="0" err="1">
                <a:solidFill>
                  <a:srgbClr val="000000"/>
                </a:solidFill>
                <a:cs typeface="Arial" panose="020B0604020202020204" pitchFamily="34" charset="0"/>
              </a:rPr>
              <a:t>provided</a:t>
            </a:r>
            <a:r>
              <a:rPr lang="de-DE" b="1" dirty="0">
                <a:solidFill>
                  <a:srgbClr val="000000"/>
                </a:solidFill>
                <a:cs typeface="Arial" panose="020B0604020202020204" pitchFamily="34" charset="0"/>
              </a:rPr>
              <a:t> in …</a:t>
            </a:r>
            <a:endParaRPr lang="de-DE" b="1" dirty="0"/>
          </a:p>
        </p:txBody>
      </p:sp>
      <p:sp>
        <p:nvSpPr>
          <p:cNvPr id="5" name="Line 43">
            <a:extLst>
              <a:ext uri="{FF2B5EF4-FFF2-40B4-BE49-F238E27FC236}">
                <a16:creationId xmlns:a16="http://schemas.microsoft.com/office/drawing/2014/main" id="{B930305D-52E9-15C2-0ACE-88A74C95CF50}"/>
              </a:ext>
            </a:extLst>
          </p:cNvPr>
          <p:cNvSpPr>
            <a:spLocks noChangeShapeType="1"/>
          </p:cNvSpPr>
          <p:nvPr/>
        </p:nvSpPr>
        <p:spPr bwMode="auto">
          <a:xfrm>
            <a:off x="2915816" y="3068960"/>
            <a:ext cx="1316038"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9" name="Line 45">
            <a:extLst>
              <a:ext uri="{FF2B5EF4-FFF2-40B4-BE49-F238E27FC236}">
                <a16:creationId xmlns:a16="http://schemas.microsoft.com/office/drawing/2014/main" id="{3559B338-D078-3BE6-F6F5-ECFB509E162C}"/>
              </a:ext>
            </a:extLst>
          </p:cNvPr>
          <p:cNvSpPr>
            <a:spLocks noChangeShapeType="1"/>
          </p:cNvSpPr>
          <p:nvPr/>
        </p:nvSpPr>
        <p:spPr bwMode="auto">
          <a:xfrm flipH="1">
            <a:off x="4211960" y="3284984"/>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0" name="Line 50">
            <a:extLst>
              <a:ext uri="{FF2B5EF4-FFF2-40B4-BE49-F238E27FC236}">
                <a16:creationId xmlns:a16="http://schemas.microsoft.com/office/drawing/2014/main" id="{DA2DADFD-B916-8110-A0C8-E48DEFB8ABD7}"/>
              </a:ext>
            </a:extLst>
          </p:cNvPr>
          <p:cNvSpPr>
            <a:spLocks noChangeShapeType="1"/>
          </p:cNvSpPr>
          <p:nvPr/>
        </p:nvSpPr>
        <p:spPr bwMode="auto">
          <a:xfrm flipV="1">
            <a:off x="4211960" y="2852936"/>
            <a:ext cx="0" cy="430213"/>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6" name="Line 44">
            <a:extLst>
              <a:ext uri="{FF2B5EF4-FFF2-40B4-BE49-F238E27FC236}">
                <a16:creationId xmlns:a16="http://schemas.microsoft.com/office/drawing/2014/main" id="{0D38DEDB-18D8-E16D-AAB1-7D06C8A8B8DB}"/>
              </a:ext>
            </a:extLst>
          </p:cNvPr>
          <p:cNvSpPr>
            <a:spLocks noChangeShapeType="1"/>
          </p:cNvSpPr>
          <p:nvPr/>
        </p:nvSpPr>
        <p:spPr bwMode="auto">
          <a:xfrm flipH="1">
            <a:off x="4211960" y="2852936"/>
            <a:ext cx="771525"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28" name="Rectangle 25">
            <a:extLst>
              <a:ext uri="{FF2B5EF4-FFF2-40B4-BE49-F238E27FC236}">
                <a16:creationId xmlns:a16="http://schemas.microsoft.com/office/drawing/2014/main" id="{062F5CD3-D3D8-5E1A-0AC6-7137FECD07DB}"/>
              </a:ext>
            </a:extLst>
          </p:cNvPr>
          <p:cNvSpPr>
            <a:spLocks noChangeArrowheads="1"/>
          </p:cNvSpPr>
          <p:nvPr/>
        </p:nvSpPr>
        <p:spPr bwMode="auto">
          <a:xfrm>
            <a:off x="5004048" y="2708920"/>
            <a:ext cx="3705225"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1pPr>
            <a:lvl2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2pPr>
            <a:lvl3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3pPr>
            <a:lvl4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4pPr>
            <a:lvl5pPr>
              <a:lnSpc>
                <a:spcPct val="93000"/>
              </a:lnSpc>
              <a:buClr>
                <a:srgbClr val="000000"/>
              </a:buClr>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5pPr>
            <a:lvl6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6pPr>
            <a:lvl7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7pPr>
            <a:lvl8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8pPr>
            <a:lvl9pPr fontAlgn="base">
              <a:lnSpc>
                <a:spcPct val="93000"/>
              </a:lnSpc>
              <a:spcBef>
                <a:spcPct val="0"/>
              </a:spcBef>
              <a:spcAft>
                <a:spcPct val="0"/>
              </a:spcAft>
              <a:buClr>
                <a:srgbClr val="000000"/>
              </a:buClr>
              <a:buSzPct val="100000"/>
              <a:buFont typeface="Arial" panose="020B0604020202020204" pitchFamily="34" charset="0"/>
              <a:defRPr>
                <a:solidFill>
                  <a:srgbClr val="000000"/>
                </a:solidFill>
                <a:latin typeface="Arial" panose="020B0604020202020204" pitchFamily="34" charset="0"/>
                <a:cs typeface="Lucida Sans Unicode" panose="020B0602030504020204" pitchFamily="34" charset="0"/>
              </a:defRPr>
            </a:lvl9pPr>
          </a:lstStyle>
          <a:p>
            <a:pPr defTabSz="914400">
              <a:buFont typeface="Arial" panose="020B0604020202020204" pitchFamily="34" charset="0"/>
              <a:buNone/>
            </a:pPr>
            <a:r>
              <a:rPr lang="en-GB" altLang="de-DE" b="1" dirty="0">
                <a:solidFill>
                  <a:schemeClr val="accent1"/>
                </a:solidFill>
                <a:latin typeface="+mn-lt"/>
              </a:rPr>
              <a:t>Day-care facilities</a:t>
            </a:r>
          </a:p>
        </p:txBody>
      </p:sp>
      <p:sp>
        <p:nvSpPr>
          <p:cNvPr id="29" name="Rectangle 26">
            <a:extLst>
              <a:ext uri="{FF2B5EF4-FFF2-40B4-BE49-F238E27FC236}">
                <a16:creationId xmlns:a16="http://schemas.microsoft.com/office/drawing/2014/main" id="{80C5EEB2-4349-358F-8B52-10CDBC681D90}"/>
              </a:ext>
            </a:extLst>
          </p:cNvPr>
          <p:cNvSpPr>
            <a:spLocks noChangeArrowheads="1"/>
          </p:cNvSpPr>
          <p:nvPr/>
        </p:nvSpPr>
        <p:spPr bwMode="auto">
          <a:xfrm>
            <a:off x="5022355" y="3151040"/>
            <a:ext cx="1306768"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3000"/>
              </a:lnSpc>
              <a:buClr>
                <a:srgbClr val="000000"/>
              </a:buClr>
              <a:buFont typeface="Arial" panose="020B0604020202020204" pitchFamily="34" charset="0"/>
              <a:buNone/>
            </a:pPr>
            <a:r>
              <a:rPr lang="en-GB" altLang="de-DE" b="1" dirty="0">
                <a:solidFill>
                  <a:schemeClr val="accent1"/>
                </a:solidFill>
              </a:rPr>
              <a:t>Nurseries</a:t>
            </a:r>
          </a:p>
        </p:txBody>
      </p:sp>
    </p:spTree>
    <p:extLst>
      <p:ext uri="{BB962C8B-B14F-4D97-AF65-F5344CB8AC3E}">
        <p14:creationId xmlns:p14="http://schemas.microsoft.com/office/powerpoint/2010/main" val="141534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en-GB" sz="3200" dirty="0">
                <a:solidFill>
                  <a:srgbClr val="000000"/>
                </a:solidFill>
              </a:rPr>
              <a:t>2. Tasks and fields of work</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en-GB" dirty="0"/>
          </a:p>
          <a:p>
            <a:r>
              <a:rPr lang="en-GB" sz="2600" dirty="0"/>
              <a:t>2.3 Socio-educational support services </a:t>
            </a:r>
          </a:p>
        </p:txBody>
      </p:sp>
    </p:spTree>
    <p:extLst>
      <p:ext uri="{BB962C8B-B14F-4D97-AF65-F5344CB8AC3E}">
        <p14:creationId xmlns:p14="http://schemas.microsoft.com/office/powerpoint/2010/main" val="317387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solidFill>
                  <a:srgbClr val="000000"/>
                </a:solidFill>
              </a:rPr>
              <a:t>1.1.1 Population</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179512" y="1533005"/>
            <a:ext cx="8621588" cy="432048"/>
          </a:xfrm>
        </p:spPr>
        <p:txBody>
          <a:bodyPr>
            <a:normAutofit fontScale="92500"/>
          </a:bodyPr>
          <a:lstStyle/>
          <a:p>
            <a:pPr marL="0" indent="0" algn="ctr">
              <a:buNone/>
            </a:pPr>
            <a:r>
              <a:rPr lang="en-GB" sz="1800" dirty="0">
                <a:solidFill>
                  <a:srgbClr val="000000"/>
                </a:solidFill>
              </a:rPr>
              <a:t>Population figures for Germany: 1999, 2009, 2019 and 2022, by age group (in %)</a:t>
            </a:r>
          </a:p>
          <a:p>
            <a:pPr marL="0" indent="0" algn="ctr">
              <a:buNone/>
            </a:pPr>
            <a:endParaRPr lang="en-GB" sz="1800" dirty="0">
              <a:solidFill>
                <a:schemeClr val="tx1"/>
              </a:solidFill>
            </a:endParaRPr>
          </a:p>
        </p:txBody>
      </p:sp>
      <p:sp>
        <p:nvSpPr>
          <p:cNvPr id="9"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graphicFrame>
        <p:nvGraphicFramePr>
          <p:cNvPr id="4" name="Diagramm 3">
            <a:extLst>
              <a:ext uri="{FF2B5EF4-FFF2-40B4-BE49-F238E27FC236}">
                <a16:creationId xmlns:a16="http://schemas.microsoft.com/office/drawing/2014/main" id="{D1C1EEB4-CD13-79B4-84D9-030E2B5F43DA}"/>
              </a:ext>
            </a:extLst>
          </p:cNvPr>
          <p:cNvGraphicFramePr>
            <a:graphicFrameLocks/>
          </p:cNvGraphicFramePr>
          <p:nvPr>
            <p:extLst>
              <p:ext uri="{D42A27DB-BD31-4B8C-83A1-F6EECF244321}">
                <p14:modId xmlns:p14="http://schemas.microsoft.com/office/powerpoint/2010/main" val="3394307903"/>
              </p:ext>
            </p:extLst>
          </p:nvPr>
        </p:nvGraphicFramePr>
        <p:xfrm>
          <a:off x="1043608" y="1965053"/>
          <a:ext cx="6984776" cy="44162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34794227-3838-D27F-1A02-4C020D5FD47A}"/>
              </a:ext>
            </a:extLst>
          </p:cNvPr>
          <p:cNvSpPr txBox="1"/>
          <p:nvPr/>
        </p:nvSpPr>
        <p:spPr>
          <a:xfrm>
            <a:off x="8028384" y="6032321"/>
            <a:ext cx="1115616" cy="276999"/>
          </a:xfrm>
          <a:prstGeom prst="rect">
            <a:avLst/>
          </a:prstGeom>
          <a:noFill/>
        </p:spPr>
        <p:txBody>
          <a:bodyPr wrap="square" rtlCol="0">
            <a:spAutoFit/>
          </a:bodyPr>
          <a:lstStyle/>
          <a:p>
            <a:r>
              <a:rPr lang="de-DE" sz="600" dirty="0"/>
              <a:t>Source:  Federal Statistical Office (Destatis)</a:t>
            </a:r>
          </a:p>
        </p:txBody>
      </p:sp>
    </p:spTree>
    <p:extLst>
      <p:ext uri="{BB962C8B-B14F-4D97-AF65-F5344CB8AC3E}">
        <p14:creationId xmlns:p14="http://schemas.microsoft.com/office/powerpoint/2010/main" val="2341988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nSpc>
                <a:spcPct val="100000"/>
              </a:lnSpc>
              <a:buNone/>
            </a:pPr>
            <a:r>
              <a:rPr lang="en-GB" sz="1800" dirty="0">
                <a:solidFill>
                  <a:srgbClr val="000000"/>
                </a:solidFill>
              </a:rPr>
              <a:t>Article 27 (1) of Book 8 of the Social Code </a:t>
            </a:r>
            <a:r>
              <a:rPr lang="en-GB" sz="1800" b="0" dirty="0">
                <a:solidFill>
                  <a:srgbClr val="000000"/>
                </a:solidFill>
              </a:rPr>
              <a:t>is the key provision when it comes to socio-educational support services.</a:t>
            </a:r>
          </a:p>
          <a:p>
            <a:pPr marL="0" indent="0">
              <a:lnSpc>
                <a:spcPct val="100000"/>
              </a:lnSpc>
              <a:buNone/>
            </a:pPr>
            <a:r>
              <a:rPr lang="en-GB" sz="1800" b="0" dirty="0">
                <a:solidFill>
                  <a:srgbClr val="000000"/>
                </a:solidFill>
              </a:rPr>
              <a:t>The only possible </a:t>
            </a:r>
            <a:r>
              <a:rPr lang="en-GB" sz="1800" dirty="0">
                <a:solidFill>
                  <a:srgbClr val="000000"/>
                </a:solidFill>
              </a:rPr>
              <a:t>claimants </a:t>
            </a:r>
            <a:r>
              <a:rPr lang="en-GB" sz="1800" b="0" dirty="0">
                <a:solidFill>
                  <a:srgbClr val="000000"/>
                </a:solidFill>
              </a:rPr>
              <a:t>are parents and guardians.</a:t>
            </a:r>
          </a:p>
          <a:p>
            <a:pPr marL="0" indent="0">
              <a:lnSpc>
                <a:spcPct val="100000"/>
              </a:lnSpc>
              <a:buNone/>
            </a:pPr>
            <a:r>
              <a:rPr lang="en-GB" sz="1800" b="0" dirty="0">
                <a:solidFill>
                  <a:srgbClr val="000000"/>
                </a:solidFill>
              </a:rPr>
              <a:t>The </a:t>
            </a:r>
            <a:r>
              <a:rPr lang="en-GB" sz="1800" dirty="0">
                <a:solidFill>
                  <a:srgbClr val="000000"/>
                </a:solidFill>
              </a:rPr>
              <a:t>requirement </a:t>
            </a:r>
            <a:r>
              <a:rPr lang="en-GB" sz="1800" b="0" dirty="0">
                <a:solidFill>
                  <a:srgbClr val="000000"/>
                </a:solidFill>
              </a:rPr>
              <a:t>to be met is the absence of care provided to a child that is conducive to their welfare. </a:t>
            </a:r>
          </a:p>
          <a:p>
            <a:pPr marL="0" indent="0">
              <a:lnSpc>
                <a:spcPct val="100000"/>
              </a:lnSpc>
              <a:buNone/>
            </a:pPr>
            <a:r>
              <a:rPr lang="en-GB" sz="1800" b="0" dirty="0">
                <a:solidFill>
                  <a:srgbClr val="000000"/>
                </a:solidFill>
              </a:rPr>
              <a:t>To assess the </a:t>
            </a:r>
            <a:r>
              <a:rPr lang="en-GB" sz="1800" dirty="0">
                <a:solidFill>
                  <a:srgbClr val="000000"/>
                </a:solidFill>
              </a:rPr>
              <a:t>scope of the claim</a:t>
            </a:r>
            <a:r>
              <a:rPr lang="en-GB" sz="1800" b="0" dirty="0">
                <a:solidFill>
                  <a:srgbClr val="000000"/>
                </a:solidFill>
              </a:rPr>
              <a:t>, i.e. the provision of “necessary and suitable” forms of support, two questions must be answered:</a:t>
            </a:r>
          </a:p>
          <a:p>
            <a:pPr marL="612775" lvl="1" indent="-342900">
              <a:lnSpc>
                <a:spcPct val="100000"/>
              </a:lnSpc>
              <a:buClr>
                <a:srgbClr val="000000"/>
              </a:buClr>
              <a:buSzPct val="100000"/>
              <a:buFont typeface="+mj-lt"/>
              <a:buAutoNum type="arabicPeriod"/>
            </a:pPr>
            <a:r>
              <a:rPr lang="en-GB" dirty="0"/>
              <a:t>What form of support is </a:t>
            </a:r>
            <a:r>
              <a:rPr lang="en-GB" b="1" dirty="0"/>
              <a:t>suitable</a:t>
            </a:r>
            <a:r>
              <a:rPr lang="en-GB" dirty="0"/>
              <a:t> to bring about the desired impact?</a:t>
            </a:r>
          </a:p>
          <a:p>
            <a:pPr marL="612775" lvl="1" indent="-342900">
              <a:lnSpc>
                <a:spcPct val="100000"/>
              </a:lnSpc>
              <a:buClr>
                <a:srgbClr val="000000"/>
              </a:buClr>
              <a:buSzPct val="100000"/>
              <a:buFont typeface="+mj-lt"/>
              <a:buAutoNum type="arabicPeriod"/>
            </a:pPr>
            <a:r>
              <a:rPr lang="en-GB" dirty="0"/>
              <a:t>What form of support is </a:t>
            </a:r>
            <a:r>
              <a:rPr lang="en-GB" b="1" dirty="0"/>
              <a:t>necessary</a:t>
            </a:r>
            <a:r>
              <a:rPr lang="en-GB" dirty="0"/>
              <a:t> to meet the need?</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de-DE" dirty="0">
                <a:solidFill>
                  <a:srgbClr val="000000"/>
                </a:solidFill>
              </a:rPr>
              <a:t>2.3.1 Legal </a:t>
            </a:r>
            <a:r>
              <a:rPr lang="de-DE" dirty="0" err="1">
                <a:solidFill>
                  <a:srgbClr val="000000"/>
                </a:solidFill>
              </a:rPr>
              <a:t>basis</a:t>
            </a:r>
            <a:r>
              <a:rPr lang="de-DE" dirty="0">
                <a:solidFill>
                  <a:srgbClr val="000000"/>
                </a:solidFill>
              </a:rPr>
              <a:t> of </a:t>
            </a:r>
            <a:r>
              <a:rPr lang="de-DE" dirty="0" err="1">
                <a:solidFill>
                  <a:srgbClr val="000000"/>
                </a:solidFill>
              </a:rPr>
              <a:t>socio-educational</a:t>
            </a:r>
            <a:r>
              <a:rPr lang="de-DE" dirty="0">
                <a:solidFill>
                  <a:srgbClr val="000000"/>
                </a:solidFill>
              </a:rPr>
              <a:t> </a:t>
            </a:r>
            <a:r>
              <a:rPr lang="de-DE" dirty="0" err="1">
                <a:solidFill>
                  <a:srgbClr val="000000"/>
                </a:solidFill>
              </a:rPr>
              <a:t>support</a:t>
            </a:r>
            <a:r>
              <a:rPr lang="de-DE" dirty="0">
                <a:solidFill>
                  <a:srgbClr val="000000"/>
                </a:solidFill>
              </a:rPr>
              <a:t> </a:t>
            </a:r>
            <a:r>
              <a:rPr lang="de-DE" dirty="0" err="1">
                <a:solidFill>
                  <a:srgbClr val="000000"/>
                </a:solidFill>
              </a:rPr>
              <a:t>services</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Socio-educational support services</a:t>
            </a:r>
            <a:endParaRPr lang="de-DE" dirty="0"/>
          </a:p>
        </p:txBody>
      </p:sp>
    </p:spTree>
    <p:extLst>
      <p:ext uri="{BB962C8B-B14F-4D97-AF65-F5344CB8AC3E}">
        <p14:creationId xmlns:p14="http://schemas.microsoft.com/office/powerpoint/2010/main" val="1677415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42466"/>
            <a:ext cx="7918516" cy="4494846"/>
          </a:xfrm>
        </p:spPr>
        <p:txBody>
          <a:bodyPr>
            <a:normAutofit fontScale="77500" lnSpcReduction="20000"/>
          </a:bodyPr>
          <a:lstStyle/>
          <a:p>
            <a:pPr marL="0" indent="0">
              <a:buNone/>
            </a:pPr>
            <a:r>
              <a:rPr lang="en-GB" sz="2300" dirty="0">
                <a:solidFill>
                  <a:srgbClr val="000000"/>
                </a:solidFill>
              </a:rPr>
              <a:t>Support service planning</a:t>
            </a:r>
            <a:r>
              <a:rPr lang="en-GB" sz="2300" b="0" dirty="0">
                <a:solidFill>
                  <a:srgbClr val="000000"/>
                </a:solidFill>
              </a:rPr>
              <a:t> involves assessing, defining and agreeing which types of socio-educational support are to be provided in accordance with Article 27 of Book 8 of the Social Code.</a:t>
            </a:r>
          </a:p>
          <a:p>
            <a:pPr marL="0" indent="0">
              <a:buNone/>
            </a:pPr>
            <a:r>
              <a:rPr lang="en-GB" sz="2300" b="0" dirty="0">
                <a:solidFill>
                  <a:srgbClr val="000000"/>
                </a:solidFill>
              </a:rPr>
              <a:t>Support service planning is </a:t>
            </a:r>
            <a:r>
              <a:rPr lang="en-GB" sz="2300" dirty="0">
                <a:solidFill>
                  <a:srgbClr val="000000"/>
                </a:solidFill>
              </a:rPr>
              <a:t>first and foremost </a:t>
            </a:r>
            <a:r>
              <a:rPr lang="en-GB" sz="2300" b="0" dirty="0">
                <a:solidFill>
                  <a:srgbClr val="000000"/>
                </a:solidFill>
              </a:rPr>
              <a:t>a </a:t>
            </a:r>
            <a:r>
              <a:rPr lang="en-GB" sz="2300" dirty="0">
                <a:solidFill>
                  <a:srgbClr val="000000"/>
                </a:solidFill>
              </a:rPr>
              <a:t>socio-educational process</a:t>
            </a:r>
            <a:r>
              <a:rPr lang="en-GB" sz="2300" b="0" dirty="0">
                <a:solidFill>
                  <a:srgbClr val="000000"/>
                </a:solidFill>
              </a:rPr>
              <a:t> requiring negotiations and decisions</a:t>
            </a:r>
            <a:r>
              <a:rPr lang="en-US" sz="2300" b="0" dirty="0">
                <a:solidFill>
                  <a:srgbClr val="000000"/>
                </a:solidFill>
              </a:rPr>
              <a:t> public-sector providers and recipients (guardians, children and/or adolescents), wherever possible with the involvement of independent providers. (See slide 3.3.5)</a:t>
            </a:r>
            <a:endParaRPr lang="en-GB" sz="2300" b="0" dirty="0">
              <a:solidFill>
                <a:srgbClr val="000000"/>
              </a:solidFill>
            </a:endParaRPr>
          </a:p>
          <a:p>
            <a:pPr marL="0" indent="0">
              <a:buNone/>
            </a:pPr>
            <a:r>
              <a:rPr lang="en-GB" sz="2300" b="0" dirty="0">
                <a:solidFill>
                  <a:srgbClr val="000000"/>
                </a:solidFill>
              </a:rPr>
              <a:t>Under Article 36, the planning process is required to incorporate the following elements:</a:t>
            </a:r>
          </a:p>
          <a:p>
            <a:pPr marL="501650" indent="-285750" defTabSz="436381">
              <a:buFont typeface="Arial" panose="020B0604020202020204" pitchFamily="34" charset="0"/>
              <a:buChar char="•"/>
              <a:defRPr/>
            </a:pPr>
            <a:r>
              <a:rPr lang="en-GB" b="0" dirty="0"/>
              <a:t>i</a:t>
            </a:r>
            <a:r>
              <a:rPr lang="en-GB" sz="1800" b="0" dirty="0">
                <a:solidFill>
                  <a:srgbClr val="000000"/>
                </a:solidFill>
              </a:rPr>
              <a:t>nvolvement of parents, children and adolescents; potentially also guardians/custodians,</a:t>
            </a:r>
          </a:p>
          <a:p>
            <a:pPr marL="501650" indent="-285750" defTabSz="436381">
              <a:buFont typeface="Arial" panose="020B0604020202020204" pitchFamily="34" charset="0"/>
              <a:buChar char="•"/>
              <a:defRPr/>
            </a:pPr>
            <a:r>
              <a:rPr lang="en-GB" sz="1800" b="0" dirty="0">
                <a:solidFill>
                  <a:srgbClr val="000000"/>
                </a:solidFill>
              </a:rPr>
              <a:t>consultation between several experts,</a:t>
            </a:r>
          </a:p>
          <a:p>
            <a:pPr marL="501650" indent="-285750" defTabSz="436381">
              <a:buFont typeface="Arial" panose="020B0604020202020204" pitchFamily="34" charset="0"/>
              <a:buChar char="•"/>
              <a:defRPr/>
            </a:pPr>
            <a:r>
              <a:rPr lang="en-GB" b="0" dirty="0"/>
              <a:t>d</a:t>
            </a:r>
            <a:r>
              <a:rPr lang="en-GB" sz="1800" b="0" dirty="0">
                <a:solidFill>
                  <a:srgbClr val="000000"/>
                </a:solidFill>
              </a:rPr>
              <a:t>rawing up of a support plan,</a:t>
            </a:r>
          </a:p>
          <a:p>
            <a:pPr marL="501650" indent="-285750" defTabSz="436381">
              <a:buFont typeface="Arial" panose="020B0604020202020204" pitchFamily="34" charset="0"/>
              <a:buChar char="•"/>
              <a:defRPr/>
            </a:pPr>
            <a:r>
              <a:rPr lang="en-GB" b="0" dirty="0"/>
              <a:t>r</a:t>
            </a:r>
            <a:r>
              <a:rPr lang="en-GB" sz="1800" b="0" dirty="0">
                <a:solidFill>
                  <a:srgbClr val="000000"/>
                </a:solidFill>
              </a:rPr>
              <a:t>egular review of scope and underlying decisions.</a:t>
            </a:r>
          </a:p>
          <a:p>
            <a:endParaRPr lang="en-GB" b="0" dirty="0"/>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Autofit/>
          </a:bodyPr>
          <a:lstStyle/>
          <a:p>
            <a:br>
              <a:rPr lang="de-DE" dirty="0"/>
            </a:br>
            <a:r>
              <a:rPr lang="de-DE" dirty="0">
                <a:solidFill>
                  <a:srgbClr val="000000"/>
                </a:solidFill>
              </a:rPr>
              <a:t>2.3.2 </a:t>
            </a:r>
            <a:r>
              <a:rPr lang="en-GB" dirty="0">
                <a:solidFill>
                  <a:srgbClr val="000000"/>
                </a:solidFill>
              </a:rPr>
              <a:t>Support service planning</a:t>
            </a:r>
            <a:br>
              <a:rPr lang="de-DE" dirty="0"/>
            </a:br>
            <a:endParaRPr lang="de-DE" dirty="0"/>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Socio-educational support services</a:t>
            </a:r>
            <a:endParaRPr lang="de-DE" dirty="0"/>
          </a:p>
        </p:txBody>
      </p:sp>
    </p:spTree>
    <p:extLst>
      <p:ext uri="{BB962C8B-B14F-4D97-AF65-F5344CB8AC3E}">
        <p14:creationId xmlns:p14="http://schemas.microsoft.com/office/powerpoint/2010/main" val="2017761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9660F6D-9F52-4FBE-B912-002A8ACBDB12}"/>
              </a:ext>
            </a:extLst>
          </p:cNvPr>
          <p:cNvSpPr>
            <a:spLocks noGrp="1"/>
          </p:cNvSpPr>
          <p:nvPr>
            <p:ph idx="1"/>
          </p:nvPr>
        </p:nvSpPr>
        <p:spPr>
          <a:xfrm>
            <a:off x="612742" y="1742466"/>
            <a:ext cx="7918516" cy="4351338"/>
          </a:xfrm>
        </p:spPr>
        <p:txBody>
          <a:bodyPr>
            <a:normAutofit fontScale="85000" lnSpcReduction="10000"/>
          </a:bodyPr>
          <a:lstStyle/>
          <a:p>
            <a:pPr marL="0" indent="0">
              <a:spcBef>
                <a:spcPts val="0"/>
              </a:spcBef>
              <a:spcAft>
                <a:spcPts val="600"/>
              </a:spcAft>
              <a:buNone/>
            </a:pPr>
            <a:r>
              <a:rPr lang="en-GB" sz="2100" dirty="0">
                <a:solidFill>
                  <a:srgbClr val="000000"/>
                </a:solidFill>
              </a:rPr>
              <a:t>Socio-educational support can be provided</a:t>
            </a:r>
          </a:p>
          <a:p>
            <a:pPr marL="285750" indent="-285750">
              <a:spcBef>
                <a:spcPts val="0"/>
              </a:spcBef>
              <a:spcAft>
                <a:spcPts val="600"/>
              </a:spcAft>
              <a:buFont typeface="Arial" panose="020B0604020202020204" pitchFamily="34" charset="0"/>
              <a:buChar char="•"/>
            </a:pPr>
            <a:r>
              <a:rPr lang="en-GB" sz="1900" dirty="0">
                <a:solidFill>
                  <a:srgbClr val="000000"/>
                </a:solidFill>
              </a:rPr>
              <a:t>as non-residential or semi-residential support</a:t>
            </a:r>
          </a:p>
          <a:p>
            <a:pPr marL="825500" indent="-285750">
              <a:spcBef>
                <a:spcPts val="0"/>
              </a:spcBef>
              <a:spcAft>
                <a:spcPts val="600"/>
              </a:spcAft>
              <a:buFont typeface="Arial" panose="020B0604020202020204" pitchFamily="34" charset="0"/>
              <a:buChar char="•"/>
            </a:pPr>
            <a:r>
              <a:rPr lang="en-GB" sz="1900" b="0" dirty="0">
                <a:solidFill>
                  <a:srgbClr val="000000"/>
                </a:solidFill>
              </a:rPr>
              <a:t>predominantly to parents/families (advice on child-rearing, socio-educational family support), or</a:t>
            </a:r>
          </a:p>
          <a:p>
            <a:pPr marL="825500" indent="-285750">
              <a:spcBef>
                <a:spcPts val="0"/>
              </a:spcBef>
              <a:spcAft>
                <a:spcPts val="600"/>
              </a:spcAft>
              <a:buFont typeface="Arial" panose="020B0604020202020204" pitchFamily="34" charset="0"/>
              <a:buChar char="•"/>
            </a:pPr>
            <a:r>
              <a:rPr lang="en-GB" sz="1900" b="0" dirty="0">
                <a:solidFill>
                  <a:srgbClr val="000000"/>
                </a:solidFill>
              </a:rPr>
              <a:t>predominantly to young people (social group work, family support workers, day groups),</a:t>
            </a:r>
          </a:p>
          <a:p>
            <a:pPr marL="285750" indent="-285750">
              <a:spcBef>
                <a:spcPts val="0"/>
              </a:spcBef>
              <a:spcAft>
                <a:spcPts val="600"/>
              </a:spcAft>
              <a:buFont typeface="Arial" panose="020B0604020202020204" pitchFamily="34" charset="0"/>
              <a:buChar char="•"/>
            </a:pPr>
            <a:r>
              <a:rPr lang="en-GB" sz="1900" dirty="0">
                <a:solidFill>
                  <a:srgbClr val="000000"/>
                </a:solidFill>
              </a:rPr>
              <a:t>as residential support (alternative accommodation),</a:t>
            </a:r>
          </a:p>
          <a:p>
            <a:pPr marL="825500" indent="-285750">
              <a:spcBef>
                <a:spcPts val="0"/>
              </a:spcBef>
              <a:spcAft>
                <a:spcPts val="600"/>
              </a:spcAft>
              <a:buFont typeface="Arial" panose="020B0604020202020204" pitchFamily="34" charset="0"/>
              <a:buChar char="•"/>
            </a:pPr>
            <a:r>
              <a:rPr lang="en-GB" sz="1900" b="0" dirty="0">
                <a:solidFill>
                  <a:srgbClr val="000000"/>
                </a:solidFill>
              </a:rPr>
              <a:t>with another family (fostering),</a:t>
            </a:r>
          </a:p>
          <a:p>
            <a:pPr marL="825500" indent="-285750">
              <a:spcBef>
                <a:spcPts val="0"/>
              </a:spcBef>
              <a:spcAft>
                <a:spcPts val="600"/>
              </a:spcAft>
              <a:buFont typeface="Arial" panose="020B0604020202020204" pitchFamily="34" charset="0"/>
              <a:buChar char="•"/>
            </a:pPr>
            <a:r>
              <a:rPr lang="en-GB" sz="1900" b="0" dirty="0">
                <a:solidFill>
                  <a:srgbClr val="000000"/>
                </a:solidFill>
              </a:rPr>
              <a:t>in a home or other form of assisted living,</a:t>
            </a:r>
          </a:p>
          <a:p>
            <a:pPr marL="285750" indent="-285750">
              <a:spcBef>
                <a:spcPts val="0"/>
              </a:spcBef>
              <a:spcAft>
                <a:spcPts val="1200"/>
              </a:spcAft>
              <a:buFont typeface="Arial" panose="020B0604020202020204" pitchFamily="34" charset="0"/>
              <a:buChar char="•"/>
            </a:pPr>
            <a:r>
              <a:rPr lang="en-GB" sz="1900" dirty="0">
                <a:solidFill>
                  <a:srgbClr val="000000"/>
                </a:solidFill>
              </a:rPr>
              <a:t>in a flexible manner, </a:t>
            </a:r>
          </a:p>
          <a:p>
            <a:pPr lvl="2">
              <a:spcBef>
                <a:spcPts val="0"/>
              </a:spcBef>
              <a:spcAft>
                <a:spcPts val="1200"/>
              </a:spcAft>
            </a:pPr>
            <a:r>
              <a:rPr lang="en-GB" sz="1900" dirty="0">
                <a:solidFill>
                  <a:srgbClr val="000000"/>
                </a:solidFill>
              </a:rPr>
              <a:t>i</a:t>
            </a:r>
            <a:r>
              <a:rPr lang="en-GB" sz="1900" b="0" dirty="0">
                <a:solidFill>
                  <a:srgbClr val="000000"/>
                </a:solidFill>
              </a:rPr>
              <a:t>ncorporating both non-residential and residential forms of support.</a:t>
            </a:r>
          </a:p>
          <a:p>
            <a:pPr marL="0" indent="0">
              <a:spcBef>
                <a:spcPts val="0"/>
              </a:spcBef>
              <a:buNone/>
            </a:pPr>
            <a:r>
              <a:rPr lang="en-GB" sz="2200" b="0" dirty="0">
                <a:solidFill>
                  <a:srgbClr val="000000"/>
                </a:solidFill>
              </a:rPr>
              <a:t>It is possible to combine a number of different forms of support.</a:t>
            </a:r>
          </a:p>
        </p:txBody>
      </p:sp>
      <p:sp>
        <p:nvSpPr>
          <p:cNvPr id="3" name="Titel 2">
            <a:extLst>
              <a:ext uri="{FF2B5EF4-FFF2-40B4-BE49-F238E27FC236}">
                <a16:creationId xmlns:a16="http://schemas.microsoft.com/office/drawing/2014/main" id="{3DF810D7-D963-4B9D-9509-5685540FFDF9}"/>
              </a:ext>
            </a:extLst>
          </p:cNvPr>
          <p:cNvSpPr>
            <a:spLocks noGrp="1"/>
          </p:cNvSpPr>
          <p:nvPr>
            <p:ph type="title"/>
          </p:nvPr>
        </p:nvSpPr>
        <p:spPr/>
        <p:txBody>
          <a:bodyPr/>
          <a:lstStyle/>
          <a:p>
            <a:r>
              <a:rPr lang="de-DE" dirty="0">
                <a:solidFill>
                  <a:srgbClr val="000000"/>
                </a:solidFill>
              </a:rPr>
              <a:t>2.3.3 </a:t>
            </a:r>
            <a:r>
              <a:rPr lang="en-GB" dirty="0">
                <a:solidFill>
                  <a:srgbClr val="000000"/>
                </a:solidFill>
              </a:rPr>
              <a:t>Types of socio-educational support services</a:t>
            </a:r>
            <a:r>
              <a:rPr lang="de-DE" dirty="0">
                <a:solidFill>
                  <a:srgbClr val="000000"/>
                </a:solidFill>
              </a:rPr>
              <a:t> </a:t>
            </a:r>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Socio-educational support services</a:t>
            </a:r>
            <a:endParaRPr lang="de-DE" dirty="0"/>
          </a:p>
        </p:txBody>
      </p:sp>
    </p:spTree>
    <p:extLst>
      <p:ext uri="{BB962C8B-B14F-4D97-AF65-F5344CB8AC3E}">
        <p14:creationId xmlns:p14="http://schemas.microsoft.com/office/powerpoint/2010/main" val="2008741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solidFill>
                  <a:srgbClr val="000000"/>
                </a:solidFill>
              </a:rPr>
              <a:t>2.3.3.1 Non- and semi-residential socio-educational support </a:t>
            </a:r>
          </a:p>
        </p:txBody>
      </p:sp>
      <p:sp>
        <p:nvSpPr>
          <p:cNvPr id="8" name="Text Box 2">
            <a:extLst>
              <a:ext uri="{FF2B5EF4-FFF2-40B4-BE49-F238E27FC236}">
                <a16:creationId xmlns:a16="http://schemas.microsoft.com/office/drawing/2014/main" id="{20E485CE-B724-4FAD-8110-2883EE97D93B}"/>
              </a:ext>
            </a:extLst>
          </p:cNvPr>
          <p:cNvSpPr txBox="1">
            <a:spLocks noChangeArrowheads="1"/>
          </p:cNvSpPr>
          <p:nvPr/>
        </p:nvSpPr>
        <p:spPr bwMode="auto">
          <a:xfrm>
            <a:off x="744686" y="1730148"/>
            <a:ext cx="7571730" cy="4053289"/>
          </a:xfrm>
          <a:prstGeom prst="rect">
            <a:avLst/>
          </a:prstGeom>
          <a:noFill/>
          <a:ln w="9525">
            <a:noFill/>
            <a:miter lim="800000"/>
            <a:headEnd/>
            <a:tailEnd/>
          </a:ln>
        </p:spPr>
        <p:txBody>
          <a:bodyPr wrap="square">
            <a:spAutoFit/>
          </a:bodyPr>
          <a:lstStyle/>
          <a:p>
            <a:pPr>
              <a:spcAft>
                <a:spcPts val="600"/>
              </a:spcAft>
              <a:defRPr/>
            </a:pPr>
            <a:r>
              <a:rPr lang="en-GB" b="1" dirty="0">
                <a:solidFill>
                  <a:srgbClr val="000000"/>
                </a:solidFill>
              </a:rPr>
              <a:t>Non-residential socio-educational support</a:t>
            </a:r>
            <a:r>
              <a:rPr lang="en-GB" dirty="0">
                <a:solidFill>
                  <a:srgbClr val="000000"/>
                </a:solidFill>
              </a:rPr>
              <a:t> </a:t>
            </a:r>
            <a:r>
              <a:rPr lang="en-GB" b="1" dirty="0">
                <a:solidFill>
                  <a:srgbClr val="000000"/>
                </a:solidFill>
              </a:rPr>
              <a:t>includes</a:t>
            </a:r>
            <a:endParaRPr lang="en-GB" sz="2000" b="1" dirty="0">
              <a:solidFill>
                <a:srgbClr val="000000"/>
              </a:solidFill>
            </a:endParaRPr>
          </a:p>
          <a:p>
            <a:pPr marL="342900" indent="-342900">
              <a:lnSpc>
                <a:spcPct val="107000"/>
              </a:lnSpc>
              <a:spcAft>
                <a:spcPts val="600"/>
              </a:spcAft>
              <a:buClr>
                <a:schemeClr val="accent3"/>
              </a:buClr>
              <a:buFont typeface="Symbol" panose="05050102010706020507" pitchFamily="18" charset="2"/>
              <a:buChar char=""/>
              <a:defRPr/>
            </a:pPr>
            <a:r>
              <a:rPr lang="en-GB" sz="1600" dirty="0">
                <a:solidFill>
                  <a:srgbClr val="000000"/>
                </a:solidFill>
              </a:rPr>
              <a:t>advice on child-rearing (Article 28),</a:t>
            </a:r>
          </a:p>
          <a:p>
            <a:pPr marL="342900" indent="-342900">
              <a:lnSpc>
                <a:spcPct val="107000"/>
              </a:lnSpc>
              <a:spcAft>
                <a:spcPts val="600"/>
              </a:spcAft>
              <a:buClr>
                <a:schemeClr val="accent3"/>
              </a:buClr>
              <a:buFont typeface="Symbol" panose="05050102010706020507" pitchFamily="18" charset="2"/>
              <a:buChar char=""/>
              <a:defRPr/>
            </a:pPr>
            <a:r>
              <a:rPr lang="en-GB" sz="1600" dirty="0">
                <a:solidFill>
                  <a:srgbClr val="000000"/>
                </a:solidFill>
              </a:rPr>
              <a:t>social group work (Article 29),</a:t>
            </a:r>
          </a:p>
          <a:p>
            <a:pPr marL="342900" indent="-342900">
              <a:lnSpc>
                <a:spcPct val="107000"/>
              </a:lnSpc>
              <a:spcAft>
                <a:spcPts val="600"/>
              </a:spcAft>
              <a:buClr>
                <a:schemeClr val="accent3"/>
              </a:buClr>
              <a:buFont typeface="Symbol" panose="05050102010706020507" pitchFamily="18" charset="2"/>
              <a:buChar char=""/>
              <a:defRPr/>
            </a:pPr>
            <a:r>
              <a:rPr lang="en-GB" sz="1600" dirty="0">
                <a:solidFill>
                  <a:srgbClr val="000000"/>
                </a:solidFill>
              </a:rPr>
              <a:t>family or care support workers (Article 30),</a:t>
            </a:r>
          </a:p>
          <a:p>
            <a:pPr marL="342900" indent="-342900">
              <a:lnSpc>
                <a:spcPct val="107000"/>
              </a:lnSpc>
              <a:spcAft>
                <a:spcPts val="600"/>
              </a:spcAft>
              <a:buClr>
                <a:schemeClr val="accent3"/>
              </a:buClr>
              <a:buFont typeface="Symbol" panose="05050102010706020507" pitchFamily="18" charset="2"/>
              <a:buChar char=""/>
              <a:defRPr/>
            </a:pPr>
            <a:r>
              <a:rPr lang="en-GB" sz="1600" dirty="0">
                <a:solidFill>
                  <a:srgbClr val="000000"/>
                </a:solidFill>
              </a:rPr>
              <a:t>socio-educational family support (Article 31).</a:t>
            </a:r>
          </a:p>
          <a:p>
            <a:pPr>
              <a:spcAft>
                <a:spcPts val="600"/>
              </a:spcAft>
              <a:defRPr/>
            </a:pPr>
            <a:r>
              <a:rPr lang="en-GB" dirty="0">
                <a:solidFill>
                  <a:srgbClr val="000000"/>
                </a:solidFill>
              </a:rPr>
              <a:t>Non-residential support services are free at the point of delivery.</a:t>
            </a:r>
          </a:p>
          <a:p>
            <a:pPr defTabSz="457200">
              <a:spcAft>
                <a:spcPts val="600"/>
              </a:spcAft>
              <a:defRPr/>
            </a:pPr>
            <a:endParaRPr lang="en-GB" dirty="0">
              <a:solidFill>
                <a:srgbClr val="000000"/>
              </a:solidFill>
            </a:endParaRPr>
          </a:p>
          <a:p>
            <a:pPr>
              <a:spcAft>
                <a:spcPts val="600"/>
              </a:spcAft>
              <a:defRPr/>
            </a:pPr>
            <a:r>
              <a:rPr lang="en-GB" b="1" dirty="0">
                <a:solidFill>
                  <a:srgbClr val="000000"/>
                </a:solidFill>
              </a:rPr>
              <a:t>Semi-residential socio-educational support</a:t>
            </a:r>
            <a:r>
              <a:rPr lang="en-GB" dirty="0">
                <a:solidFill>
                  <a:srgbClr val="000000"/>
                </a:solidFill>
              </a:rPr>
              <a:t> </a:t>
            </a:r>
            <a:r>
              <a:rPr lang="en-GB" b="1" dirty="0">
                <a:solidFill>
                  <a:srgbClr val="000000"/>
                </a:solidFill>
              </a:rPr>
              <a:t>consists of</a:t>
            </a:r>
            <a:endParaRPr lang="en-GB" sz="2000" b="1" dirty="0">
              <a:solidFill>
                <a:srgbClr val="000000"/>
              </a:solidFill>
            </a:endParaRPr>
          </a:p>
          <a:p>
            <a:pPr marL="342900" lvl="0" indent="-342900">
              <a:lnSpc>
                <a:spcPct val="107000"/>
              </a:lnSpc>
              <a:buClr>
                <a:schemeClr val="accent3"/>
              </a:buClr>
              <a:buFont typeface="Symbol" panose="05050102010706020507" pitchFamily="18" charset="2"/>
              <a:buChar char=""/>
            </a:pPr>
            <a:r>
              <a:rPr lang="en-GB" sz="1600" dirty="0">
                <a:solidFill>
                  <a:srgbClr val="000000"/>
                </a:solidFill>
              </a:rPr>
              <a:t>care in a day group </a:t>
            </a:r>
            <a:r>
              <a:rPr lang="en-GB" sz="1600" dirty="0">
                <a:solidFill>
                  <a:srgbClr val="000000"/>
                </a:solidFill>
                <a:effectLst/>
                <a:ea typeface="Calibri" panose="020F0502020204030204" pitchFamily="34" charset="0"/>
                <a:cs typeface="Times New Roman" panose="02020603050405020304" pitchFamily="18" charset="0"/>
              </a:rPr>
              <a:t>(</a:t>
            </a:r>
            <a:r>
              <a:rPr lang="en-GB" sz="1600" dirty="0">
                <a:solidFill>
                  <a:srgbClr val="000000"/>
                </a:solidFill>
              </a:rPr>
              <a:t>Article</a:t>
            </a:r>
            <a:r>
              <a:rPr lang="en-GB" sz="1600" dirty="0">
                <a:solidFill>
                  <a:srgbClr val="000000"/>
                </a:solidFill>
                <a:effectLst/>
                <a:ea typeface="Calibri" panose="020F0502020204030204" pitchFamily="34" charset="0"/>
                <a:cs typeface="Times New Roman" panose="02020603050405020304" pitchFamily="18" charset="0"/>
              </a:rPr>
              <a:t> 32) or </a:t>
            </a:r>
          </a:p>
          <a:p>
            <a:pPr marL="342900" lvl="0" indent="-342900">
              <a:lnSpc>
                <a:spcPct val="107000"/>
              </a:lnSpc>
              <a:spcAft>
                <a:spcPts val="800"/>
              </a:spcAft>
              <a:buClr>
                <a:schemeClr val="accent3"/>
              </a:buClr>
              <a:buFont typeface="Symbol" panose="05050102010706020507" pitchFamily="18" charset="2"/>
              <a:buChar char=""/>
            </a:pPr>
            <a:r>
              <a:rPr lang="en-GB" sz="1600" dirty="0">
                <a:solidFill>
                  <a:srgbClr val="000000"/>
                </a:solidFill>
              </a:rPr>
              <a:t>care in a suitable family care setting </a:t>
            </a:r>
            <a:r>
              <a:rPr lang="en-GB" sz="1600" dirty="0">
                <a:solidFill>
                  <a:srgbClr val="000000"/>
                </a:solidFill>
                <a:effectLst/>
                <a:ea typeface="Calibri" panose="020F0502020204030204" pitchFamily="34" charset="0"/>
                <a:cs typeface="Times New Roman" panose="02020603050405020304" pitchFamily="18" charset="0"/>
              </a:rPr>
              <a:t>(Article 32).</a:t>
            </a:r>
            <a:endParaRPr lang="en-GB" altLang="de-DE" sz="1600" dirty="0">
              <a:solidFill>
                <a:srgbClr val="000000"/>
              </a:solidFill>
            </a:endParaRPr>
          </a:p>
          <a:p>
            <a:pPr>
              <a:defRPr/>
            </a:pPr>
            <a:r>
              <a:rPr lang="en-GB" dirty="0">
                <a:solidFill>
                  <a:srgbClr val="000000"/>
                </a:solidFill>
              </a:rPr>
              <a:t>Recipients may be required to contribute towards the cost of semi-residential services.</a:t>
            </a:r>
            <a:endParaRPr lang="en-GB" alt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 Socio-educational support services</a:t>
            </a:r>
            <a:endParaRPr lang="en-GB" dirty="0"/>
          </a:p>
        </p:txBody>
      </p:sp>
    </p:spTree>
    <p:extLst>
      <p:ext uri="{BB962C8B-B14F-4D97-AF65-F5344CB8AC3E}">
        <p14:creationId xmlns:p14="http://schemas.microsoft.com/office/powerpoint/2010/main" val="3152011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rgbClr val="000000"/>
                </a:solidFill>
              </a:rPr>
              <a:t>2.3.3.2 </a:t>
            </a:r>
            <a:r>
              <a:rPr lang="de-DE" dirty="0" err="1">
                <a:solidFill>
                  <a:srgbClr val="000000"/>
                </a:solidFill>
              </a:rPr>
              <a:t>Full</a:t>
            </a:r>
            <a:r>
              <a:rPr lang="de-DE" dirty="0">
                <a:solidFill>
                  <a:srgbClr val="000000"/>
                </a:solidFill>
              </a:rPr>
              <a:t>-time </a:t>
            </a:r>
            <a:r>
              <a:rPr lang="de-DE" dirty="0" err="1">
                <a:solidFill>
                  <a:srgbClr val="000000"/>
                </a:solidFill>
              </a:rPr>
              <a:t>family</a:t>
            </a:r>
            <a:r>
              <a:rPr lang="de-DE" dirty="0">
                <a:solidFill>
                  <a:srgbClr val="000000"/>
                </a:solidFill>
              </a:rPr>
              <a:t> care</a:t>
            </a:r>
          </a:p>
        </p:txBody>
      </p:sp>
      <p:sp>
        <p:nvSpPr>
          <p:cNvPr id="7" name="Text Box 2">
            <a:extLst>
              <a:ext uri="{FF2B5EF4-FFF2-40B4-BE49-F238E27FC236}">
                <a16:creationId xmlns:a16="http://schemas.microsoft.com/office/drawing/2014/main" id="{5B9BDEF6-AF03-4B2B-98FF-66DD9670ACF3}"/>
              </a:ext>
            </a:extLst>
          </p:cNvPr>
          <p:cNvSpPr txBox="1">
            <a:spLocks noChangeArrowheads="1"/>
          </p:cNvSpPr>
          <p:nvPr/>
        </p:nvSpPr>
        <p:spPr bwMode="auto">
          <a:xfrm>
            <a:off x="755576" y="1728822"/>
            <a:ext cx="7542303" cy="3716402"/>
          </a:xfrm>
          <a:prstGeom prst="rect">
            <a:avLst/>
          </a:prstGeom>
          <a:noFill/>
          <a:ln w="9525">
            <a:noFill/>
            <a:miter lim="800000"/>
            <a:headEnd/>
            <a:tailEnd/>
          </a:ln>
        </p:spPr>
        <p:txBody>
          <a:bodyPr wrap="square">
            <a:spAutoFit/>
          </a:bodyPr>
          <a:lstStyle/>
          <a:p>
            <a:pPr defTabSz="342900">
              <a:spcAft>
                <a:spcPts val="900"/>
              </a:spcAft>
              <a:defRPr/>
            </a:pPr>
            <a:r>
              <a:rPr lang="en-GB" b="1" dirty="0">
                <a:solidFill>
                  <a:srgbClr val="000000"/>
                </a:solidFill>
              </a:rPr>
              <a:t>Full-time family care </a:t>
            </a:r>
            <a:r>
              <a:rPr lang="en-GB" dirty="0">
                <a:solidFill>
                  <a:srgbClr val="000000"/>
                </a:solidFill>
              </a:rPr>
              <a:t>involves </a:t>
            </a:r>
            <a:r>
              <a:rPr lang="en-GB" b="1" dirty="0">
                <a:solidFill>
                  <a:srgbClr val="000000"/>
                </a:solidFill>
              </a:rPr>
              <a:t>placing a child/adolescent with another family</a:t>
            </a:r>
            <a:r>
              <a:rPr lang="en-GB" dirty="0">
                <a:solidFill>
                  <a:srgbClr val="000000"/>
                </a:solidFill>
              </a:rPr>
              <a:t>. It may be temporary or permanent. It aims to allow children/adolescents who cannot live with their parents to grow up in a family environment.</a:t>
            </a:r>
          </a:p>
          <a:p>
            <a:pPr defTabSz="342900">
              <a:spcAft>
                <a:spcPts val="900"/>
              </a:spcAft>
              <a:defRPr/>
            </a:pPr>
            <a:r>
              <a:rPr lang="en-GB" dirty="0">
                <a:solidFill>
                  <a:srgbClr val="000000"/>
                </a:solidFill>
              </a:rPr>
              <a:t>Full-time family care can be provided in a large variety of different “family” constellations.</a:t>
            </a:r>
          </a:p>
          <a:p>
            <a:pPr defTabSz="342900">
              <a:spcAft>
                <a:spcPts val="900"/>
              </a:spcAft>
              <a:defRPr/>
            </a:pPr>
            <a:r>
              <a:rPr lang="en-GB" dirty="0">
                <a:solidFill>
                  <a:srgbClr val="000000"/>
                </a:solidFill>
              </a:rPr>
              <a:t>Birth parents are entitled to counselling and support, and to assistance in maintaining a relationship with their child (Article 37).</a:t>
            </a:r>
          </a:p>
          <a:p>
            <a:pPr defTabSz="342900">
              <a:spcAft>
                <a:spcPts val="900"/>
              </a:spcAft>
              <a:defRPr/>
            </a:pPr>
            <a:r>
              <a:rPr lang="en-GB" dirty="0">
                <a:solidFill>
                  <a:srgbClr val="000000"/>
                </a:solidFill>
              </a:rPr>
              <a:t>Likewise, carers are entitled to counselling and support</a:t>
            </a:r>
            <a:br>
              <a:rPr lang="en-GB" dirty="0">
                <a:solidFill>
                  <a:srgbClr val="000000"/>
                </a:solidFill>
              </a:rPr>
            </a:br>
            <a:r>
              <a:rPr lang="en-GB" dirty="0">
                <a:solidFill>
                  <a:srgbClr val="000000"/>
                </a:solidFill>
              </a:rPr>
              <a:t>(Section 37a).</a:t>
            </a:r>
          </a:p>
          <a:p>
            <a:pPr marL="257175" indent="-257175" defTabSz="342900">
              <a:spcAft>
                <a:spcPts val="450"/>
              </a:spcAft>
              <a:buFont typeface="Arial" panose="020B0604020202020204" pitchFamily="34" charset="0"/>
              <a:buChar char="•"/>
              <a:defRPr/>
            </a:pPr>
            <a:endParaRPr lang="en-GB" b="1" dirty="0">
              <a:solidFill>
                <a:srgbClr val="293341"/>
              </a:solidFill>
            </a:endParaRPr>
          </a:p>
        </p:txBody>
      </p:sp>
      <p:sp>
        <p:nvSpPr>
          <p:cNvPr id="8"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Socio-educational support services</a:t>
            </a:r>
            <a:endParaRPr lang="de-DE" dirty="0"/>
          </a:p>
        </p:txBody>
      </p:sp>
    </p:spTree>
    <p:extLst>
      <p:ext uri="{BB962C8B-B14F-4D97-AF65-F5344CB8AC3E}">
        <p14:creationId xmlns:p14="http://schemas.microsoft.com/office/powerpoint/2010/main" val="555921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solidFill>
                  <a:srgbClr val="000000"/>
                </a:solidFill>
                <a:ea typeface="Calibri" panose="020F0502020204030204" pitchFamily="34" charset="0"/>
                <a:cs typeface="Times New Roman" panose="02020603050405020304" pitchFamily="18" charset="0"/>
              </a:rPr>
              <a:t>2.3.3.3 </a:t>
            </a:r>
            <a:r>
              <a:rPr lang="en-GB" dirty="0">
                <a:solidFill>
                  <a:srgbClr val="000000"/>
                </a:solidFill>
              </a:rPr>
              <a:t>Residential care and other forms of assisted living </a:t>
            </a:r>
          </a:p>
        </p:txBody>
      </p:sp>
      <p:sp>
        <p:nvSpPr>
          <p:cNvPr id="8" name="Rechteck 7">
            <a:extLst>
              <a:ext uri="{FF2B5EF4-FFF2-40B4-BE49-F238E27FC236}">
                <a16:creationId xmlns:a16="http://schemas.microsoft.com/office/drawing/2014/main" id="{074B0B96-438E-41AB-8A03-26A2A8158B37}"/>
              </a:ext>
            </a:extLst>
          </p:cNvPr>
          <p:cNvSpPr/>
          <p:nvPr/>
        </p:nvSpPr>
        <p:spPr>
          <a:xfrm>
            <a:off x="822130" y="1820448"/>
            <a:ext cx="7535485" cy="3447098"/>
          </a:xfrm>
          <a:prstGeom prst="rect">
            <a:avLst/>
          </a:prstGeom>
        </p:spPr>
        <p:txBody>
          <a:bodyPr wrap="square">
            <a:spAutoFit/>
          </a:bodyPr>
          <a:lstStyle/>
          <a:p>
            <a:pPr>
              <a:spcAft>
                <a:spcPts val="800"/>
              </a:spcAft>
            </a:pPr>
            <a:r>
              <a:rPr lang="en-GB" b="1" dirty="0">
                <a:solidFill>
                  <a:srgbClr val="000000"/>
                </a:solidFill>
                <a:ea typeface="Calibri" panose="020F0502020204030204" pitchFamily="34" charset="0"/>
                <a:cs typeface="Times New Roman" panose="02020603050405020304" pitchFamily="18" charset="0"/>
              </a:rPr>
              <a:t>Residential care and other forms of assisted living</a:t>
            </a:r>
            <a:r>
              <a:rPr lang="en-GB" dirty="0">
                <a:solidFill>
                  <a:srgbClr val="000000"/>
                </a:solidFill>
                <a:ea typeface="Calibri" panose="020F0502020204030204" pitchFamily="34" charset="0"/>
                <a:cs typeface="Times New Roman" panose="02020603050405020304" pitchFamily="18" charset="0"/>
              </a:rPr>
              <a:t> denotes a wide variety of </a:t>
            </a:r>
            <a:r>
              <a:rPr lang="en-GB" b="1" dirty="0">
                <a:solidFill>
                  <a:srgbClr val="000000"/>
                </a:solidFill>
                <a:ea typeface="Calibri" panose="020F0502020204030204" pitchFamily="34" charset="0"/>
                <a:cs typeface="Times New Roman" panose="02020603050405020304" pitchFamily="18" charset="0"/>
              </a:rPr>
              <a:t>alternative institutional accommodation</a:t>
            </a:r>
            <a:r>
              <a:rPr lang="en-GB" dirty="0">
                <a:solidFill>
                  <a:srgbClr val="000000"/>
                </a:solidFill>
                <a:ea typeface="Calibri" panose="020F0502020204030204" pitchFamily="34" charset="0"/>
                <a:cs typeface="Times New Roman" panose="02020603050405020304" pitchFamily="18" charset="0"/>
              </a:rPr>
              <a:t>, ranging from traditional multi-group residential facilities and Children’s Villages to independent residential groups, children’s homes and various types of assisted living settings.</a:t>
            </a:r>
          </a:p>
          <a:p>
            <a:pPr defTabSz="457200">
              <a:spcAft>
                <a:spcPts val="800"/>
              </a:spcAft>
            </a:pPr>
            <a:endParaRPr lang="en-GB" b="1" dirty="0">
              <a:solidFill>
                <a:srgbClr val="000000"/>
              </a:solidFill>
              <a:ea typeface="Calibri" panose="020F0502020204030204" pitchFamily="34" charset="0"/>
              <a:cs typeface="Times New Roman" panose="02020603050405020304" pitchFamily="18" charset="0"/>
            </a:endParaRPr>
          </a:p>
          <a:p>
            <a:pPr defTabSz="457200">
              <a:spcAft>
                <a:spcPts val="800"/>
              </a:spcAft>
            </a:pPr>
            <a:r>
              <a:rPr lang="en-GB" b="1" dirty="0">
                <a:solidFill>
                  <a:srgbClr val="000000"/>
                </a:solidFill>
                <a:ea typeface="Calibri" panose="020F0502020204030204" pitchFamily="34" charset="0"/>
                <a:cs typeface="Times New Roman" panose="02020603050405020304" pitchFamily="18" charset="0"/>
              </a:rPr>
              <a:t>Residential care can have one of three objectives: </a:t>
            </a:r>
          </a:p>
          <a:p>
            <a:pPr marL="698500" indent="-342900">
              <a:buClr>
                <a:schemeClr val="accent3"/>
              </a:buClr>
              <a:buFont typeface="+mj-lt"/>
              <a:buAutoNum type="arabicPeriod"/>
            </a:pPr>
            <a:r>
              <a:rPr lang="en-GB" dirty="0">
                <a:solidFill>
                  <a:srgbClr val="000000"/>
                </a:solidFill>
              </a:rPr>
              <a:t>return to the family</a:t>
            </a:r>
            <a:r>
              <a:rPr lang="en-GB" dirty="0">
                <a:solidFill>
                  <a:srgbClr val="000000"/>
                </a:solidFill>
                <a:ea typeface="Calibri" panose="020F0502020204030204" pitchFamily="34" charset="0"/>
                <a:cs typeface="Times New Roman" panose="02020603050405020304" pitchFamily="18" charset="0"/>
              </a:rPr>
              <a:t>,</a:t>
            </a:r>
          </a:p>
          <a:p>
            <a:pPr marL="698500" indent="-342900">
              <a:buClr>
                <a:srgbClr val="000000"/>
              </a:buClr>
              <a:buFont typeface="+mj-lt"/>
              <a:buAutoNum type="arabicPeriod"/>
            </a:pPr>
            <a:r>
              <a:rPr lang="en-GB" dirty="0">
                <a:solidFill>
                  <a:srgbClr val="000000"/>
                </a:solidFill>
                <a:ea typeface="Calibri" panose="020F0502020204030204" pitchFamily="34" charset="0"/>
                <a:cs typeface="Times New Roman" panose="02020603050405020304" pitchFamily="18" charset="0"/>
              </a:rPr>
              <a:t>preparation for placement in another family, or</a:t>
            </a:r>
          </a:p>
          <a:p>
            <a:pPr marL="698500" indent="-342900">
              <a:spcAft>
                <a:spcPts val="800"/>
              </a:spcAft>
              <a:buClr>
                <a:schemeClr val="accent3"/>
              </a:buClr>
              <a:buFont typeface="+mj-lt"/>
              <a:buAutoNum type="arabicPeriod"/>
            </a:pPr>
            <a:r>
              <a:rPr lang="en-GB" dirty="0">
                <a:solidFill>
                  <a:srgbClr val="000000"/>
                </a:solidFill>
              </a:rPr>
              <a:t>a longer-term residential arrangement designed to prepare the recipient for an independent life</a:t>
            </a:r>
            <a:r>
              <a:rPr lang="en-GB" dirty="0">
                <a:solidFill>
                  <a:srgbClr val="000000"/>
                </a:solidFill>
                <a:ea typeface="Calibri" panose="020F0502020204030204" pitchFamily="34" charset="0"/>
                <a:cs typeface="Times New Roman" panose="02020603050405020304" pitchFamily="18" charset="0"/>
              </a:rPr>
              <a:t>.</a:t>
            </a:r>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 Socio-educational support services</a:t>
            </a:r>
            <a:endParaRPr lang="en-GB" dirty="0"/>
          </a:p>
        </p:txBody>
      </p:sp>
    </p:spTree>
    <p:extLst>
      <p:ext uri="{BB962C8B-B14F-4D97-AF65-F5344CB8AC3E}">
        <p14:creationId xmlns:p14="http://schemas.microsoft.com/office/powerpoint/2010/main" val="1642365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7504" y="912349"/>
            <a:ext cx="8928992" cy="428738"/>
          </a:xfrm>
        </p:spPr>
        <p:txBody>
          <a:bodyPr>
            <a:noAutofit/>
          </a:bodyPr>
          <a:lstStyle/>
          <a:p>
            <a:r>
              <a:rPr lang="en-GB" dirty="0">
                <a:solidFill>
                  <a:srgbClr val="000000"/>
                </a:solidFill>
              </a:rPr>
              <a:t>2.3.4 Quantitative breakdown of socio-educational support services </a:t>
            </a:r>
          </a:p>
        </p:txBody>
      </p:sp>
      <p:sp>
        <p:nvSpPr>
          <p:cNvPr id="9" name="Inhaltsplatzhalter 2">
            <a:extLst>
              <a:ext uri="{FF2B5EF4-FFF2-40B4-BE49-F238E27FC236}">
                <a16:creationId xmlns:a16="http://schemas.microsoft.com/office/drawing/2014/main" id="{44442D46-0B6C-5448-B05C-55961C26E490}"/>
              </a:ext>
            </a:extLst>
          </p:cNvPr>
          <p:cNvSpPr>
            <a:spLocks noGrp="1"/>
          </p:cNvSpPr>
          <p:nvPr>
            <p:ph idx="1"/>
          </p:nvPr>
        </p:nvSpPr>
        <p:spPr>
          <a:xfrm>
            <a:off x="251520" y="1528283"/>
            <a:ext cx="8784976" cy="532566"/>
          </a:xfrm>
        </p:spPr>
        <p:txBody>
          <a:bodyPr>
            <a:noAutofit/>
          </a:bodyPr>
          <a:lstStyle/>
          <a:p>
            <a:pPr marL="0" indent="0" algn="ctr">
              <a:buNone/>
            </a:pPr>
            <a:r>
              <a:rPr lang="en-GB" sz="1400" dirty="0">
                <a:solidFill>
                  <a:srgbClr val="000000"/>
                </a:solidFill>
              </a:rPr>
              <a:t>Support for under-18 age group (Art. 27 SGB VIII) shown by type of service</a:t>
            </a:r>
            <a:br>
              <a:rPr lang="en-GB" sz="1400" dirty="0">
                <a:solidFill>
                  <a:srgbClr val="000000"/>
                </a:solidFill>
              </a:rPr>
            </a:br>
            <a:r>
              <a:rPr lang="en-GB" sz="1400" dirty="0">
                <a:solidFill>
                  <a:srgbClr val="000000"/>
                </a:solidFill>
              </a:rPr>
              <a:t>(2021; Total number of ongoing and concluded services. Proportions shown in %. N = 1,002,844)</a:t>
            </a:r>
          </a:p>
        </p:txBody>
      </p:sp>
      <p:sp>
        <p:nvSpPr>
          <p:cNvPr id="8"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 Socio-educational support services</a:t>
            </a:r>
            <a:endParaRPr lang="en-GB" dirty="0"/>
          </a:p>
        </p:txBody>
      </p:sp>
      <p:graphicFrame>
        <p:nvGraphicFramePr>
          <p:cNvPr id="6" name="Diagramm 5">
            <a:extLst>
              <a:ext uri="{FF2B5EF4-FFF2-40B4-BE49-F238E27FC236}">
                <a16:creationId xmlns:a16="http://schemas.microsoft.com/office/drawing/2014/main" id="{EC53CEA6-7E4A-414F-981C-144DDF4F3789}"/>
              </a:ext>
            </a:extLst>
          </p:cNvPr>
          <p:cNvGraphicFramePr>
            <a:graphicFrameLocks noGrp="1"/>
          </p:cNvGraphicFramePr>
          <p:nvPr>
            <p:extLst>
              <p:ext uri="{D42A27DB-BD31-4B8C-83A1-F6EECF244321}">
                <p14:modId xmlns:p14="http://schemas.microsoft.com/office/powerpoint/2010/main" val="2123380845"/>
              </p:ext>
            </p:extLst>
          </p:nvPr>
        </p:nvGraphicFramePr>
        <p:xfrm>
          <a:off x="755576" y="2060849"/>
          <a:ext cx="7056784" cy="4224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m 1">
            <a:extLst>
              <a:ext uri="{FF2B5EF4-FFF2-40B4-BE49-F238E27FC236}">
                <a16:creationId xmlns:a16="http://schemas.microsoft.com/office/drawing/2014/main" id="{EC53CEA6-7E4A-414F-981C-144DDF4F3789}"/>
              </a:ext>
            </a:extLst>
          </p:cNvPr>
          <p:cNvGraphicFramePr>
            <a:graphicFrameLocks noGrp="1"/>
          </p:cNvGraphicFramePr>
          <p:nvPr>
            <p:extLst>
              <p:ext uri="{D42A27DB-BD31-4B8C-83A1-F6EECF244321}">
                <p14:modId xmlns:p14="http://schemas.microsoft.com/office/powerpoint/2010/main" val="3398481550"/>
              </p:ext>
            </p:extLst>
          </p:nvPr>
        </p:nvGraphicFramePr>
        <p:xfrm>
          <a:off x="755576" y="2156818"/>
          <a:ext cx="7412880" cy="42245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6336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de-DE" sz="3200" dirty="0">
                <a:solidFill>
                  <a:srgbClr val="000000"/>
                </a:solidFill>
              </a:rPr>
              <a:t>2. Tasks </a:t>
            </a:r>
            <a:r>
              <a:rPr lang="de-DE" sz="3200" dirty="0" err="1">
                <a:solidFill>
                  <a:srgbClr val="000000"/>
                </a:solidFill>
              </a:rPr>
              <a:t>and</a:t>
            </a:r>
            <a:r>
              <a:rPr lang="de-DE" sz="3200" dirty="0">
                <a:solidFill>
                  <a:srgbClr val="000000"/>
                </a:solidFill>
              </a:rPr>
              <a:t> </a:t>
            </a:r>
            <a:r>
              <a:rPr lang="de-DE" sz="3200" dirty="0" err="1">
                <a:solidFill>
                  <a:srgbClr val="000000"/>
                </a:solidFill>
              </a:rPr>
              <a:t>fields</a:t>
            </a:r>
            <a:r>
              <a:rPr lang="de-DE" sz="3200" dirty="0">
                <a:solidFill>
                  <a:srgbClr val="000000"/>
                </a:solidFill>
              </a:rPr>
              <a:t> of </a:t>
            </a:r>
            <a:r>
              <a:rPr lang="de-DE" sz="3200" dirty="0" err="1">
                <a:solidFill>
                  <a:srgbClr val="000000"/>
                </a:solidFill>
              </a:rPr>
              <a:t>work</a:t>
            </a:r>
            <a:endParaRPr lang="de-DE" sz="3200" dirty="0">
              <a:solidFill>
                <a:srgbClr val="000000"/>
              </a:solidFill>
            </a:endParaRP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dirty="0"/>
          </a:p>
          <a:p>
            <a:r>
              <a:rPr lang="de-DE" sz="2600" dirty="0"/>
              <a:t>2.4 Integration </a:t>
            </a:r>
            <a:r>
              <a:rPr lang="de-DE" sz="2600" dirty="0" err="1"/>
              <a:t>support</a:t>
            </a:r>
            <a:endParaRPr lang="de-DE" sz="2600" dirty="0"/>
          </a:p>
        </p:txBody>
      </p:sp>
    </p:spTree>
    <p:extLst>
      <p:ext uri="{BB962C8B-B14F-4D97-AF65-F5344CB8AC3E}">
        <p14:creationId xmlns:p14="http://schemas.microsoft.com/office/powerpoint/2010/main" val="3610357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688124"/>
            <a:ext cx="8126656" cy="4664824"/>
          </a:xfrm>
        </p:spPr>
        <p:txBody>
          <a:bodyPr>
            <a:normAutofit fontScale="92500" lnSpcReduction="10000"/>
          </a:bodyPr>
          <a:lstStyle/>
          <a:p>
            <a:pPr marL="0" indent="0">
              <a:buNone/>
            </a:pPr>
            <a:r>
              <a:rPr lang="en-GB" sz="2100" dirty="0"/>
              <a:t>Person with a disability </a:t>
            </a:r>
            <a:r>
              <a:rPr lang="en-GB" sz="2100" b="0" dirty="0"/>
              <a:t>(as defined in Article 2 of Social Code Book 9)</a:t>
            </a:r>
            <a:br>
              <a:rPr lang="en-GB" sz="2100" dirty="0"/>
            </a:br>
            <a:r>
              <a:rPr lang="en-GB" sz="2100" dirty="0"/>
              <a:t>= </a:t>
            </a:r>
            <a:r>
              <a:rPr lang="en-GB" sz="2100" b="0" dirty="0"/>
              <a:t>person with a physical, psychological, intellectual or sensory impairment that, in interaction with attitudinal and environmental barriers, is highly likely to impair their equal participation in society. </a:t>
            </a:r>
          </a:p>
          <a:p>
            <a:pPr marL="0" indent="0">
              <a:buNone/>
            </a:pPr>
            <a:r>
              <a:rPr lang="en-GB" sz="1700" b="0" dirty="0"/>
              <a:t>Responsibility for providing integration support to persons with disabilities lies with </a:t>
            </a:r>
            <a:r>
              <a:rPr lang="en-GB" sz="1700" dirty="0"/>
              <a:t>various</a:t>
            </a:r>
            <a:r>
              <a:rPr lang="en-GB" sz="1700" b="0" dirty="0"/>
              <a:t> so-called </a:t>
            </a:r>
            <a:r>
              <a:rPr lang="en-GB" sz="1700" dirty="0"/>
              <a:t>rehabilitation providers</a:t>
            </a:r>
            <a:r>
              <a:rPr lang="en-GB" sz="1700" b="0" dirty="0"/>
              <a:t>.</a:t>
            </a:r>
          </a:p>
          <a:p>
            <a:pPr marL="0" indent="0">
              <a:buNone/>
            </a:pPr>
            <a:r>
              <a:rPr lang="en-GB" sz="1700" dirty="0"/>
              <a:t>Child and youth services</a:t>
            </a:r>
            <a:r>
              <a:rPr lang="en-GB" sz="1700" b="0" dirty="0"/>
              <a:t> is responsible for providing integration support to young people with (potential) </a:t>
            </a:r>
            <a:r>
              <a:rPr lang="en-GB" sz="1700" dirty="0"/>
              <a:t>psychological disabilities (Article 35a of Book 8 of the Social Code). </a:t>
            </a:r>
          </a:p>
          <a:p>
            <a:pPr marL="0" indent="0">
              <a:buNone/>
            </a:pPr>
            <a:r>
              <a:rPr lang="en-GB" sz="1700" b="0" dirty="0"/>
              <a:t>In this case, the claimants are the </a:t>
            </a:r>
            <a:r>
              <a:rPr lang="en-GB" sz="1700" dirty="0"/>
              <a:t>young people </a:t>
            </a:r>
            <a:r>
              <a:rPr lang="en-GB" sz="1700" b="0" dirty="0"/>
              <a:t>themselves.</a:t>
            </a:r>
            <a:r>
              <a:rPr lang="en-GB" sz="1900" dirty="0"/>
              <a:t> </a:t>
            </a:r>
          </a:p>
          <a:p>
            <a:pPr lvl="1">
              <a:buClr>
                <a:srgbClr val="3C5E89"/>
              </a:buClr>
            </a:pPr>
            <a:r>
              <a:rPr lang="en-GB" sz="1600" dirty="0"/>
              <a:t>Child or youth psychiatrists or psychotherapists diagnose the psychological disability; the youth welfare office assesses the participation impairment</a:t>
            </a:r>
            <a:r>
              <a:rPr lang="en-GB" sz="1600" b="0" dirty="0"/>
              <a:t>.</a:t>
            </a:r>
          </a:p>
          <a:p>
            <a:pPr marL="0" indent="0">
              <a:buNone/>
            </a:pPr>
            <a:r>
              <a:rPr lang="en-GB" sz="1700" b="0" dirty="0"/>
              <a:t>The </a:t>
            </a:r>
            <a:r>
              <a:rPr lang="en-GB" sz="1700" dirty="0"/>
              <a:t>services to be provided </a:t>
            </a:r>
            <a:r>
              <a:rPr lang="en-GB" sz="1700" b="0" dirty="0"/>
              <a:t>are selected in accordance with the applicable legislation in </a:t>
            </a:r>
            <a:r>
              <a:rPr lang="en-GB" sz="1700" dirty="0"/>
              <a:t>Book 9 of the Social Code</a:t>
            </a:r>
            <a:r>
              <a:rPr lang="en-GB" sz="1700" b="0" dirty="0"/>
              <a:t>.</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de-DE" dirty="0">
                <a:solidFill>
                  <a:srgbClr val="000000"/>
                </a:solidFill>
              </a:rPr>
              <a:t>2.4.1 </a:t>
            </a:r>
            <a:r>
              <a:rPr lang="en-GB" dirty="0">
                <a:solidFill>
                  <a:srgbClr val="000000"/>
                </a:solidFill>
              </a:rPr>
              <a:t>Integration support - Legal basis</a:t>
            </a:r>
            <a:r>
              <a:rPr lang="de-DE" dirty="0">
                <a:solidFill>
                  <a:srgbClr val="000000"/>
                </a:solidFill>
              </a:rPr>
              <a:t> </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Integration support</a:t>
            </a:r>
            <a:endParaRPr lang="de-DE" dirty="0"/>
          </a:p>
        </p:txBody>
      </p:sp>
    </p:spTree>
    <p:extLst>
      <p:ext uri="{BB962C8B-B14F-4D97-AF65-F5344CB8AC3E}">
        <p14:creationId xmlns:p14="http://schemas.microsoft.com/office/powerpoint/2010/main" val="2567377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00808"/>
            <a:ext cx="7918516" cy="4208360"/>
          </a:xfrm>
        </p:spPr>
        <p:txBody>
          <a:bodyPr>
            <a:normAutofit/>
          </a:bodyPr>
          <a:lstStyle/>
          <a:p>
            <a:pPr marL="0" indent="0">
              <a:buNone/>
            </a:pPr>
            <a:r>
              <a:rPr lang="en-GB" dirty="0"/>
              <a:t>Mandatory procedures to be followed by all providers in accordance with Book 9:</a:t>
            </a:r>
          </a:p>
          <a:p>
            <a:pPr marL="285750" indent="-285750">
              <a:buFont typeface="Arial" panose="020B0604020202020204" pitchFamily="34" charset="0"/>
              <a:buChar char="•"/>
            </a:pPr>
            <a:r>
              <a:rPr lang="en-GB" dirty="0"/>
              <a:t>Expedited approval procedure </a:t>
            </a:r>
            <a:r>
              <a:rPr lang="en-GB" b="0" dirty="0"/>
              <a:t>(Article 14)</a:t>
            </a:r>
            <a:endParaRPr lang="en-GB" dirty="0"/>
          </a:p>
          <a:p>
            <a:pPr marL="269875" lvl="1" indent="0">
              <a:buNone/>
            </a:pPr>
            <a:r>
              <a:rPr lang="en-GB" dirty="0"/>
              <a:t>To ensure rapid service provision, responsibility can be deemed to lie with a provider that may not be formally competent. Providers must resolve any disputes between them at a later point.</a:t>
            </a:r>
          </a:p>
          <a:p>
            <a:pPr marL="269875" lvl="1" indent="0">
              <a:buNone/>
            </a:pPr>
            <a:endParaRPr lang="en-GB" dirty="0"/>
          </a:p>
          <a:p>
            <a:pPr marL="285750" indent="-285750">
              <a:buFont typeface="Arial" panose="020B0604020202020204" pitchFamily="34" charset="0"/>
              <a:buChar char="•"/>
            </a:pPr>
            <a:r>
              <a:rPr lang="en-GB" dirty="0"/>
              <a:t>Delivery from a single source </a:t>
            </a:r>
            <a:r>
              <a:rPr lang="en-GB" b="0" dirty="0"/>
              <a:t>(Articles 15, 19 and 20)</a:t>
            </a:r>
            <a:endParaRPr lang="en-GB" dirty="0"/>
          </a:p>
          <a:p>
            <a:pPr marL="269875" lvl="1" indent="0">
              <a:buNone/>
            </a:pPr>
            <a:r>
              <a:rPr lang="en-GB" dirty="0"/>
              <a:t>Should several providers carry responsibility for service provision, the recipient only has to deal with one main provider that is responsible for planning and where necessary, delivering all services.</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de-DE" dirty="0">
                <a:solidFill>
                  <a:srgbClr val="000000"/>
                </a:solidFill>
              </a:rPr>
              <a:t>2.4.2 </a:t>
            </a:r>
            <a:r>
              <a:rPr lang="en-GB" dirty="0">
                <a:solidFill>
                  <a:srgbClr val="000000"/>
                </a:solidFill>
              </a:rPr>
              <a:t>Integration support – Procedural requirements</a:t>
            </a:r>
            <a:r>
              <a:rPr lang="de-DE" dirty="0">
                <a:solidFill>
                  <a:srgbClr val="000000"/>
                </a:solidFill>
              </a:rPr>
              <a:t> </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Integration support</a:t>
            </a:r>
            <a:endParaRPr lang="de-DE" dirty="0"/>
          </a:p>
        </p:txBody>
      </p:sp>
    </p:spTree>
    <p:extLst>
      <p:ext uri="{BB962C8B-B14F-4D97-AF65-F5344CB8AC3E}">
        <p14:creationId xmlns:p14="http://schemas.microsoft.com/office/powerpoint/2010/main" val="272620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en-GB" dirty="0">
                <a:solidFill>
                  <a:srgbClr val="000000"/>
                </a:solidFill>
              </a:rPr>
              <a:t>1.1.2 Families</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42466"/>
            <a:ext cx="8063714" cy="4351338"/>
          </a:xfrm>
        </p:spPr>
        <p:txBody>
          <a:bodyPr>
            <a:normAutofit/>
          </a:bodyPr>
          <a:lstStyle/>
          <a:p>
            <a:pPr marL="0" indent="0">
              <a:buNone/>
            </a:pPr>
            <a:r>
              <a:rPr lang="en-GB" sz="1800" b="0" dirty="0"/>
              <a:t>Children and adolescents grow up in </a:t>
            </a:r>
            <a:r>
              <a:rPr lang="en-GB" sz="1800" dirty="0"/>
              <a:t>a wide variety of family structures</a:t>
            </a:r>
            <a:r>
              <a:rPr lang="en-GB" sz="1800" b="0" dirty="0"/>
              <a:t>. For these young people, it is of particular relevance whether they live with both parents or just one.</a:t>
            </a:r>
          </a:p>
          <a:p>
            <a:pPr marL="0" indent="0">
              <a:buNone/>
            </a:pPr>
            <a:r>
              <a:rPr lang="en-GB" sz="1800" b="0" dirty="0"/>
              <a:t>Families with children under the age of 18 in Germany (2020): </a:t>
            </a:r>
            <a:br>
              <a:rPr lang="en-GB" sz="1800" b="0" dirty="0"/>
            </a:br>
            <a:r>
              <a:rPr lang="en-GB" sz="1800" b="0" dirty="0"/>
              <a:t>8.45 million (49% with 1 child; 39% with 2 children; 12% with 3 or more children)  </a:t>
            </a:r>
          </a:p>
          <a:p>
            <a:pPr marL="896938" lvl="1" indent="-627063">
              <a:buNone/>
            </a:pPr>
            <a:r>
              <a:rPr lang="en-GB" sz="1700" dirty="0">
                <a:sym typeface="Wingdings" panose="05000000000000000000" pitchFamily="2" charset="2"/>
              </a:rPr>
              <a:t>	</a:t>
            </a:r>
            <a:r>
              <a:rPr lang="en-GB" dirty="0"/>
              <a:t>single-parent families with children under the age of 18 in Germany (2021): 1.56 million </a:t>
            </a:r>
            <a:br>
              <a:rPr lang="en-GB" dirty="0"/>
            </a:br>
            <a:r>
              <a:rPr lang="en-GB" dirty="0"/>
              <a:t>(share of all families with children under the age of 18: 18.5%)</a:t>
            </a:r>
            <a:br>
              <a:rPr lang="en-GB" dirty="0"/>
            </a:br>
            <a:r>
              <a:rPr lang="en-GB" dirty="0"/>
              <a:t>(65% with 1 child; 27% with 2 children; 7.6% with 3 or more children)</a:t>
            </a:r>
          </a:p>
        </p:txBody>
      </p:sp>
      <p:sp>
        <p:nvSpPr>
          <p:cNvPr id="9"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3008916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idx="1"/>
            <p:extLst>
              <p:ext uri="{D42A27DB-BD31-4B8C-83A1-F6EECF244321}">
                <p14:modId xmlns:p14="http://schemas.microsoft.com/office/powerpoint/2010/main" val="1322304813"/>
              </p:ext>
            </p:extLst>
          </p:nvPr>
        </p:nvGraphicFramePr>
        <p:xfrm>
          <a:off x="453154" y="1556792"/>
          <a:ext cx="8078104" cy="4540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349"/>
            <a:ext cx="9144000" cy="428738"/>
          </a:xfrm>
        </p:spPr>
        <p:txBody>
          <a:bodyPr>
            <a:noAutofit/>
          </a:bodyPr>
          <a:lstStyle/>
          <a:p>
            <a:r>
              <a:rPr lang="en-GB" dirty="0"/>
              <a:t>2.4.3 Integration support for young people with a psychological disability </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 Integration support</a:t>
            </a:r>
            <a:endParaRPr lang="en-GB" dirty="0"/>
          </a:p>
        </p:txBody>
      </p:sp>
    </p:spTree>
    <p:extLst>
      <p:ext uri="{BB962C8B-B14F-4D97-AF65-F5344CB8AC3E}">
        <p14:creationId xmlns:p14="http://schemas.microsoft.com/office/powerpoint/2010/main" val="446445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de-DE" sz="3200" dirty="0"/>
              <a:t>2. Tasks </a:t>
            </a:r>
            <a:r>
              <a:rPr lang="de-DE" sz="3200" dirty="0" err="1"/>
              <a:t>and</a:t>
            </a:r>
            <a:r>
              <a:rPr lang="de-DE" sz="3200" dirty="0"/>
              <a:t> </a:t>
            </a:r>
            <a:r>
              <a:rPr lang="de-DE" sz="3200" dirty="0" err="1"/>
              <a:t>fields</a:t>
            </a:r>
            <a:r>
              <a:rPr lang="de-DE" sz="3200" dirty="0"/>
              <a:t> of </a:t>
            </a:r>
            <a:r>
              <a:rPr lang="de-DE" sz="3200" dirty="0" err="1"/>
              <a:t>work</a:t>
            </a:r>
            <a:endParaRPr lang="de-DE" sz="3200" dirty="0"/>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dirty="0"/>
          </a:p>
          <a:p>
            <a:r>
              <a:rPr lang="de-DE" sz="2600" dirty="0"/>
              <a:t>2.5 Support </a:t>
            </a:r>
            <a:r>
              <a:rPr lang="de-DE" sz="2600" dirty="0" err="1"/>
              <a:t>for</a:t>
            </a:r>
            <a:r>
              <a:rPr lang="de-DE" sz="2600" dirty="0"/>
              <a:t> </a:t>
            </a:r>
            <a:r>
              <a:rPr lang="de-DE" sz="2600" dirty="0" err="1"/>
              <a:t>young</a:t>
            </a:r>
            <a:r>
              <a:rPr lang="de-DE" sz="2600" dirty="0"/>
              <a:t> </a:t>
            </a:r>
            <a:r>
              <a:rPr lang="de-DE" sz="2600" dirty="0" err="1"/>
              <a:t>adults</a:t>
            </a:r>
            <a:r>
              <a:rPr lang="de-DE" sz="2600" dirty="0"/>
              <a:t> </a:t>
            </a:r>
          </a:p>
        </p:txBody>
      </p:sp>
    </p:spTree>
    <p:extLst>
      <p:ext uri="{BB962C8B-B14F-4D97-AF65-F5344CB8AC3E}">
        <p14:creationId xmlns:p14="http://schemas.microsoft.com/office/powerpoint/2010/main" val="3849602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2900" y="912349"/>
            <a:ext cx="8458200" cy="428738"/>
          </a:xfrm>
        </p:spPr>
        <p:txBody>
          <a:bodyPr>
            <a:normAutofit/>
          </a:bodyPr>
          <a:lstStyle/>
          <a:p>
            <a:r>
              <a:rPr lang="en-GB" dirty="0">
                <a:solidFill>
                  <a:srgbClr val="000000"/>
                </a:solidFill>
              </a:rPr>
              <a:t>2.5.1 Support for young adults </a:t>
            </a:r>
          </a:p>
        </p:txBody>
      </p:sp>
      <p:sp>
        <p:nvSpPr>
          <p:cNvPr id="9" name="Text Box 2">
            <a:extLst>
              <a:ext uri="{FF2B5EF4-FFF2-40B4-BE49-F238E27FC236}">
                <a16:creationId xmlns:a16="http://schemas.microsoft.com/office/drawing/2014/main" id="{A3727EF9-DE3A-4A63-B2BD-DEDBE064078F}"/>
              </a:ext>
            </a:extLst>
          </p:cNvPr>
          <p:cNvSpPr txBox="1">
            <a:spLocks noChangeArrowheads="1"/>
          </p:cNvSpPr>
          <p:nvPr/>
        </p:nvSpPr>
        <p:spPr bwMode="auto">
          <a:xfrm>
            <a:off x="539552" y="1681075"/>
            <a:ext cx="8136904" cy="4308872"/>
          </a:xfrm>
          <a:prstGeom prst="rect">
            <a:avLst/>
          </a:prstGeom>
          <a:noFill/>
          <a:ln w="9525">
            <a:noFill/>
            <a:miter lim="800000"/>
            <a:headEnd/>
            <a:tailEnd/>
          </a:ln>
        </p:spPr>
        <p:txBody>
          <a:bodyPr wrap="square">
            <a:spAutoFit/>
          </a:bodyPr>
          <a:lstStyle/>
          <a:p>
            <a:pPr>
              <a:spcAft>
                <a:spcPts val="1200"/>
              </a:spcAft>
              <a:defRPr/>
            </a:pPr>
            <a:r>
              <a:rPr lang="en-GB" b="1" dirty="0">
                <a:solidFill>
                  <a:srgbClr val="000000"/>
                </a:solidFill>
              </a:rPr>
              <a:t>Article 41 (1) of Book 8 of the Social Code stipulates: </a:t>
            </a:r>
            <a:r>
              <a:rPr lang="en-GB" sz="2000" b="1" dirty="0">
                <a:solidFill>
                  <a:srgbClr val="000000"/>
                </a:solidFill>
              </a:rPr>
              <a:t>Y</a:t>
            </a:r>
            <a:r>
              <a:rPr lang="en-GB" b="1" dirty="0">
                <a:solidFill>
                  <a:srgbClr val="000000"/>
                </a:solidFill>
              </a:rPr>
              <a:t>oung adults shall receive suitable and necessary support whenever and wherever their personal development does not allow them to exercise independence, responsibility and autonomy</a:t>
            </a:r>
            <a:r>
              <a:rPr lang="en-GB" sz="2000" b="1" dirty="0">
                <a:solidFill>
                  <a:srgbClr val="000000"/>
                </a:solidFill>
              </a:rPr>
              <a:t>. </a:t>
            </a:r>
          </a:p>
          <a:p>
            <a:pPr marL="228600" indent="-228600" defTabSz="914400">
              <a:spcAft>
                <a:spcPts val="600"/>
              </a:spcAft>
              <a:buClr>
                <a:schemeClr val="accent3"/>
              </a:buClr>
              <a:buSzPct val="160000"/>
              <a:buFont typeface="Arial" panose="020B0604020202020204" pitchFamily="34" charset="0"/>
              <a:buChar char="•"/>
              <a:defRPr/>
            </a:pPr>
            <a:r>
              <a:rPr lang="en-GB" sz="1600" dirty="0">
                <a:solidFill>
                  <a:srgbClr val="000000"/>
                </a:solidFill>
              </a:rPr>
              <a:t>Support is generally only provided until recipients turn 21 </a:t>
            </a:r>
            <a:r>
              <a:rPr lang="de-DE" sz="1600" dirty="0">
                <a:solidFill>
                  <a:srgbClr val="000000"/>
                </a:solidFill>
              </a:rPr>
              <a:t>→</a:t>
            </a:r>
            <a:r>
              <a:rPr lang="en-GB" sz="1600" dirty="0">
                <a:solidFill>
                  <a:srgbClr val="000000"/>
                </a:solidFill>
              </a:rPr>
              <a:t> Care Leavers have called for this cap to be extended to 25.</a:t>
            </a:r>
          </a:p>
          <a:p>
            <a:pPr marL="228600" indent="-228600" defTabSz="914400">
              <a:spcAft>
                <a:spcPts val="600"/>
              </a:spcAft>
              <a:buClr>
                <a:schemeClr val="accent3"/>
              </a:buClr>
              <a:buSzPct val="160000"/>
              <a:buFont typeface="Arial" panose="020B0604020202020204" pitchFamily="34" charset="0"/>
              <a:buChar char="•"/>
              <a:defRPr/>
            </a:pPr>
            <a:r>
              <a:rPr lang="en-GB" sz="1600" dirty="0">
                <a:solidFill>
                  <a:srgbClr val="000000"/>
                </a:solidFill>
              </a:rPr>
              <a:t>Emphasis lies on the continuation of support already provided until this point, mainly care in homes, group accommodation and foster families. </a:t>
            </a:r>
          </a:p>
          <a:p>
            <a:pPr marL="228600" indent="-228600" defTabSz="914400">
              <a:spcAft>
                <a:spcPts val="600"/>
              </a:spcAft>
              <a:buClr>
                <a:schemeClr val="accent3"/>
              </a:buClr>
              <a:buSzPct val="160000"/>
              <a:buFont typeface="Arial" panose="020B0604020202020204" pitchFamily="34" charset="0"/>
              <a:buChar char="•"/>
              <a:defRPr/>
            </a:pPr>
            <a:r>
              <a:rPr lang="en-GB" sz="1600" dirty="0">
                <a:solidFill>
                  <a:srgbClr val="000000"/>
                </a:solidFill>
              </a:rPr>
              <a:t>Even if support comes to an end, services may continue to be provided where required and upon application.</a:t>
            </a:r>
          </a:p>
          <a:p>
            <a:pPr defTabSz="914400">
              <a:spcAft>
                <a:spcPts val="600"/>
              </a:spcAft>
              <a:buClr>
                <a:schemeClr val="accent3"/>
              </a:buClr>
              <a:buSzPct val="160000"/>
              <a:defRPr/>
            </a:pPr>
            <a:endParaRPr lang="en-GB" sz="1800" b="1" dirty="0">
              <a:solidFill>
                <a:srgbClr val="000000"/>
              </a:solidFill>
              <a:effectLst/>
              <a:ea typeface="Calibri" panose="020F0502020204030204" pitchFamily="34" charset="0"/>
              <a:cs typeface="Times New Roman" panose="02020603050405020304" pitchFamily="18" charset="0"/>
            </a:endParaRPr>
          </a:p>
          <a:p>
            <a:pPr defTabSz="914400">
              <a:spcAft>
                <a:spcPts val="600"/>
              </a:spcAft>
              <a:buClr>
                <a:schemeClr val="accent3"/>
              </a:buClr>
              <a:buSzPct val="160000"/>
              <a:defRPr/>
            </a:pPr>
            <a:r>
              <a:rPr lang="en-GB" sz="1800" b="1" dirty="0">
                <a:solidFill>
                  <a:srgbClr val="000000"/>
                </a:solidFill>
                <a:effectLst/>
                <a:ea typeface="Calibri" panose="020F0502020204030204" pitchFamily="34" charset="0"/>
                <a:cs typeface="Times New Roman" panose="02020603050405020304" pitchFamily="18" charset="0"/>
              </a:rPr>
              <a:t>Once support ceases, young adults are entitled to counselling and support that is understandable, appropriate and accessible to them (follow-up support in accordance with Article 41a).</a:t>
            </a:r>
            <a:endParaRPr lang="de-DE" sz="1800" dirty="0">
              <a:solidFill>
                <a:srgbClr val="000000"/>
              </a:solidFill>
              <a:effectLst/>
              <a:ea typeface="Calibri" panose="020F0502020204030204" pitchFamily="34" charset="0"/>
              <a:cs typeface="Times New Roman" panose="02020603050405020304" pitchFamily="18" charset="0"/>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 Support for young adults</a:t>
            </a:r>
            <a:endParaRPr lang="en-GB" dirty="0"/>
          </a:p>
        </p:txBody>
      </p:sp>
    </p:spTree>
    <p:extLst>
      <p:ext uri="{BB962C8B-B14F-4D97-AF65-F5344CB8AC3E}">
        <p14:creationId xmlns:p14="http://schemas.microsoft.com/office/powerpoint/2010/main" val="14424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de-DE" sz="3200" dirty="0"/>
              <a:t>2. Tasks </a:t>
            </a:r>
            <a:r>
              <a:rPr lang="de-DE" sz="3200" dirty="0" err="1"/>
              <a:t>and</a:t>
            </a:r>
            <a:r>
              <a:rPr lang="de-DE" sz="3200" dirty="0"/>
              <a:t> </a:t>
            </a:r>
            <a:r>
              <a:rPr lang="de-DE" sz="3200" dirty="0" err="1"/>
              <a:t>fields</a:t>
            </a:r>
            <a:r>
              <a:rPr lang="de-DE" sz="3200" dirty="0"/>
              <a:t> of </a:t>
            </a:r>
            <a:r>
              <a:rPr lang="de-DE" sz="3200" dirty="0" err="1"/>
              <a:t>work</a:t>
            </a:r>
            <a:endParaRPr lang="de-DE" sz="3200" dirty="0"/>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endParaRPr lang="de-DE" dirty="0"/>
          </a:p>
          <a:p>
            <a:r>
              <a:rPr lang="de-DE" sz="2600" dirty="0"/>
              <a:t>2.6 Other </a:t>
            </a:r>
            <a:r>
              <a:rPr lang="de-DE" sz="2600" dirty="0" err="1"/>
              <a:t>tasks</a:t>
            </a:r>
            <a:endParaRPr lang="de-DE" sz="2600" dirty="0"/>
          </a:p>
        </p:txBody>
      </p:sp>
    </p:spTree>
    <p:extLst>
      <p:ext uri="{BB962C8B-B14F-4D97-AF65-F5344CB8AC3E}">
        <p14:creationId xmlns:p14="http://schemas.microsoft.com/office/powerpoint/2010/main" val="2399084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349"/>
            <a:ext cx="9036496" cy="428738"/>
          </a:xfrm>
        </p:spPr>
        <p:txBody>
          <a:bodyPr>
            <a:noAutofit/>
          </a:bodyPr>
          <a:lstStyle/>
          <a:p>
            <a:r>
              <a:rPr lang="de-DE" dirty="0">
                <a:solidFill>
                  <a:srgbClr val="000000"/>
                </a:solidFill>
              </a:rPr>
              <a:t>2.6.1 </a:t>
            </a:r>
            <a:r>
              <a:rPr lang="en-GB" dirty="0">
                <a:solidFill>
                  <a:srgbClr val="000000"/>
                </a:solidFill>
              </a:rPr>
              <a:t>Child and youth services in the context of </a:t>
            </a:r>
            <a:br>
              <a:rPr lang="en-GB" dirty="0">
                <a:solidFill>
                  <a:srgbClr val="000000"/>
                </a:solidFill>
              </a:rPr>
            </a:br>
            <a:r>
              <a:rPr lang="en-GB" dirty="0">
                <a:solidFill>
                  <a:srgbClr val="000000"/>
                </a:solidFill>
              </a:rPr>
              <a:t>child welfare endangerment</a:t>
            </a:r>
            <a:r>
              <a:rPr lang="de-DE" dirty="0">
                <a:solidFill>
                  <a:srgbClr val="000000"/>
                </a:solidFill>
              </a:rPr>
              <a:t> </a:t>
            </a:r>
          </a:p>
        </p:txBody>
      </p:sp>
      <p:sp>
        <p:nvSpPr>
          <p:cNvPr id="9" name="Inhaltsplatzhalter 2">
            <a:extLst>
              <a:ext uri="{FF2B5EF4-FFF2-40B4-BE49-F238E27FC236}">
                <a16:creationId xmlns:a16="http://schemas.microsoft.com/office/drawing/2014/main" id="{44442D46-0B6C-5448-B05C-55961C26E490}"/>
              </a:ext>
            </a:extLst>
          </p:cNvPr>
          <p:cNvSpPr txBox="1">
            <a:spLocks/>
          </p:cNvSpPr>
          <p:nvPr/>
        </p:nvSpPr>
        <p:spPr>
          <a:xfrm>
            <a:off x="765142" y="1751798"/>
            <a:ext cx="7918516" cy="449440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accent3"/>
              </a:buClr>
              <a:buSzPct val="160000"/>
              <a:buFont typeface="Arial" panose="020B0604020202020204" pitchFamily="34" charset="0"/>
              <a:buChar char="•"/>
              <a:defRPr sz="2000" b="1" kern="1200">
                <a:solidFill>
                  <a:schemeClr val="tx2"/>
                </a:solidFill>
                <a:latin typeface="+mn-lt"/>
                <a:ea typeface="+mn-ea"/>
                <a:cs typeface="+mn-cs"/>
              </a:defRPr>
            </a:lvl1pPr>
            <a:lvl2pPr marL="490538" indent="-220663"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800" kern="1200">
                <a:solidFill>
                  <a:schemeClr val="tx1"/>
                </a:solidFill>
                <a:latin typeface="+mn-lt"/>
                <a:ea typeface="+mn-ea"/>
                <a:cs typeface="+mn-cs"/>
              </a:defRPr>
            </a:lvl2pPr>
            <a:lvl3pPr marL="8032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600" kern="1200">
                <a:solidFill>
                  <a:schemeClr val="tx1"/>
                </a:solidFill>
                <a:latin typeface="+mn-lt"/>
                <a:ea typeface="+mn-ea"/>
                <a:cs typeface="+mn-cs"/>
              </a:defRPr>
            </a:lvl3pPr>
            <a:lvl4pPr marL="1117600"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400" kern="1200">
                <a:solidFill>
                  <a:schemeClr val="tx1"/>
                </a:solidFill>
                <a:latin typeface="+mn-lt"/>
                <a:ea typeface="+mn-ea"/>
                <a:cs typeface="+mn-cs"/>
              </a:defRPr>
            </a:lvl4pPr>
            <a:lvl5pPr marL="1514475" indent="-228600" algn="l" defTabSz="914400" rtl="0" eaLnBrk="1" latinLnBrk="0" hangingPunct="1">
              <a:lnSpc>
                <a:spcPct val="120000"/>
              </a:lnSpc>
              <a:spcBef>
                <a:spcPts val="500"/>
              </a:spcBef>
              <a:buClr>
                <a:schemeClr val="accent3"/>
              </a:buClr>
              <a:buSzPct val="160000"/>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0" dirty="0">
                <a:solidFill>
                  <a:srgbClr val="000000"/>
                </a:solidFill>
              </a:rPr>
              <a:t>The state is </a:t>
            </a:r>
            <a:r>
              <a:rPr lang="en-GB" sz="2300" dirty="0">
                <a:solidFill>
                  <a:srgbClr val="000000"/>
                </a:solidFill>
              </a:rPr>
              <a:t>obliged to protect children and adolescents against threats to their welfare</a:t>
            </a:r>
            <a:r>
              <a:rPr lang="en-GB" sz="2300" b="0" dirty="0">
                <a:solidFill>
                  <a:srgbClr val="000000"/>
                </a:solidFill>
              </a:rPr>
              <a:t> (Article 6 para. 2 sentence 2 of the Basic Law; Section 1666 of the Civil Code; Article 1 para. 3 and Article 8a of Book 8 of the Social Code).</a:t>
            </a:r>
          </a:p>
          <a:p>
            <a:pPr marL="0" indent="0">
              <a:buNone/>
            </a:pPr>
            <a:r>
              <a:rPr lang="en-GB" b="0" dirty="0">
                <a:solidFill>
                  <a:srgbClr val="000000"/>
                </a:solidFill>
              </a:rPr>
              <a:t>The term </a:t>
            </a:r>
            <a:r>
              <a:rPr lang="en-GB" dirty="0">
                <a:solidFill>
                  <a:srgbClr val="000000"/>
                </a:solidFill>
              </a:rPr>
              <a:t>“threat” in the context of child welfare</a:t>
            </a:r>
            <a:r>
              <a:rPr lang="en-GB" b="0" dirty="0">
                <a:solidFill>
                  <a:srgbClr val="000000"/>
                </a:solidFill>
              </a:rPr>
              <a:t> is understood to mean “a danger of such a magnitude that, if not addressed, is highly likely to cause considerable damage to the child’s development“.</a:t>
            </a:r>
          </a:p>
          <a:p>
            <a:pPr marL="0" indent="0">
              <a:buNone/>
            </a:pPr>
            <a:r>
              <a:rPr lang="en-GB" b="0" dirty="0">
                <a:solidFill>
                  <a:srgbClr val="000000"/>
                </a:solidFill>
              </a:rPr>
              <a:t>All child and youth services activities must be directed at preventing such threats from arising in the first place (broad interpretation of child protection) or, if applicable, to avert them in time (narrow interpretation of child protection).</a:t>
            </a:r>
          </a:p>
          <a:p>
            <a:pPr marL="0" indent="0">
              <a:buNone/>
            </a:pPr>
            <a:r>
              <a:rPr lang="en-GB" b="0" dirty="0">
                <a:solidFill>
                  <a:srgbClr val="000000"/>
                </a:solidFill>
              </a:rPr>
              <a:t>Parents and children/adolescents must be offered suitable assistance to prevent and, if applicable, avert any threats.</a:t>
            </a:r>
          </a:p>
          <a:p>
            <a:pPr marL="0" indent="0">
              <a:buNone/>
            </a:pPr>
            <a:r>
              <a:rPr lang="en-GB" b="0" dirty="0">
                <a:solidFill>
                  <a:srgbClr val="000000"/>
                </a:solidFill>
              </a:rPr>
              <a:t>If parents refuse such assistance, the youth welfare office must intervene in order to protect their children (taking into custody/referral to the family court in cases involving intervention in parental custody rights).</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Other tasks</a:t>
            </a:r>
            <a:endParaRPr lang="de-DE" dirty="0"/>
          </a:p>
        </p:txBody>
      </p:sp>
    </p:spTree>
    <p:extLst>
      <p:ext uri="{BB962C8B-B14F-4D97-AF65-F5344CB8AC3E}">
        <p14:creationId xmlns:p14="http://schemas.microsoft.com/office/powerpoint/2010/main" val="2962504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solidFill>
                  <a:srgbClr val="000000"/>
                </a:solidFill>
                <a:ea typeface="Calibri" panose="020F0502020204030204" pitchFamily="34" charset="0"/>
                <a:cs typeface="Times New Roman" panose="02020603050405020304" pitchFamily="18" charset="0"/>
              </a:rPr>
              <a:t>2.6.2 </a:t>
            </a:r>
            <a:r>
              <a:rPr lang="de-DE" dirty="0" err="1">
                <a:solidFill>
                  <a:srgbClr val="000000"/>
                </a:solidFill>
                <a:ea typeface="Calibri" panose="020F0502020204030204" pitchFamily="34" charset="0"/>
                <a:cs typeface="Times New Roman" panose="02020603050405020304" pitchFamily="18" charset="0"/>
              </a:rPr>
              <a:t>Taking</a:t>
            </a:r>
            <a:r>
              <a:rPr lang="de-DE" dirty="0">
                <a:solidFill>
                  <a:srgbClr val="000000"/>
                </a:solidFill>
                <a:ea typeface="Calibri" panose="020F0502020204030204" pitchFamily="34" charset="0"/>
                <a:cs typeface="Times New Roman" panose="02020603050405020304" pitchFamily="18" charset="0"/>
              </a:rPr>
              <a:t> </a:t>
            </a:r>
            <a:r>
              <a:rPr lang="de-DE" dirty="0" err="1">
                <a:solidFill>
                  <a:srgbClr val="000000"/>
                </a:solidFill>
                <a:ea typeface="Calibri" panose="020F0502020204030204" pitchFamily="34" charset="0"/>
                <a:cs typeface="Times New Roman" panose="02020603050405020304" pitchFamily="18" charset="0"/>
              </a:rPr>
              <a:t>into</a:t>
            </a:r>
            <a:r>
              <a:rPr lang="de-DE" dirty="0">
                <a:solidFill>
                  <a:srgbClr val="000000"/>
                </a:solidFill>
                <a:ea typeface="Calibri" panose="020F0502020204030204" pitchFamily="34" charset="0"/>
                <a:cs typeface="Times New Roman" panose="02020603050405020304" pitchFamily="18" charset="0"/>
              </a:rPr>
              <a:t> </a:t>
            </a:r>
            <a:r>
              <a:rPr lang="de-DE" dirty="0" err="1">
                <a:solidFill>
                  <a:srgbClr val="000000"/>
                </a:solidFill>
                <a:ea typeface="Calibri" panose="020F0502020204030204" pitchFamily="34" charset="0"/>
                <a:cs typeface="Times New Roman" panose="02020603050405020304" pitchFamily="18" charset="0"/>
              </a:rPr>
              <a:t>custody</a:t>
            </a:r>
            <a:endParaRPr lang="de-DE" dirty="0">
              <a:solidFill>
                <a:srgbClr val="000000"/>
              </a:solidFill>
            </a:endParaRPr>
          </a:p>
        </p:txBody>
      </p:sp>
      <p:sp>
        <p:nvSpPr>
          <p:cNvPr id="7" name="Rechteck 6">
            <a:extLst>
              <a:ext uri="{FF2B5EF4-FFF2-40B4-BE49-F238E27FC236}">
                <a16:creationId xmlns:a16="http://schemas.microsoft.com/office/drawing/2014/main" id="{ABC7026C-350B-4C43-AF23-312B4A385556}"/>
              </a:ext>
            </a:extLst>
          </p:cNvPr>
          <p:cNvSpPr/>
          <p:nvPr/>
        </p:nvSpPr>
        <p:spPr>
          <a:xfrm>
            <a:off x="739234" y="1590615"/>
            <a:ext cx="7757962" cy="4054059"/>
          </a:xfrm>
          <a:prstGeom prst="rect">
            <a:avLst/>
          </a:prstGeom>
        </p:spPr>
        <p:txBody>
          <a:bodyPr wrap="square">
            <a:spAutoFit/>
          </a:bodyPr>
          <a:lstStyle/>
          <a:p>
            <a:pPr defTabSz="457200">
              <a:lnSpc>
                <a:spcPct val="107000"/>
              </a:lnSpc>
              <a:spcAft>
                <a:spcPts val="800"/>
              </a:spcAft>
            </a:pPr>
            <a:r>
              <a:rPr lang="en-GB" b="1" dirty="0">
                <a:solidFill>
                  <a:srgbClr val="000000"/>
                </a:solidFill>
                <a:ea typeface="Calibri" panose="020F0502020204030204" pitchFamily="34" charset="0"/>
                <a:cs typeface="Times New Roman" panose="02020603050405020304" pitchFamily="18" charset="0"/>
              </a:rPr>
              <a:t>The youth welfare office is entitled and obliged to take minors into custody (Article 42 of Book 8 of the Social Code) when</a:t>
            </a:r>
          </a:p>
          <a:p>
            <a:pPr marL="625475" indent="-355600" defTabSz="457200">
              <a:lnSpc>
                <a:spcPct val="107000"/>
              </a:lnSpc>
              <a:buClr>
                <a:schemeClr val="accent3"/>
              </a:buClr>
              <a:buFont typeface="Symbol" panose="05050102010706020507" pitchFamily="18" charset="2"/>
              <a:buChar char=""/>
            </a:pPr>
            <a:r>
              <a:rPr lang="en-GB" sz="1600" dirty="0">
                <a:solidFill>
                  <a:srgbClr val="000000"/>
                </a:solidFill>
                <a:ea typeface="Calibri" panose="020F0502020204030204" pitchFamily="34" charset="0"/>
                <a:cs typeface="Times New Roman" panose="02020603050405020304" pitchFamily="18" charset="0"/>
              </a:rPr>
              <a:t>a child or adolescent requests it,</a:t>
            </a:r>
          </a:p>
          <a:p>
            <a:pPr marL="625475" indent="-355600" defTabSz="457200">
              <a:lnSpc>
                <a:spcPct val="107000"/>
              </a:lnSpc>
              <a:buClr>
                <a:schemeClr val="accent3"/>
              </a:buClr>
              <a:buFont typeface="Symbol" panose="05050102010706020507" pitchFamily="18" charset="2"/>
              <a:buChar char=""/>
            </a:pPr>
            <a:r>
              <a:rPr lang="en-GB" sz="1600" dirty="0">
                <a:solidFill>
                  <a:srgbClr val="000000"/>
                </a:solidFill>
                <a:ea typeface="Calibri" panose="020F0502020204030204" pitchFamily="34" charset="0"/>
                <a:cs typeface="Times New Roman" panose="02020603050405020304" pitchFamily="18" charset="0"/>
              </a:rPr>
              <a:t>there is imminent danger to their welfare, or</a:t>
            </a:r>
          </a:p>
          <a:p>
            <a:pPr marL="625475" indent="-355600">
              <a:lnSpc>
                <a:spcPct val="107000"/>
              </a:lnSpc>
              <a:spcAft>
                <a:spcPts val="800"/>
              </a:spcAft>
              <a:buClr>
                <a:schemeClr val="accent3"/>
              </a:buClr>
              <a:buFont typeface="Symbol" panose="05050102010706020507" pitchFamily="18" charset="2"/>
              <a:buChar char=""/>
            </a:pPr>
            <a:r>
              <a:rPr lang="en-GB" sz="1600" dirty="0">
                <a:solidFill>
                  <a:srgbClr val="000000"/>
                </a:solidFill>
                <a:ea typeface="Calibri" panose="020F0502020204030204" pitchFamily="34" charset="0"/>
                <a:cs typeface="Times New Roman" panose="02020603050405020304" pitchFamily="18" charset="0"/>
              </a:rPr>
              <a:t>a foreign-born child or adolescent arrives in Germany </a:t>
            </a:r>
            <a:r>
              <a:rPr lang="en-GB" sz="1600" dirty="0">
                <a:solidFill>
                  <a:srgbClr val="000000"/>
                </a:solidFill>
              </a:rPr>
              <a:t>unaccompanied</a:t>
            </a:r>
            <a:r>
              <a:rPr lang="en-GB" sz="1600" dirty="0">
                <a:solidFill>
                  <a:srgbClr val="000000"/>
                </a:solidFill>
                <a:ea typeface="Calibri" panose="020F0502020204030204" pitchFamily="34" charset="0"/>
                <a:cs typeface="Times New Roman" panose="02020603050405020304" pitchFamily="18" charset="0"/>
              </a:rPr>
              <a:t>.</a:t>
            </a:r>
          </a:p>
          <a:p>
            <a:pPr>
              <a:lnSpc>
                <a:spcPct val="107000"/>
              </a:lnSpc>
              <a:spcAft>
                <a:spcPts val="800"/>
              </a:spcAft>
            </a:pPr>
            <a:r>
              <a:rPr lang="en-GB" dirty="0">
                <a:solidFill>
                  <a:srgbClr val="000000"/>
                </a:solidFill>
                <a:ea typeface="Calibri" panose="020F0502020204030204" pitchFamily="34" charset="0"/>
                <a:cs typeface="Times New Roman" panose="02020603050405020304" pitchFamily="18" charset="0"/>
              </a:rPr>
              <a:t>”Temporary taking into custody” is invoked for </a:t>
            </a:r>
            <a:r>
              <a:rPr lang="de-DE" dirty="0" err="1"/>
              <a:t>unaccompanied</a:t>
            </a:r>
            <a:r>
              <a:rPr lang="de-DE" dirty="0"/>
              <a:t> </a:t>
            </a:r>
            <a:r>
              <a:rPr lang="en-GB" dirty="0">
                <a:solidFill>
                  <a:srgbClr val="000000"/>
                </a:solidFill>
                <a:ea typeface="Calibri" panose="020F0502020204030204" pitchFamily="34" charset="0"/>
                <a:cs typeface="Times New Roman" panose="02020603050405020304" pitchFamily="18" charset="0"/>
              </a:rPr>
              <a:t>foreign-born children/adolescents or </a:t>
            </a:r>
            <a:r>
              <a:rPr lang="en-GB" sz="1800" dirty="0">
                <a:effectLst/>
                <a:latin typeface="Open Sans" pitchFamily="2" charset="0"/>
                <a:ea typeface="Calibri" panose="020F0502020204030204" pitchFamily="34" charset="0"/>
                <a:cs typeface="Times New Roman" panose="02020603050405020304" pitchFamily="18" charset="0"/>
              </a:rPr>
              <a:t>refugee minors</a:t>
            </a:r>
            <a:r>
              <a:rPr lang="en-GB" dirty="0">
                <a:solidFill>
                  <a:srgbClr val="000000"/>
                </a:solidFill>
                <a:ea typeface="Calibri" panose="020F0502020204030204" pitchFamily="34" charset="0"/>
                <a:cs typeface="Times New Roman" panose="02020603050405020304" pitchFamily="18" charset="0"/>
              </a:rPr>
              <a:t> ahead of the “regular” act (Article 42 a-f).</a:t>
            </a:r>
          </a:p>
          <a:p>
            <a:pPr defTabSz="457200">
              <a:lnSpc>
                <a:spcPct val="107000"/>
              </a:lnSpc>
              <a:spcAft>
                <a:spcPts val="800"/>
              </a:spcAft>
            </a:pPr>
            <a:r>
              <a:rPr lang="en-GB" b="1" dirty="0">
                <a:solidFill>
                  <a:srgbClr val="000000"/>
                </a:solidFill>
                <a:ea typeface="Calibri" panose="020F0502020204030204" pitchFamily="34" charset="0"/>
                <a:cs typeface="Times New Roman" panose="02020603050405020304" pitchFamily="18" charset="0"/>
              </a:rPr>
              <a:t>In 2022 approx. 66,400 minors were taken into custody: </a:t>
            </a:r>
          </a:p>
          <a:p>
            <a:pPr marL="555625" indent="-285750" defTabSz="457200">
              <a:lnSpc>
                <a:spcPct val="107000"/>
              </a:lnSpc>
              <a:spcAft>
                <a:spcPts val="800"/>
              </a:spcAft>
              <a:buClr>
                <a:schemeClr val="accent3"/>
              </a:buClr>
              <a:buSzPct val="152000"/>
              <a:buFont typeface="Arial" panose="020B0604020202020204" pitchFamily="34" charset="0"/>
              <a:buChar char="•"/>
            </a:pPr>
            <a:r>
              <a:rPr lang="en-GB" sz="1600" dirty="0">
                <a:solidFill>
                  <a:srgbClr val="000000"/>
                </a:solidFill>
                <a:ea typeface="Calibri" panose="020F0502020204030204" pitchFamily="34" charset="0"/>
                <a:cs typeface="Times New Roman" panose="02020603050405020304" pitchFamily="18" charset="0"/>
              </a:rPr>
              <a:t>8,000 requested it themselves,</a:t>
            </a:r>
          </a:p>
          <a:p>
            <a:pPr marL="555625" indent="-285750" defTabSz="457200">
              <a:lnSpc>
                <a:spcPct val="107000"/>
              </a:lnSpc>
              <a:spcAft>
                <a:spcPts val="800"/>
              </a:spcAft>
              <a:buClr>
                <a:schemeClr val="accent3"/>
              </a:buClr>
              <a:buSzPct val="152000"/>
              <a:buFont typeface="Arial" panose="020B0604020202020204" pitchFamily="34" charset="0"/>
              <a:buChar char="•"/>
            </a:pPr>
            <a:r>
              <a:rPr lang="en-GB" sz="1600" dirty="0">
                <a:solidFill>
                  <a:srgbClr val="000000"/>
                </a:solidFill>
                <a:ea typeface="Calibri" panose="020F0502020204030204" pitchFamily="34" charset="0"/>
                <a:cs typeface="Times New Roman" panose="02020603050405020304" pitchFamily="18" charset="0"/>
              </a:rPr>
              <a:t>29,800 were exposed to imminent danger to their welfare,</a:t>
            </a:r>
          </a:p>
          <a:p>
            <a:pPr marL="555625" indent="-285750">
              <a:lnSpc>
                <a:spcPct val="107000"/>
              </a:lnSpc>
              <a:spcAft>
                <a:spcPts val="800"/>
              </a:spcAft>
              <a:buClr>
                <a:schemeClr val="accent3"/>
              </a:buClr>
              <a:buSzPct val="152000"/>
              <a:buFont typeface="Arial" panose="020B0604020202020204" pitchFamily="34" charset="0"/>
              <a:buChar char="•"/>
            </a:pPr>
            <a:r>
              <a:rPr lang="en-GB" sz="1600" dirty="0">
                <a:solidFill>
                  <a:srgbClr val="000000"/>
                </a:solidFill>
                <a:ea typeface="Calibri" panose="020F0502020204030204" pitchFamily="34" charset="0"/>
                <a:cs typeface="Times New Roman" panose="02020603050405020304" pitchFamily="18" charset="0"/>
              </a:rPr>
              <a:t>28,600 were </a:t>
            </a:r>
            <a:r>
              <a:rPr lang="de-DE" sz="1600" dirty="0" err="1"/>
              <a:t>unaccompanied</a:t>
            </a:r>
            <a:r>
              <a:rPr lang="de-DE" sz="1600" dirty="0"/>
              <a:t> </a:t>
            </a:r>
            <a:r>
              <a:rPr lang="en-GB" sz="1600" dirty="0">
                <a:solidFill>
                  <a:srgbClr val="000000"/>
                </a:solidFill>
                <a:ea typeface="Calibri" panose="020F0502020204030204" pitchFamily="34" charset="0"/>
                <a:cs typeface="Times New Roman" panose="02020603050405020304" pitchFamily="18" charset="0"/>
              </a:rPr>
              <a:t>foreign-born </a:t>
            </a:r>
            <a:r>
              <a:rPr lang="en-GB" sz="1600" dirty="0">
                <a:solidFill>
                  <a:srgbClr val="000000"/>
                </a:solidFill>
              </a:rPr>
              <a:t>minors</a:t>
            </a:r>
            <a:r>
              <a:rPr lang="en-GB" sz="1600" dirty="0">
                <a:solidFill>
                  <a:srgbClr val="000000"/>
                </a:solidFill>
                <a:ea typeface="Calibri" panose="020F0502020204030204" pitchFamily="34" charset="0"/>
                <a:cs typeface="Times New Roman" panose="02020603050405020304" pitchFamily="18" charset="0"/>
              </a:rPr>
              <a:t>.</a:t>
            </a: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Other tasks</a:t>
            </a:r>
            <a:endParaRPr lang="de-DE" dirty="0"/>
          </a:p>
        </p:txBody>
      </p:sp>
    </p:spTree>
    <p:extLst>
      <p:ext uri="{BB962C8B-B14F-4D97-AF65-F5344CB8AC3E}">
        <p14:creationId xmlns:p14="http://schemas.microsoft.com/office/powerpoint/2010/main" val="2367194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en-GB" dirty="0">
                <a:cs typeface="Times New Roman" panose="02020603050405020304" pitchFamily="18" charset="0"/>
              </a:rPr>
              <a:t>2.6.3 </a:t>
            </a:r>
            <a:r>
              <a:rPr lang="en-GB" dirty="0"/>
              <a:t>Involvement in family court proceedings in cases of (suspected) child welfare endangerment</a:t>
            </a:r>
            <a:r>
              <a:rPr lang="de-DE" dirty="0"/>
              <a:t> </a:t>
            </a:r>
            <a:endParaRPr lang="en-GB" dirty="0"/>
          </a:p>
        </p:txBody>
      </p:sp>
      <p:sp>
        <p:nvSpPr>
          <p:cNvPr id="8" name="Dreieck 3">
            <a:extLst>
              <a:ext uri="{FF2B5EF4-FFF2-40B4-BE49-F238E27FC236}">
                <a16:creationId xmlns:a16="http://schemas.microsoft.com/office/drawing/2014/main" id="{9B4A8948-71C6-A940-9D28-000A0ECDB342}"/>
              </a:ext>
            </a:extLst>
          </p:cNvPr>
          <p:cNvSpPr/>
          <p:nvPr/>
        </p:nvSpPr>
        <p:spPr>
          <a:xfrm>
            <a:off x="179512" y="1484784"/>
            <a:ext cx="8784976" cy="7200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State custodianship</a:t>
            </a:r>
          </a:p>
          <a:p>
            <a:pPr algn="ctr">
              <a:spcAft>
                <a:spcPts val="600"/>
              </a:spcAft>
            </a:pPr>
            <a:r>
              <a:rPr lang="en-GB" sz="1400" dirty="0"/>
              <a:t>to ensure child welfare</a:t>
            </a:r>
          </a:p>
          <a:p>
            <a:pPr algn="ctr"/>
            <a:endParaRPr lang="en-GB" sz="800" dirty="0"/>
          </a:p>
        </p:txBody>
      </p:sp>
      <p:sp>
        <p:nvSpPr>
          <p:cNvPr id="1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 Other tasks</a:t>
            </a:r>
            <a:endParaRPr lang="en-GB" dirty="0"/>
          </a:p>
        </p:txBody>
      </p:sp>
      <p:graphicFrame>
        <p:nvGraphicFramePr>
          <p:cNvPr id="10" name="Tabelle 9" title="Tabelle mit Darstellung der Aufgaben von Jugendamt und Familiengericht im Kontext Kindeswohlgefährdung">
            <a:extLst>
              <a:ext uri="{FF2B5EF4-FFF2-40B4-BE49-F238E27FC236}">
                <a16:creationId xmlns:a16="http://schemas.microsoft.com/office/drawing/2014/main" id="{401397C8-625E-2549-B23D-419D28E5C0E4}"/>
              </a:ext>
            </a:extLst>
          </p:cNvPr>
          <p:cNvGraphicFramePr>
            <a:graphicFrameLocks/>
          </p:cNvGraphicFramePr>
          <p:nvPr>
            <p:extLst>
              <p:ext uri="{D42A27DB-BD31-4B8C-83A1-F6EECF244321}">
                <p14:modId xmlns:p14="http://schemas.microsoft.com/office/powerpoint/2010/main" val="2144111050"/>
              </p:ext>
            </p:extLst>
          </p:nvPr>
        </p:nvGraphicFramePr>
        <p:xfrm>
          <a:off x="179512" y="2204864"/>
          <a:ext cx="8784976" cy="4104456"/>
        </p:xfrm>
        <a:graphic>
          <a:graphicData uri="http://schemas.openxmlformats.org/drawingml/2006/table">
            <a:tbl>
              <a:tblPr firstRow="1" bandRow="1">
                <a:tableStyleId>{00A15C55-8517-42AA-B614-E9B94910E393}</a:tableStyleId>
              </a:tblPr>
              <a:tblGrid>
                <a:gridCol w="4392488">
                  <a:extLst>
                    <a:ext uri="{9D8B030D-6E8A-4147-A177-3AD203B41FA5}">
                      <a16:colId xmlns:a16="http://schemas.microsoft.com/office/drawing/2014/main" val="2987210670"/>
                    </a:ext>
                  </a:extLst>
                </a:gridCol>
                <a:gridCol w="4392488">
                  <a:extLst>
                    <a:ext uri="{9D8B030D-6E8A-4147-A177-3AD203B41FA5}">
                      <a16:colId xmlns:a16="http://schemas.microsoft.com/office/drawing/2014/main" val="1130241336"/>
                    </a:ext>
                  </a:extLst>
                </a:gridCol>
              </a:tblGrid>
              <a:tr h="33690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noProof="0" dirty="0"/>
                        <a:t>“Community of responsible bodies”</a:t>
                      </a:r>
                      <a:endParaRPr lang="de-DE" sz="1400" b="1" dirty="0"/>
                    </a:p>
                  </a:txBody>
                  <a:tcPr/>
                </a:tc>
                <a:tc hMerge="1">
                  <a:txBody>
                    <a:bodyPr/>
                    <a:lstStyle/>
                    <a:p>
                      <a:pPr algn="l"/>
                      <a:r>
                        <a:rPr lang="de-DE" b="1" dirty="0"/>
                        <a:t>Familiengericht</a:t>
                      </a:r>
                    </a:p>
                  </a:txBody>
                  <a:tcPr/>
                </a:tc>
                <a:extLst>
                  <a:ext uri="{0D108BD9-81ED-4DB2-BD59-A6C34878D82A}">
                    <a16:rowId xmlns:a16="http://schemas.microsoft.com/office/drawing/2014/main" val="3479265276"/>
                  </a:ext>
                </a:extLst>
              </a:tr>
              <a:tr h="317473">
                <a:tc>
                  <a:txBody>
                    <a:bodyPr/>
                    <a:lstStyle/>
                    <a:p>
                      <a:pPr marL="0" indent="0" algn="ctr">
                        <a:buFont typeface="Arial" panose="020B0604020202020204" pitchFamily="34" charset="0"/>
                        <a:buNone/>
                        <a:tabLst/>
                      </a:pPr>
                      <a:r>
                        <a:rPr lang="de-DE" sz="1400" b="1" dirty="0">
                          <a:solidFill>
                            <a:srgbClr val="000000"/>
                          </a:solidFill>
                        </a:rPr>
                        <a:t>Youth</a:t>
                      </a:r>
                      <a:r>
                        <a:rPr lang="de-DE" sz="1400" b="1" baseline="0" dirty="0">
                          <a:solidFill>
                            <a:srgbClr val="000000"/>
                          </a:solidFill>
                        </a:rPr>
                        <a:t> </a:t>
                      </a:r>
                      <a:r>
                        <a:rPr lang="de-DE" sz="1400" b="1" baseline="0" dirty="0" err="1">
                          <a:solidFill>
                            <a:srgbClr val="000000"/>
                          </a:solidFill>
                        </a:rPr>
                        <a:t>welfare</a:t>
                      </a:r>
                      <a:r>
                        <a:rPr lang="de-DE" sz="1400" b="1" baseline="0" dirty="0">
                          <a:solidFill>
                            <a:srgbClr val="000000"/>
                          </a:solidFill>
                        </a:rPr>
                        <a:t> </a:t>
                      </a:r>
                      <a:r>
                        <a:rPr lang="de-DE" sz="1400" b="1" baseline="0" dirty="0" err="1">
                          <a:solidFill>
                            <a:srgbClr val="000000"/>
                          </a:solidFill>
                        </a:rPr>
                        <a:t>office</a:t>
                      </a:r>
                      <a:endParaRPr lang="de-DE" sz="1400" b="1" dirty="0">
                        <a:solidFill>
                          <a:srgbClr val="000000"/>
                        </a:solidFill>
                      </a:endParaRPr>
                    </a:p>
                  </a:txBody>
                  <a:tcPr/>
                </a:tc>
                <a:tc>
                  <a:txBody>
                    <a:bodyPr/>
                    <a:lstStyle/>
                    <a:p>
                      <a:pPr marL="0" indent="0" algn="ctr">
                        <a:buFont typeface="Arial" panose="020B0604020202020204" pitchFamily="34" charset="0"/>
                        <a:buNone/>
                        <a:tabLst/>
                      </a:pPr>
                      <a:r>
                        <a:rPr lang="de-DE" sz="1400" b="1" dirty="0">
                          <a:solidFill>
                            <a:srgbClr val="000000"/>
                          </a:solidFill>
                        </a:rPr>
                        <a:t>Family </a:t>
                      </a:r>
                      <a:r>
                        <a:rPr lang="de-DE" sz="1400" b="1" dirty="0" err="1">
                          <a:solidFill>
                            <a:srgbClr val="000000"/>
                          </a:solidFill>
                        </a:rPr>
                        <a:t>court</a:t>
                      </a:r>
                      <a:endParaRPr lang="de-DE" sz="1400" dirty="0">
                        <a:solidFill>
                          <a:srgbClr val="000000"/>
                        </a:solidFill>
                      </a:endParaRPr>
                    </a:p>
                  </a:txBody>
                  <a:tcPr/>
                </a:tc>
                <a:extLst>
                  <a:ext uri="{0D108BD9-81ED-4DB2-BD59-A6C34878D82A}">
                    <a16:rowId xmlns:a16="http://schemas.microsoft.com/office/drawing/2014/main" val="3306144407"/>
                  </a:ext>
                </a:extLst>
              </a:tr>
              <a:tr h="1635091">
                <a:tc>
                  <a:txBody>
                    <a:bodyPr/>
                    <a:lstStyle/>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Referral to the family court (if the risk to the child‘s welfare cannot be resolved or eliminated)</a:t>
                      </a:r>
                    </a:p>
                    <a:p>
                      <a:pPr marL="228600" marR="0" lvl="0" indent="-228600" algn="l" defTabSz="914400" rtl="0" eaLnBrk="1" fontAlgn="auto" latinLnBrk="0" hangingPunct="1">
                        <a:lnSpc>
                          <a:spcPct val="107000"/>
                        </a:lnSpc>
                        <a:spcBef>
                          <a:spcPts val="0"/>
                        </a:spcBef>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Contribution in the shape of socio-educational expertise</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Must guarantee that assistance be provided to avert any danger to child welfare</a:t>
                      </a:r>
                    </a:p>
                  </a:txBody>
                  <a:tcPr/>
                </a:tc>
                <a:tc>
                  <a:txBody>
                    <a:bodyPr/>
                    <a:lstStyle/>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Management of family court proceedings</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Hearing and involvement of significant parties</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Appointment of a guardian ad litem for the child (by default)</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Decision(s) to avert any danger to child welfare</a:t>
                      </a:r>
                    </a:p>
                  </a:txBody>
                  <a:tcPr>
                    <a:solidFill>
                      <a:srgbClr val="EFF4F8"/>
                    </a:solidFill>
                  </a:tcPr>
                </a:tc>
                <a:extLst>
                  <a:ext uri="{0D108BD9-81ED-4DB2-BD59-A6C34878D82A}">
                    <a16:rowId xmlns:a16="http://schemas.microsoft.com/office/drawing/2014/main" val="3757282637"/>
                  </a:ext>
                </a:extLst>
              </a:tr>
              <a:tr h="582298">
                <a:tc>
                  <a:txBody>
                    <a:bodyPr/>
                    <a:lstStyle/>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Articles 8a and 50 of Social Code Book 8</a:t>
                      </a:r>
                    </a:p>
                    <a:p>
                      <a:pPr marL="228600" marR="0" indent="-228600" algn="l" defTabSz="914400" rtl="0" eaLnBrk="1" fontAlgn="auto" latinLnBrk="0" hangingPunct="1">
                        <a:lnSpc>
                          <a:spcPct val="107000"/>
                        </a:lnSpc>
                        <a:spcBef>
                          <a:spcPts val="0"/>
                        </a:spcBef>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Act on Proceedings in Family Matters (</a:t>
                      </a:r>
                      <a:r>
                        <a:rPr lang="en-GB" sz="1200" kern="1200" noProof="0" dirty="0" err="1">
                          <a:solidFill>
                            <a:srgbClr val="000000"/>
                          </a:solidFill>
                          <a:latin typeface="+mn-lt"/>
                          <a:ea typeface="+mn-ea"/>
                          <a:cs typeface="+mn-cs"/>
                        </a:rPr>
                        <a:t>FamFG</a:t>
                      </a:r>
                      <a:r>
                        <a:rPr lang="en-GB" sz="1200" kern="1200" noProof="0" dirty="0">
                          <a:solidFill>
                            <a:srgbClr val="000000"/>
                          </a:solidFill>
                          <a:latin typeface="+mn-lt"/>
                          <a:ea typeface="+mn-ea"/>
                          <a:cs typeface="+mn-cs"/>
                        </a:rPr>
                        <a:t>)</a:t>
                      </a:r>
                    </a:p>
                  </a:txBody>
                  <a:tcPr>
                    <a:solidFill>
                      <a:srgbClr val="EFF4F8"/>
                    </a:solidFill>
                  </a:tcPr>
                </a:tc>
                <a:tc>
                  <a:txBody>
                    <a:bodyPr/>
                    <a:lstStyle/>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tabLst/>
                        <a:defRPr/>
                      </a:pPr>
                      <a:r>
                        <a:rPr lang="en-GB" sz="1200" kern="1200" noProof="0" dirty="0">
                          <a:solidFill>
                            <a:srgbClr val="000000"/>
                          </a:solidFill>
                          <a:latin typeface="+mn-lt"/>
                          <a:ea typeface="+mn-ea"/>
                          <a:cs typeface="+mn-cs"/>
                        </a:rPr>
                        <a:t>Sections 1666 and 1666a of the Civil Code</a:t>
                      </a:r>
                    </a:p>
                    <a:p>
                      <a:pPr marL="228600" indent="-228600" algn="l" defTabSz="914400" rtl="0" eaLnBrk="1" latinLnBrk="0" hangingPunct="1">
                        <a:lnSpc>
                          <a:spcPct val="107000"/>
                        </a:lnSpc>
                        <a:spcAft>
                          <a:spcPts val="600"/>
                        </a:spcAft>
                        <a:buClr>
                          <a:schemeClr val="accent3"/>
                        </a:buClr>
                        <a:buSzPct val="160000"/>
                        <a:buFont typeface="Arial" panose="020B0604020202020204" pitchFamily="34" charset="0"/>
                        <a:buChar char="•"/>
                        <a:tabLst/>
                        <a:defRPr/>
                      </a:pPr>
                      <a:r>
                        <a:rPr lang="en-GB" sz="1200" kern="1200" noProof="0" dirty="0" err="1">
                          <a:solidFill>
                            <a:srgbClr val="000000"/>
                          </a:solidFill>
                          <a:latin typeface="+mn-lt"/>
                          <a:ea typeface="+mn-ea"/>
                          <a:cs typeface="+mn-cs"/>
                        </a:rPr>
                        <a:t>FamFG</a:t>
                      </a:r>
                      <a:r>
                        <a:rPr lang="en-GB" sz="1200" kern="1200" noProof="0" dirty="0">
                          <a:solidFill>
                            <a:srgbClr val="000000"/>
                          </a:solidFill>
                          <a:latin typeface="+mn-lt"/>
                          <a:ea typeface="+mn-ea"/>
                          <a:cs typeface="+mn-cs"/>
                        </a:rPr>
                        <a:t> (e.g., Section 62)</a:t>
                      </a:r>
                    </a:p>
                  </a:txBody>
                  <a:tcPr>
                    <a:solidFill>
                      <a:srgbClr val="EFF4F8"/>
                    </a:solidFill>
                  </a:tcPr>
                </a:tc>
                <a:extLst>
                  <a:ext uri="{0D108BD9-81ED-4DB2-BD59-A6C34878D82A}">
                    <a16:rowId xmlns:a16="http://schemas.microsoft.com/office/drawing/2014/main" val="1386307436"/>
                  </a:ext>
                </a:extLst>
              </a:tr>
              <a:tr h="761935">
                <a:tc gridSpan="2">
                  <a:txBody>
                    <a:bodyPr/>
                    <a:lstStyle/>
                    <a:p>
                      <a:pPr marL="215900" marR="0" lvl="0" indent="-381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noProof="0" dirty="0">
                        <a:solidFill>
                          <a:schemeClr val="tx1"/>
                        </a:solidFill>
                      </a:endParaRPr>
                    </a:p>
                    <a:p>
                      <a:pPr marL="215900" marR="0" lvl="0" indent="-381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noProof="0" dirty="0">
                          <a:solidFill>
                            <a:schemeClr val="tx1"/>
                          </a:solidFill>
                        </a:rPr>
                        <a:t>Cooperation with and involvement of persons with custodial rights,</a:t>
                      </a:r>
                    </a:p>
                    <a:p>
                      <a:pPr marL="215900" marR="0" lvl="0" indent="-381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noProof="0" dirty="0">
                          <a:solidFill>
                            <a:schemeClr val="tx1"/>
                          </a:solidFill>
                        </a:rPr>
                        <a:t>children and adolescents</a:t>
                      </a:r>
                    </a:p>
                  </a:txBody>
                  <a:tcPr>
                    <a:solidFill>
                      <a:schemeClr val="accent4">
                        <a:lumMod val="40000"/>
                        <a:lumOff val="60000"/>
                      </a:schemeClr>
                    </a:solidFill>
                  </a:tcPr>
                </a:tc>
                <a:tc hMerge="1">
                  <a:txBody>
                    <a:bodyPr/>
                    <a:lstStyle/>
                    <a:p>
                      <a:endParaRPr lang="de-DE" dirty="0"/>
                    </a:p>
                  </a:txBody>
                  <a:tcPr/>
                </a:tc>
                <a:extLst>
                  <a:ext uri="{0D108BD9-81ED-4DB2-BD59-A6C34878D82A}">
                    <a16:rowId xmlns:a16="http://schemas.microsoft.com/office/drawing/2014/main" val="2038390996"/>
                  </a:ext>
                </a:extLst>
              </a:tr>
              <a:tr h="470750">
                <a:tc gridSpan="2">
                  <a:txBody>
                    <a:bodyPr/>
                    <a:lstStyle/>
                    <a:p>
                      <a:pPr marL="215900" marR="0" lvl="0" indent="-381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dirty="0">
                          <a:solidFill>
                            <a:srgbClr val="000000"/>
                          </a:solidFill>
                        </a:rPr>
                        <a:t>Involvement of further persons and/or institutions, e.g., experts (where required)</a:t>
                      </a:r>
                    </a:p>
                  </a:txBody>
                  <a:tcPr>
                    <a:solidFill>
                      <a:srgbClr val="EFF4F8"/>
                    </a:solidFill>
                  </a:tcPr>
                </a:tc>
                <a:tc hMerge="1">
                  <a:txBody>
                    <a:bodyPr/>
                    <a:lstStyle/>
                    <a:p>
                      <a:endParaRPr lang="de-DE"/>
                    </a:p>
                  </a:txBody>
                  <a:tcPr/>
                </a:tc>
                <a:extLst>
                  <a:ext uri="{0D108BD9-81ED-4DB2-BD59-A6C34878D82A}">
                    <a16:rowId xmlns:a16="http://schemas.microsoft.com/office/drawing/2014/main" val="3558516585"/>
                  </a:ext>
                </a:extLst>
              </a:tr>
            </a:tbl>
          </a:graphicData>
        </a:graphic>
      </p:graphicFrame>
      <p:sp>
        <p:nvSpPr>
          <p:cNvPr id="11" name="Geschweifte Klammer rechts 10">
            <a:extLst>
              <a:ext uri="{FF2B5EF4-FFF2-40B4-BE49-F238E27FC236}">
                <a16:creationId xmlns:a16="http://schemas.microsoft.com/office/drawing/2014/main" id="{C3EFAAC0-724A-7447-B36C-B3DAB86F3562}"/>
              </a:ext>
            </a:extLst>
          </p:cNvPr>
          <p:cNvSpPr/>
          <p:nvPr/>
        </p:nvSpPr>
        <p:spPr>
          <a:xfrm rot="5400000">
            <a:off x="4428559" y="764130"/>
            <a:ext cx="286881" cy="8640959"/>
          </a:xfrm>
          <a:prstGeom prst="rightBrace">
            <a:avLst>
              <a:gd name="adj1" fmla="val 8333"/>
              <a:gd name="adj2" fmla="val 49509"/>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038481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3200" y="912349"/>
            <a:ext cx="8597900" cy="428738"/>
          </a:xfrm>
        </p:spPr>
        <p:txBody>
          <a:bodyPr>
            <a:noAutofit/>
          </a:bodyPr>
          <a:lstStyle/>
          <a:p>
            <a:r>
              <a:rPr lang="en-GB" dirty="0">
                <a:cs typeface="Times New Roman" panose="02020603050405020304" pitchFamily="18" charset="0"/>
              </a:rPr>
              <a:t>2.6.4 </a:t>
            </a:r>
            <a:r>
              <a:rPr lang="en-GB" dirty="0"/>
              <a:t>Involvement in family court proceedings in cases of separation/divorce involving parents of underage children </a:t>
            </a:r>
          </a:p>
        </p:txBody>
      </p:sp>
      <p:graphicFrame>
        <p:nvGraphicFramePr>
          <p:cNvPr id="12" name="Tabelle 9">
            <a:extLst>
              <a:ext uri="{FF2B5EF4-FFF2-40B4-BE49-F238E27FC236}">
                <a16:creationId xmlns:a16="http://schemas.microsoft.com/office/drawing/2014/main" id="{401397C8-625E-2549-B23D-419D28E5C0E4}"/>
              </a:ext>
            </a:extLst>
          </p:cNvPr>
          <p:cNvGraphicFramePr>
            <a:graphicFrameLocks/>
          </p:cNvGraphicFramePr>
          <p:nvPr>
            <p:extLst>
              <p:ext uri="{D42A27DB-BD31-4B8C-83A1-F6EECF244321}">
                <p14:modId xmlns:p14="http://schemas.microsoft.com/office/powerpoint/2010/main" val="2657997296"/>
              </p:ext>
            </p:extLst>
          </p:nvPr>
        </p:nvGraphicFramePr>
        <p:xfrm>
          <a:off x="203200" y="2265465"/>
          <a:ext cx="8788400" cy="4061460"/>
        </p:xfrm>
        <a:graphic>
          <a:graphicData uri="http://schemas.openxmlformats.org/drawingml/2006/table">
            <a:tbl>
              <a:tblPr firstRow="1" bandRow="1">
                <a:tableStyleId>{00A15C55-8517-42AA-B614-E9B94910E393}</a:tableStyleId>
              </a:tblPr>
              <a:tblGrid>
                <a:gridCol w="4394200">
                  <a:extLst>
                    <a:ext uri="{9D8B030D-6E8A-4147-A177-3AD203B41FA5}">
                      <a16:colId xmlns:a16="http://schemas.microsoft.com/office/drawing/2014/main" val="2987210670"/>
                    </a:ext>
                  </a:extLst>
                </a:gridCol>
                <a:gridCol w="4394200">
                  <a:extLst>
                    <a:ext uri="{9D8B030D-6E8A-4147-A177-3AD203B41FA5}">
                      <a16:colId xmlns:a16="http://schemas.microsoft.com/office/drawing/2014/main" val="1130241336"/>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t>”Facilitation of agreement” in parental conflicts (Section 156 </a:t>
                      </a:r>
                      <a:r>
                        <a:rPr lang="en-GB" sz="1400" noProof="0" dirty="0" err="1"/>
                        <a:t>FamFG</a:t>
                      </a:r>
                      <a:r>
                        <a:rPr lang="en-GB" sz="1400" noProof="0" dirty="0"/>
                        <a:t>)</a:t>
                      </a:r>
                    </a:p>
                  </a:txBody>
                  <a:tcPr/>
                </a:tc>
                <a:tc hMerge="1">
                  <a:txBody>
                    <a:bodyPr/>
                    <a:lstStyle/>
                    <a:p>
                      <a:pPr algn="l"/>
                      <a:r>
                        <a:rPr lang="de-DE" b="1" dirty="0"/>
                        <a:t>Familiengericht</a:t>
                      </a:r>
                    </a:p>
                  </a:txBody>
                  <a:tcPr/>
                </a:tc>
                <a:extLst>
                  <a:ext uri="{0D108BD9-81ED-4DB2-BD59-A6C34878D82A}">
                    <a16:rowId xmlns:a16="http://schemas.microsoft.com/office/drawing/2014/main" val="3479265276"/>
                  </a:ext>
                </a:extLst>
              </a:tr>
              <a:tr h="298809">
                <a:tc>
                  <a:txBody>
                    <a:bodyPr/>
                    <a:lstStyle/>
                    <a:p>
                      <a:pPr marL="0" indent="0" algn="ctr">
                        <a:buFont typeface="Arial" panose="020B0604020202020204" pitchFamily="34" charset="0"/>
                        <a:buNone/>
                        <a:tabLst/>
                      </a:pPr>
                      <a:r>
                        <a:rPr lang="en-GB" sz="1400" b="1" noProof="0" dirty="0">
                          <a:solidFill>
                            <a:srgbClr val="000000"/>
                          </a:solidFill>
                        </a:rPr>
                        <a:t>Role of the youth welfare office</a:t>
                      </a:r>
                      <a:endParaRPr lang="en-GB" sz="1400" noProof="0" dirty="0">
                        <a:solidFill>
                          <a:srgbClr val="000000"/>
                        </a:solidFill>
                      </a:endParaRPr>
                    </a:p>
                  </a:txBody>
                  <a:tcPr/>
                </a:tc>
                <a:tc>
                  <a:txBody>
                    <a:bodyPr/>
                    <a:lstStyle/>
                    <a:p>
                      <a:pPr marL="0" indent="0" algn="ctr">
                        <a:buFont typeface="Arial" panose="020B0604020202020204" pitchFamily="34" charset="0"/>
                        <a:buNone/>
                        <a:tabLst/>
                      </a:pPr>
                      <a:r>
                        <a:rPr lang="en-GB" sz="1400" b="1" noProof="0" dirty="0">
                          <a:solidFill>
                            <a:srgbClr val="000000"/>
                          </a:solidFill>
                        </a:rPr>
                        <a:t>Role of the family court</a:t>
                      </a:r>
                      <a:endParaRPr lang="en-GB" sz="1400" noProof="0" dirty="0">
                        <a:solidFill>
                          <a:srgbClr val="000000"/>
                        </a:solidFill>
                      </a:endParaRPr>
                    </a:p>
                  </a:txBody>
                  <a:tcPr/>
                </a:tc>
                <a:extLst>
                  <a:ext uri="{0D108BD9-81ED-4DB2-BD59-A6C34878D82A}">
                    <a16:rowId xmlns:a16="http://schemas.microsoft.com/office/drawing/2014/main" val="3306144407"/>
                  </a:ext>
                </a:extLst>
              </a:tr>
              <a:tr h="370840">
                <a:tc>
                  <a:txBody>
                    <a:bodyPr/>
                    <a:lstStyle/>
                    <a:p>
                      <a:pPr marL="0" indent="0">
                        <a:buFont typeface="Arial" panose="020B0604020202020204" pitchFamily="34" charset="0"/>
                        <a:buNone/>
                        <a:tabLst/>
                      </a:pPr>
                      <a:r>
                        <a:rPr lang="en-GB" sz="1300" i="0" noProof="0" dirty="0">
                          <a:solidFill>
                            <a:schemeClr val="tx1"/>
                          </a:solidFill>
                        </a:rPr>
                        <a:t>Article 50 of Book 8 of the Social Code: </a:t>
                      </a:r>
                      <a:br>
                        <a:rPr lang="en-GB" sz="1300" i="0" noProof="0" dirty="0">
                          <a:solidFill>
                            <a:schemeClr val="tx1"/>
                          </a:solidFill>
                        </a:rPr>
                      </a:br>
                      <a:r>
                        <a:rPr lang="en-GB" sz="1300" i="1" noProof="0" dirty="0">
                          <a:solidFill>
                            <a:schemeClr val="tx1"/>
                          </a:solidFill>
                        </a:rPr>
                        <a:t>Involvement in family court proceedings involving children</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tabLst/>
                      </a:pPr>
                      <a:r>
                        <a:rPr lang="en-GB" sz="1200" b="0" kern="1200" noProof="0" dirty="0">
                          <a:solidFill>
                            <a:srgbClr val="000000"/>
                          </a:solidFill>
                          <a:latin typeface="+mn-lt"/>
                          <a:ea typeface="+mn-ea"/>
                          <a:cs typeface="+mn-cs"/>
                        </a:rPr>
                        <a:t>Counselling and support for parents</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tabLst/>
                      </a:pPr>
                      <a:r>
                        <a:rPr lang="en-GB" sz="1200" b="0" kern="1200" noProof="0" dirty="0">
                          <a:solidFill>
                            <a:srgbClr val="000000"/>
                          </a:solidFill>
                          <a:latin typeface="+mn-lt"/>
                          <a:ea typeface="+mn-ea"/>
                          <a:cs typeface="+mn-cs"/>
                        </a:rPr>
                        <a:t>Preparation for court appearances</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tabLst/>
                      </a:pPr>
                      <a:r>
                        <a:rPr lang="en-GB" sz="1200" b="0" kern="1200" noProof="0" dirty="0">
                          <a:solidFill>
                            <a:srgbClr val="000000"/>
                          </a:solidFill>
                          <a:latin typeface="+mn-lt"/>
                          <a:ea typeface="+mn-ea"/>
                          <a:cs typeface="+mn-cs"/>
                        </a:rPr>
                        <a:t>Submission of expert opinions on socio-educational </a:t>
                      </a:r>
                      <a:br>
                        <a:rPr lang="en-GB" sz="1200" b="0" kern="1200" noProof="0" dirty="0">
                          <a:solidFill>
                            <a:srgbClr val="000000"/>
                          </a:solidFill>
                          <a:latin typeface="+mn-lt"/>
                          <a:ea typeface="+mn-ea"/>
                          <a:cs typeface="+mn-cs"/>
                        </a:rPr>
                      </a:br>
                      <a:r>
                        <a:rPr lang="en-GB" sz="1200" b="0" kern="1200" noProof="0" dirty="0">
                          <a:solidFill>
                            <a:srgbClr val="000000"/>
                          </a:solidFill>
                          <a:latin typeface="+mn-lt"/>
                          <a:ea typeface="+mn-ea"/>
                          <a:cs typeface="+mn-cs"/>
                        </a:rPr>
                        <a:t>     aspects of the case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noProof="0" dirty="0">
                          <a:solidFill>
                            <a:schemeClr val="tx1"/>
                          </a:solidFill>
                        </a:rPr>
                        <a:t>Section 162 </a:t>
                      </a:r>
                      <a:r>
                        <a:rPr lang="en-GB" sz="1300" b="0" i="0" noProof="0" dirty="0" err="1">
                          <a:solidFill>
                            <a:schemeClr val="tx1"/>
                          </a:solidFill>
                        </a:rPr>
                        <a:t>FamFG</a:t>
                      </a:r>
                      <a:r>
                        <a:rPr lang="en-GB" sz="1300" b="0" i="0" noProof="0" dirty="0">
                          <a:solidFill>
                            <a:schemeClr val="tx1"/>
                          </a:solidFill>
                        </a:rPr>
                        <a:t> </a:t>
                      </a:r>
                      <a:r>
                        <a:rPr lang="en-GB" sz="1300" b="0" i="1" noProof="0" dirty="0">
                          <a:solidFill>
                            <a:schemeClr val="tx1"/>
                          </a:solidFill>
                        </a:rPr>
                        <a:t>Cooperation of the Youth Welfare Office: In proceedings that concern the person of the child, the court shall hear the Youth Welfare Office.</a:t>
                      </a:r>
                    </a:p>
                    <a:p>
                      <a:pPr marL="33338" marR="0" lvl="0" indent="-220663" algn="l" defTabSz="914400" rtl="0" eaLnBrk="1" fontAlgn="auto" latinLnBrk="0" hangingPunct="1">
                        <a:lnSpc>
                          <a:spcPct val="100000"/>
                        </a:lnSpc>
                        <a:spcBef>
                          <a:spcPts val="500"/>
                        </a:spcBef>
                        <a:spcAft>
                          <a:spcPts val="0"/>
                        </a:spcAft>
                        <a:buClr>
                          <a:srgbClr val="3C5E89"/>
                        </a:buClr>
                        <a:buSzPct val="160000"/>
                        <a:buFont typeface="Arial" panose="020B0604020202020204" pitchFamily="34" charset="0"/>
                        <a:buChar char="•"/>
                        <a:tabLst/>
                        <a:defRPr/>
                      </a:pPr>
                      <a:r>
                        <a:rPr lang="en-GB" sz="1200" b="0" kern="1200" noProof="0" dirty="0">
                          <a:solidFill>
                            <a:srgbClr val="000000"/>
                          </a:solidFill>
                          <a:latin typeface="+mn-lt"/>
                          <a:ea typeface="+mn-ea"/>
                          <a:cs typeface="+mn-cs"/>
                        </a:rPr>
                        <a:t>Involvement/hearing of the youth welfare office</a:t>
                      </a:r>
                    </a:p>
                    <a:p>
                      <a:pPr marL="33338" marR="0" lvl="0" indent="-220663" algn="l" defTabSz="914400" rtl="0" eaLnBrk="1" fontAlgn="auto" latinLnBrk="0" hangingPunct="1">
                        <a:lnSpc>
                          <a:spcPct val="100000"/>
                        </a:lnSpc>
                        <a:spcBef>
                          <a:spcPts val="500"/>
                        </a:spcBef>
                        <a:spcAft>
                          <a:spcPts val="0"/>
                        </a:spcAft>
                        <a:buClr>
                          <a:srgbClr val="3C5E89"/>
                        </a:buClr>
                        <a:buSzPct val="160000"/>
                        <a:buFont typeface="Arial" panose="020B0604020202020204" pitchFamily="34" charset="0"/>
                        <a:buChar char="•"/>
                        <a:tabLst/>
                        <a:defRPr/>
                      </a:pPr>
                      <a:r>
                        <a:rPr lang="en-GB" sz="1200" b="0" kern="1200" noProof="0" dirty="0">
                          <a:solidFill>
                            <a:srgbClr val="000000"/>
                          </a:solidFill>
                          <a:latin typeface="+mn-lt"/>
                          <a:ea typeface="+mn-ea"/>
                          <a:cs typeface="+mn-cs"/>
                        </a:rPr>
                        <a:t>De-escalation and dispute resolution: joint agreements</a:t>
                      </a:r>
                      <a:br>
                        <a:rPr lang="en-GB" sz="1200" b="0" kern="1200" noProof="0" dirty="0">
                          <a:solidFill>
                            <a:srgbClr val="000000"/>
                          </a:solidFill>
                          <a:latin typeface="+mn-lt"/>
                          <a:ea typeface="+mn-ea"/>
                          <a:cs typeface="+mn-cs"/>
                        </a:rPr>
                      </a:br>
                      <a:r>
                        <a:rPr lang="en-GB" sz="1200" b="0" kern="1200" noProof="0" dirty="0">
                          <a:solidFill>
                            <a:srgbClr val="000000"/>
                          </a:solidFill>
                          <a:latin typeface="+mn-lt"/>
                          <a:ea typeface="+mn-ea"/>
                          <a:cs typeface="+mn-cs"/>
                        </a:rPr>
                        <a:t>     and settlements</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tabLst/>
                      </a:pPr>
                      <a:r>
                        <a:rPr lang="en-GB" sz="1200" b="0" kern="1200" noProof="0" dirty="0">
                          <a:solidFill>
                            <a:srgbClr val="000000"/>
                          </a:solidFill>
                          <a:latin typeface="+mn-lt"/>
                          <a:ea typeface="+mn-ea"/>
                          <a:cs typeface="+mn-cs"/>
                        </a:rPr>
                        <a:t>Assessment of child welfare</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tabLst/>
                      </a:pPr>
                      <a:r>
                        <a:rPr lang="en-GB" sz="1200" b="0" kern="1200" noProof="0" dirty="0">
                          <a:solidFill>
                            <a:srgbClr val="000000"/>
                          </a:solidFill>
                          <a:latin typeface="+mn-lt"/>
                          <a:ea typeface="+mn-ea"/>
                          <a:cs typeface="+mn-cs"/>
                        </a:rPr>
                        <a:t>Appointment of a guardian ad litem for children (by </a:t>
                      </a:r>
                      <a:br>
                        <a:rPr lang="en-GB" sz="1200" b="0" kern="1200" noProof="0" dirty="0">
                          <a:solidFill>
                            <a:srgbClr val="000000"/>
                          </a:solidFill>
                          <a:latin typeface="+mn-lt"/>
                          <a:ea typeface="+mn-ea"/>
                          <a:cs typeface="+mn-cs"/>
                        </a:rPr>
                      </a:br>
                      <a:r>
                        <a:rPr lang="en-GB" sz="1200" b="0" kern="1200" noProof="0" dirty="0">
                          <a:solidFill>
                            <a:srgbClr val="000000"/>
                          </a:solidFill>
                          <a:latin typeface="+mn-lt"/>
                          <a:ea typeface="+mn-ea"/>
                          <a:cs typeface="+mn-cs"/>
                        </a:rPr>
                        <a:t>     default)</a:t>
                      </a:r>
                    </a:p>
                    <a:p>
                      <a:pPr marL="33338" lvl="0" indent="-220663" algn="l" defTabSz="914400" rtl="0" eaLnBrk="1" latinLnBrk="0" hangingPunct="1">
                        <a:lnSpc>
                          <a:spcPct val="100000"/>
                        </a:lnSpc>
                        <a:spcBef>
                          <a:spcPts val="500"/>
                        </a:spcBef>
                        <a:buClr>
                          <a:srgbClr val="3C5E89"/>
                        </a:buClr>
                        <a:buSzPct val="160000"/>
                        <a:buFont typeface="Arial" panose="020B0604020202020204" pitchFamily="34" charset="0"/>
                        <a:buChar char="•"/>
                        <a:tabLst/>
                      </a:pPr>
                      <a:r>
                        <a:rPr lang="en-GB" sz="1200" b="0" kern="1200" noProof="0" dirty="0">
                          <a:solidFill>
                            <a:srgbClr val="000000"/>
                          </a:solidFill>
                          <a:latin typeface="+mn-lt"/>
                          <a:ea typeface="+mn-ea"/>
                          <a:cs typeface="+mn-cs"/>
                        </a:rPr>
                        <a:t>Decisions on custody/visitation rights</a:t>
                      </a:r>
                    </a:p>
                  </a:txBody>
                  <a:tcPr/>
                </a:tc>
                <a:extLst>
                  <a:ext uri="{0D108BD9-81ED-4DB2-BD59-A6C34878D82A}">
                    <a16:rowId xmlns:a16="http://schemas.microsoft.com/office/drawing/2014/main" val="3757282637"/>
                  </a:ext>
                </a:extLst>
              </a:tr>
              <a:tr h="186597">
                <a:tc gridSpan="2">
                  <a:txBody>
                    <a:bodyPr/>
                    <a:lstStyle/>
                    <a:p>
                      <a:pPr marL="215900" marR="0" lvl="0" indent="-381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noProof="0" dirty="0">
                        <a:solidFill>
                          <a:schemeClr val="tx1"/>
                        </a:solidFill>
                      </a:endParaRPr>
                    </a:p>
                    <a:p>
                      <a:pPr marL="215900" marR="0" lvl="0" indent="-381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noProof="0" dirty="0">
                          <a:solidFill>
                            <a:srgbClr val="000000"/>
                          </a:solidFill>
                        </a:rPr>
                        <a:t>Cooperation with and involvement of persons with custodial rights, children </a:t>
                      </a:r>
                      <a:br>
                        <a:rPr lang="en-GB" sz="1400" b="1" noProof="0" dirty="0">
                          <a:solidFill>
                            <a:srgbClr val="000000"/>
                          </a:solidFill>
                        </a:rPr>
                      </a:br>
                      <a:r>
                        <a:rPr lang="en-GB" sz="1400" b="1" noProof="0" dirty="0">
                          <a:solidFill>
                            <a:srgbClr val="000000"/>
                          </a:solidFill>
                        </a:rPr>
                        <a:t>and adolescents (e.g., through hearings or a guardian </a:t>
                      </a:r>
                      <a:r>
                        <a:rPr lang="en-GB" sz="1400" b="1" i="1" noProof="0" dirty="0">
                          <a:solidFill>
                            <a:srgbClr val="000000"/>
                          </a:solidFill>
                        </a:rPr>
                        <a:t>ad litem</a:t>
                      </a:r>
                      <a:r>
                        <a:rPr lang="en-GB" sz="1400" b="1" noProof="0" dirty="0">
                          <a:solidFill>
                            <a:srgbClr val="000000"/>
                          </a:solidFill>
                        </a:rPr>
                        <a:t>)</a:t>
                      </a:r>
                    </a:p>
                  </a:txBody>
                  <a:tcPr/>
                </a:tc>
                <a:tc hMerge="1">
                  <a:txBody>
                    <a:bodyPr/>
                    <a:lstStyle/>
                    <a:p>
                      <a:endParaRPr lang="de-DE"/>
                    </a:p>
                  </a:txBody>
                  <a:tcPr/>
                </a:tc>
                <a:extLst>
                  <a:ext uri="{0D108BD9-81ED-4DB2-BD59-A6C34878D82A}">
                    <a16:rowId xmlns:a16="http://schemas.microsoft.com/office/drawing/2014/main" val="2038390996"/>
                  </a:ext>
                </a:extLst>
              </a:tr>
              <a:tr h="370840">
                <a:tc gridSpan="2">
                  <a:txBody>
                    <a:bodyPr/>
                    <a:lstStyle/>
                    <a:p>
                      <a:pPr marL="215900" marR="0" lvl="0" indent="-381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noProof="0" dirty="0">
                          <a:solidFill>
                            <a:srgbClr val="000000"/>
                          </a:solidFill>
                        </a:rPr>
                        <a:t>Involvement of further persons and/or institutions, e.g., child guidance office (where required)</a:t>
                      </a:r>
                    </a:p>
                  </a:txBody>
                  <a:tcPr/>
                </a:tc>
                <a:tc hMerge="1">
                  <a:txBody>
                    <a:bodyPr/>
                    <a:lstStyle/>
                    <a:p>
                      <a:endParaRPr lang="de-DE"/>
                    </a:p>
                  </a:txBody>
                  <a:tcPr/>
                </a:tc>
                <a:extLst>
                  <a:ext uri="{0D108BD9-81ED-4DB2-BD59-A6C34878D82A}">
                    <a16:rowId xmlns:a16="http://schemas.microsoft.com/office/drawing/2014/main" val="3558516585"/>
                  </a:ext>
                </a:extLst>
              </a:tr>
            </a:tbl>
          </a:graphicData>
        </a:graphic>
      </p:graphicFrame>
      <p:sp>
        <p:nvSpPr>
          <p:cNvPr id="13" name="Dreieck 3">
            <a:extLst>
              <a:ext uri="{FF2B5EF4-FFF2-40B4-BE49-F238E27FC236}">
                <a16:creationId xmlns:a16="http://schemas.microsoft.com/office/drawing/2014/main" id="{9B4A8948-71C6-A940-9D28-000A0ECDB342}"/>
              </a:ext>
            </a:extLst>
          </p:cNvPr>
          <p:cNvSpPr/>
          <p:nvPr/>
        </p:nvSpPr>
        <p:spPr>
          <a:xfrm>
            <a:off x="203454" y="1477090"/>
            <a:ext cx="8788400" cy="7883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Aim: </a:t>
            </a:r>
          </a:p>
          <a:p>
            <a:pPr algn="ctr"/>
            <a:r>
              <a:rPr lang="en-GB" sz="1400" b="1" dirty="0"/>
              <a:t>to ensure child welfare in conflictual separation/divorce proceedings</a:t>
            </a:r>
          </a:p>
          <a:p>
            <a:pPr algn="ctr"/>
            <a:endParaRPr lang="en-GB" sz="1600" dirty="0"/>
          </a:p>
        </p:txBody>
      </p:sp>
      <p:sp>
        <p:nvSpPr>
          <p:cNvPr id="14" name="Geschweifte Klammer rechts 13">
            <a:extLst>
              <a:ext uri="{FF2B5EF4-FFF2-40B4-BE49-F238E27FC236}">
                <a16:creationId xmlns:a16="http://schemas.microsoft.com/office/drawing/2014/main" id="{C3EFAAC0-724A-7447-B36C-B3DAB86F3562}"/>
              </a:ext>
            </a:extLst>
          </p:cNvPr>
          <p:cNvSpPr/>
          <p:nvPr/>
        </p:nvSpPr>
        <p:spPr>
          <a:xfrm rot="5400000">
            <a:off x="4455754" y="936490"/>
            <a:ext cx="232489" cy="8640961"/>
          </a:xfrm>
          <a:prstGeom prst="rightBrace">
            <a:avLst>
              <a:gd name="adj1" fmla="val 8333"/>
              <a:gd name="adj2" fmla="val 49509"/>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 Other tasks</a:t>
            </a:r>
            <a:endParaRPr lang="en-GB" dirty="0"/>
          </a:p>
        </p:txBody>
      </p:sp>
    </p:spTree>
    <p:extLst>
      <p:ext uri="{BB962C8B-B14F-4D97-AF65-F5344CB8AC3E}">
        <p14:creationId xmlns:p14="http://schemas.microsoft.com/office/powerpoint/2010/main" val="1423471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r>
              <a:rPr lang="en-GB" dirty="0"/>
              <a:t>2.6.5 Guardianships and custodianships </a:t>
            </a:r>
          </a:p>
        </p:txBody>
      </p:sp>
      <p:sp>
        <p:nvSpPr>
          <p:cNvPr id="25" name="Inhaltsplatzhalter 2">
            <a:extLst>
              <a:ext uri="{FF2B5EF4-FFF2-40B4-BE49-F238E27FC236}">
                <a16:creationId xmlns:a16="http://schemas.microsoft.com/office/drawing/2014/main" id="{44442D46-0B6C-5448-B05C-55961C26E490}"/>
              </a:ext>
            </a:extLst>
          </p:cNvPr>
          <p:cNvSpPr>
            <a:spLocks noGrp="1"/>
          </p:cNvSpPr>
          <p:nvPr>
            <p:ph idx="1"/>
          </p:nvPr>
        </p:nvSpPr>
        <p:spPr>
          <a:xfrm>
            <a:off x="683568" y="1556793"/>
            <a:ext cx="7776865" cy="4752528"/>
          </a:xfrm>
        </p:spPr>
        <p:txBody>
          <a:bodyPr>
            <a:normAutofit fontScale="92500" lnSpcReduction="10000"/>
          </a:bodyPr>
          <a:lstStyle/>
          <a:p>
            <a:pPr marL="0" lvl="0" indent="0">
              <a:buClr>
                <a:srgbClr val="3C5E89"/>
              </a:buClr>
            </a:pPr>
            <a:r>
              <a:rPr lang="en-GB" sz="1700" b="1" dirty="0">
                <a:solidFill>
                  <a:srgbClr val="000000"/>
                </a:solidFill>
              </a:rPr>
              <a:t>Guardians ... </a:t>
            </a:r>
            <a:r>
              <a:rPr lang="en-GB" sz="1500" dirty="0">
                <a:solidFill>
                  <a:srgbClr val="000000"/>
                </a:solidFill>
              </a:rPr>
              <a:t>represent the legal rights of their underage wards in their entirety (parental care).</a:t>
            </a:r>
          </a:p>
          <a:p>
            <a:pPr marL="0" lvl="0" indent="0">
              <a:buClr>
                <a:srgbClr val="3C5E89"/>
              </a:buClr>
            </a:pPr>
            <a:r>
              <a:rPr lang="en-GB" sz="1700" b="1" dirty="0">
                <a:solidFill>
                  <a:srgbClr val="000000"/>
                </a:solidFill>
              </a:rPr>
              <a:t>Custodians … </a:t>
            </a:r>
            <a:r>
              <a:rPr lang="en-GB" sz="1500" dirty="0">
                <a:solidFill>
                  <a:srgbClr val="000000"/>
                </a:solidFill>
              </a:rPr>
              <a:t>represent the legal rights of their underage wards to some extent (decisions on accommodation, healthcare, assets, etc.).</a:t>
            </a:r>
          </a:p>
          <a:p>
            <a:pPr marL="0" lvl="0" indent="0">
              <a:buClr>
                <a:srgbClr val="3C5E89"/>
              </a:buClr>
            </a:pPr>
            <a:r>
              <a:rPr lang="en-GB" sz="1700" b="1" dirty="0">
                <a:solidFill>
                  <a:srgbClr val="000000"/>
                </a:solidFill>
              </a:rPr>
              <a:t>Guardians and custodians may be ... </a:t>
            </a:r>
            <a:r>
              <a:rPr lang="en-GB" sz="1500" dirty="0">
                <a:solidFill>
                  <a:srgbClr val="000000"/>
                </a:solidFill>
              </a:rPr>
              <a:t>private individuals (“sole” guardians/custodians), experts working for independent organisations (“by association”) or representatives of the youth welfare office (“official”).</a:t>
            </a:r>
          </a:p>
          <a:p>
            <a:pPr marL="0" lvl="0" indent="0">
              <a:buClr>
                <a:srgbClr val="3C5E89"/>
              </a:buClr>
            </a:pPr>
            <a:r>
              <a:rPr lang="en-GB" sz="1700" b="1" dirty="0">
                <a:solidFill>
                  <a:srgbClr val="000000"/>
                </a:solidFill>
              </a:rPr>
              <a:t>Facts and figures:</a:t>
            </a:r>
          </a:p>
          <a:p>
            <a:pPr marL="0" lvl="0" indent="0">
              <a:buClr>
                <a:srgbClr val="3C5E89"/>
              </a:buClr>
            </a:pPr>
            <a:r>
              <a:rPr lang="en-GB" sz="1500" dirty="0">
                <a:solidFill>
                  <a:srgbClr val="000000"/>
                </a:solidFill>
              </a:rPr>
              <a:t>In Germany, at the end of 2022</a:t>
            </a:r>
          </a:p>
          <a:p>
            <a:pPr marL="228600" lvl="0" indent="-228600">
              <a:buClr>
                <a:srgbClr val="3C5E89"/>
              </a:buClr>
              <a:buFont typeface="Arial" panose="020B0604020202020204" pitchFamily="34" charset="0"/>
              <a:buChar char="•"/>
            </a:pPr>
            <a:r>
              <a:rPr lang="en-GB" sz="1500" dirty="0">
                <a:solidFill>
                  <a:srgbClr val="000000"/>
                </a:solidFill>
              </a:rPr>
              <a:t>almost 45,950 minors were in the care of a guardian by appointment; almost 4,100 had a statutory guardian; </a:t>
            </a:r>
          </a:p>
          <a:p>
            <a:pPr marL="228600" lvl="0" indent="-228600">
              <a:buClr>
                <a:srgbClr val="3C5E89"/>
              </a:buClr>
              <a:buFont typeface="Arial" panose="020B0604020202020204" pitchFamily="34" charset="0"/>
              <a:buChar char="•"/>
            </a:pPr>
            <a:r>
              <a:rPr lang="en-GB" sz="1500" dirty="0">
                <a:solidFill>
                  <a:srgbClr val="000000"/>
                </a:solidFill>
              </a:rPr>
              <a:t>around 32,900 minors were subject to an official custodianship.</a:t>
            </a:r>
          </a:p>
          <a:p>
            <a:pPr marL="0" lvl="0" indent="0">
              <a:buClr>
                <a:srgbClr val="3C5E89"/>
              </a:buClr>
            </a:pPr>
            <a:r>
              <a:rPr lang="en-US" sz="1700" b="1" dirty="0">
                <a:solidFill>
                  <a:srgbClr val="000000"/>
                </a:solidFill>
              </a:rPr>
              <a:t>In 2022, the family courts withdrew parental custody either fully or partially in approx. 14,950 cases – mostly at the initiative of the youth welfare office. (See slide 2.6.3)</a:t>
            </a:r>
            <a:r>
              <a:rPr lang="en-GB" sz="1700" b="1" dirty="0">
                <a:solidFill>
                  <a:srgbClr val="000000"/>
                </a:solidFill>
              </a:rPr>
              <a:t>.</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en-GB" dirty="0"/>
              <a:t>2. </a:t>
            </a:r>
            <a:r>
              <a:rPr lang="en-US" dirty="0"/>
              <a:t>Tasks and fields of work – Other tasks</a:t>
            </a:r>
            <a:endParaRPr lang="en-GB" dirty="0"/>
          </a:p>
        </p:txBody>
      </p:sp>
    </p:spTree>
    <p:extLst>
      <p:ext uri="{BB962C8B-B14F-4D97-AF65-F5344CB8AC3E}">
        <p14:creationId xmlns:p14="http://schemas.microsoft.com/office/powerpoint/2010/main" val="7055036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r>
              <a:rPr lang="de-DE" dirty="0"/>
              <a:t>2.6.6 </a:t>
            </a:r>
            <a:r>
              <a:rPr lang="en-GB" dirty="0"/>
              <a:t>Involvement in juvenile court proceedings </a:t>
            </a:r>
            <a:endParaRPr lang="de-DE" dirty="0"/>
          </a:p>
        </p:txBody>
      </p:sp>
      <p:sp>
        <p:nvSpPr>
          <p:cNvPr id="13" name="Inhaltsplatzhalter 3"/>
          <p:cNvSpPr>
            <a:spLocks noGrp="1"/>
          </p:cNvSpPr>
          <p:nvPr>
            <p:ph idx="1"/>
          </p:nvPr>
        </p:nvSpPr>
        <p:spPr>
          <a:xfrm>
            <a:off x="612742" y="1540042"/>
            <a:ext cx="7918516" cy="4769278"/>
          </a:xfrm>
        </p:spPr>
        <p:txBody>
          <a:bodyPr>
            <a:normAutofit fontScale="47500" lnSpcReduction="20000"/>
          </a:bodyPr>
          <a:lstStyle/>
          <a:p>
            <a:pPr marL="0" indent="0">
              <a:buNone/>
            </a:pPr>
            <a:r>
              <a:rPr lang="en-GB" sz="3800" b="1" dirty="0">
                <a:solidFill>
                  <a:srgbClr val="000000"/>
                </a:solidFill>
              </a:rPr>
              <a:t>Adolescents (aged 14 to 17) are deemed criminally responsible and are subject to juvenile criminal law; the same applies to young adults (aged 18 to 20) whose developmental status or crime is deemed juvenile in nature.</a:t>
            </a:r>
          </a:p>
          <a:p>
            <a:pPr marL="0" indent="0"/>
            <a:r>
              <a:rPr lang="en-GB" sz="3400" b="1" dirty="0">
                <a:solidFill>
                  <a:srgbClr val="000000"/>
                </a:solidFill>
              </a:rPr>
              <a:t>The duties of the youth courts assistance service or youth assistance in criminal proceedings are outlined in Book 8 of the Social Code (SGB VIII) and in the Youth Courts Act (JGG):</a:t>
            </a:r>
          </a:p>
          <a:p>
            <a:pPr marL="0" indent="0"/>
            <a:r>
              <a:rPr lang="en-GB" sz="2700" b="1" dirty="0">
                <a:solidFill>
                  <a:srgbClr val="000000"/>
                </a:solidFill>
              </a:rPr>
              <a:t>Article 52 of SGB VIII:</a:t>
            </a:r>
          </a:p>
          <a:p>
            <a:pPr lvl="1"/>
            <a:r>
              <a:rPr lang="en-GB" sz="2700" dirty="0"/>
              <a:t>involvement in criminal proceedings under Sections 38 and 50 III 2 of the JGG,</a:t>
            </a:r>
          </a:p>
          <a:p>
            <a:pPr lvl="1"/>
            <a:r>
              <a:rPr lang="en-GB" sz="2700" dirty="0"/>
              <a:t>provision of assistance and support for the young accused during the proceedings,</a:t>
            </a:r>
          </a:p>
          <a:p>
            <a:pPr lvl="1"/>
            <a:r>
              <a:rPr lang="en-GB" sz="2700" dirty="0"/>
              <a:t>provision of youth services that may eliminate the need for criminal prosecution or lead to the discontinuation of proceedings already begun.</a:t>
            </a:r>
          </a:p>
          <a:p>
            <a:pPr marL="0" indent="0"/>
            <a:r>
              <a:rPr lang="en-GB" sz="2700" b="1" dirty="0">
                <a:solidFill>
                  <a:srgbClr val="000000"/>
                </a:solidFill>
              </a:rPr>
              <a:t>Sections 38 and 50 JGG:</a:t>
            </a:r>
          </a:p>
          <a:p>
            <a:pPr lvl="1"/>
            <a:r>
              <a:rPr lang="en-GB" sz="2700" dirty="0"/>
              <a:t>submission of relevant information in juvenile court proceedings, particularly relating to the young accused’s personality and social circumstances,</a:t>
            </a:r>
          </a:p>
          <a:p>
            <a:pPr lvl="1"/>
            <a:r>
              <a:rPr lang="en-GB" sz="2700" dirty="0"/>
              <a:t>participation in and reporting during main proceedings,</a:t>
            </a:r>
          </a:p>
          <a:p>
            <a:pPr lvl="1"/>
            <a:r>
              <a:rPr lang="en-GB" sz="2700" dirty="0"/>
              <a:t>monitoring of compliance with instructions and conditions.</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Other tasks</a:t>
            </a:r>
            <a:endParaRPr lang="de-DE" dirty="0"/>
          </a:p>
        </p:txBody>
      </p:sp>
    </p:spTree>
    <p:extLst>
      <p:ext uri="{BB962C8B-B14F-4D97-AF65-F5344CB8AC3E}">
        <p14:creationId xmlns:p14="http://schemas.microsoft.com/office/powerpoint/2010/main" val="176780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0" y="912349"/>
            <a:ext cx="9108504" cy="428738"/>
          </a:xfrm>
        </p:spPr>
        <p:txBody>
          <a:bodyPr>
            <a:noAutofit/>
          </a:bodyPr>
          <a:lstStyle/>
          <a:p>
            <a:r>
              <a:rPr lang="en-GB" dirty="0">
                <a:solidFill>
                  <a:srgbClr val="000000"/>
                </a:solidFill>
              </a:rPr>
              <a:t>1.1.3 Children, young people and young adults</a:t>
            </a:r>
          </a:p>
        </p:txBody>
      </p:sp>
      <p:graphicFrame>
        <p:nvGraphicFramePr>
          <p:cNvPr id="9" name="Inhaltsplatzhalter 8">
            <a:extLst>
              <a:ext uri="{FF2B5EF4-FFF2-40B4-BE49-F238E27FC236}">
                <a16:creationId xmlns:a16="http://schemas.microsoft.com/office/drawing/2014/main" id="{82F96863-2B76-471B-8C44-988092A0B36D}"/>
              </a:ext>
            </a:extLst>
          </p:cNvPr>
          <p:cNvGraphicFramePr>
            <a:graphicFrameLocks noGrp="1"/>
          </p:cNvGraphicFramePr>
          <p:nvPr>
            <p:ph idx="1"/>
            <p:extLst>
              <p:ext uri="{D42A27DB-BD31-4B8C-83A1-F6EECF244321}">
                <p14:modId xmlns:p14="http://schemas.microsoft.com/office/powerpoint/2010/main" val="2747352489"/>
              </p:ext>
            </p:extLst>
          </p:nvPr>
        </p:nvGraphicFramePr>
        <p:xfrm>
          <a:off x="612775" y="1743075"/>
          <a:ext cx="7991674" cy="3931920"/>
        </p:xfrm>
        <a:graphic>
          <a:graphicData uri="http://schemas.openxmlformats.org/drawingml/2006/table">
            <a:tbl>
              <a:tblPr firstRow="1" bandRow="1">
                <a:tableStyleId>{5C22544A-7EE6-4342-B048-85BDC9FD1C3A}</a:tableStyleId>
              </a:tblPr>
              <a:tblGrid>
                <a:gridCol w="4168873">
                  <a:extLst>
                    <a:ext uri="{9D8B030D-6E8A-4147-A177-3AD203B41FA5}">
                      <a16:colId xmlns:a16="http://schemas.microsoft.com/office/drawing/2014/main" val="1468706847"/>
                    </a:ext>
                  </a:extLst>
                </a:gridCol>
                <a:gridCol w="3822801">
                  <a:extLst>
                    <a:ext uri="{9D8B030D-6E8A-4147-A177-3AD203B41FA5}">
                      <a16:colId xmlns:a16="http://schemas.microsoft.com/office/drawing/2014/main" val="3035836202"/>
                    </a:ext>
                  </a:extLst>
                </a:gridCol>
              </a:tblGrid>
              <a:tr h="370840">
                <a:tc>
                  <a:txBody>
                    <a:bodyPr/>
                    <a:lstStyle/>
                    <a:p>
                      <a:r>
                        <a:rPr lang="en-GB" noProof="0" dirty="0"/>
                        <a:t>Definition in acc. with Article 7 (1) Social Code Book 8</a:t>
                      </a:r>
                    </a:p>
                  </a:txBody>
                  <a:tcPr>
                    <a:solidFill>
                      <a:schemeClr val="accent3">
                        <a:lumMod val="60000"/>
                        <a:lumOff val="40000"/>
                      </a:schemeClr>
                    </a:solidFill>
                  </a:tcPr>
                </a:tc>
                <a:tc>
                  <a:txBody>
                    <a:bodyPr/>
                    <a:lstStyle/>
                    <a:p>
                      <a:r>
                        <a:rPr lang="en-GB" noProof="0" dirty="0"/>
                        <a:t>Number of young people in Germany in 2021</a:t>
                      </a:r>
                    </a:p>
                  </a:txBody>
                  <a:tcPr>
                    <a:solidFill>
                      <a:schemeClr val="accent3">
                        <a:lumMod val="60000"/>
                        <a:lumOff val="40000"/>
                      </a:schemeClr>
                    </a:solidFill>
                  </a:tcPr>
                </a:tc>
                <a:extLst>
                  <a:ext uri="{0D108BD9-81ED-4DB2-BD59-A6C34878D82A}">
                    <a16:rowId xmlns:a16="http://schemas.microsoft.com/office/drawing/2014/main" val="2405987509"/>
                  </a:ext>
                </a:extLst>
              </a:tr>
              <a:tr h="370840">
                <a:tc>
                  <a:txBody>
                    <a:bodyPr/>
                    <a:lstStyle/>
                    <a:p>
                      <a:pPr marL="342900" lvl="0" indent="-342900" algn="l" defTabSz="914400" rtl="0" eaLnBrk="1" fontAlgn="base" latinLnBrk="0" hangingPunct="1">
                        <a:lnSpc>
                          <a:spcPct val="100000"/>
                        </a:lnSpc>
                        <a:spcBef>
                          <a:spcPct val="0"/>
                        </a:spcBef>
                        <a:spcAft>
                          <a:spcPct val="0"/>
                        </a:spcAft>
                        <a:buClrTx/>
                        <a:buSzTx/>
                        <a:buFont typeface="+mj-lt"/>
                        <a:buAutoNum type="arabicPeriod"/>
                      </a:pPr>
                      <a:r>
                        <a:rPr lang="en-GB" altLang="de-DE" sz="1600" kern="1200" noProof="0" dirty="0">
                          <a:solidFill>
                            <a:srgbClr val="000000"/>
                          </a:solidFill>
                          <a:latin typeface="+mn-lt"/>
                          <a:ea typeface="+mn-ea"/>
                          <a:cs typeface="+mn-cs"/>
                        </a:rPr>
                        <a:t>Child: any person under the age of 14</a:t>
                      </a:r>
                    </a:p>
                    <a:p>
                      <a:pPr marL="0" lvl="0" indent="0" algn="l" defTabSz="914400" rtl="0" eaLnBrk="1" fontAlgn="base" latinLnBrk="0" hangingPunct="1">
                        <a:lnSpc>
                          <a:spcPct val="100000"/>
                        </a:lnSpc>
                        <a:spcBef>
                          <a:spcPct val="0"/>
                        </a:spcBef>
                        <a:spcAft>
                          <a:spcPct val="0"/>
                        </a:spcAft>
                        <a:buClrTx/>
                        <a:buSzTx/>
                        <a:buNone/>
                      </a:pPr>
                      <a:endParaRPr lang="en-GB" sz="1600" kern="1200" noProof="0" dirty="0">
                        <a:solidFill>
                          <a:srgbClr val="000000"/>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GB" sz="1600" kern="1200" noProof="0" dirty="0">
                          <a:solidFill>
                            <a:srgbClr val="000000"/>
                          </a:solidFill>
                          <a:latin typeface="+mn-lt"/>
                          <a:ea typeface="+mn-ea"/>
                          <a:cs typeface="+mn-cs"/>
                        </a:rPr>
                        <a:t>11.1 million</a:t>
                      </a:r>
                    </a:p>
                    <a:p>
                      <a:pPr marL="0" algn="l" defTabSz="914400" rtl="0" eaLnBrk="1" latinLnBrk="0" hangingPunct="1"/>
                      <a:r>
                        <a:rPr lang="en-GB" sz="1600" kern="1200" noProof="0" dirty="0">
                          <a:solidFill>
                            <a:srgbClr val="000000"/>
                          </a:solidFill>
                          <a:latin typeface="+mn-lt"/>
                          <a:ea typeface="+mn-ea"/>
                          <a:cs typeface="+mn-cs"/>
                        </a:rPr>
                        <a:t>~ 12.15% of the total population</a:t>
                      </a:r>
                    </a:p>
                    <a:p>
                      <a:pPr marL="0" algn="l" defTabSz="914400" rtl="0" eaLnBrk="1" latinLnBrk="0" hangingPunct="1"/>
                      <a:endParaRPr lang="en-GB" sz="1600" kern="1200" noProof="0" dirty="0">
                        <a:solidFill>
                          <a:srgbClr val="000000"/>
                        </a:solidFill>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2981687185"/>
                  </a:ext>
                </a:extLst>
              </a:tr>
              <a:tr h="370840">
                <a:tc>
                  <a:txBody>
                    <a:bodyPr/>
                    <a:lstStyle/>
                    <a:p>
                      <a:pPr marL="361950" lvl="0" indent="-361950" eaLnBrk="0" fontAlgn="base" hangingPunct="0">
                        <a:lnSpc>
                          <a:spcPct val="100000"/>
                        </a:lnSpc>
                        <a:spcBef>
                          <a:spcPct val="0"/>
                        </a:spcBef>
                        <a:spcAft>
                          <a:spcPct val="0"/>
                        </a:spcAft>
                        <a:buClrTx/>
                        <a:buSzTx/>
                        <a:buNone/>
                      </a:pPr>
                      <a:r>
                        <a:rPr lang="en-GB" altLang="de-DE" sz="1600" b="0" noProof="0" dirty="0">
                          <a:solidFill>
                            <a:srgbClr val="000000"/>
                          </a:solidFill>
                          <a:cs typeface="Arial" panose="020B0604020202020204" pitchFamily="34" charset="0"/>
                        </a:rPr>
                        <a:t>2. 	Adolescent: any person that has turned 14 already but not yet 18</a:t>
                      </a:r>
                      <a:endParaRPr lang="en-GB" sz="1600" noProof="0" dirty="0">
                        <a:solidFill>
                          <a:srgbClr val="000000"/>
                        </a:solidFill>
                      </a:endParaRPr>
                    </a:p>
                  </a:txBody>
                  <a:tcPr>
                    <a:solidFill>
                      <a:schemeClr val="accent4">
                        <a:lumMod val="20000"/>
                        <a:lumOff val="80000"/>
                      </a:schemeClr>
                    </a:solidFill>
                  </a:tcPr>
                </a:tc>
                <a:tc>
                  <a:txBody>
                    <a:bodyPr/>
                    <a:lstStyle/>
                    <a:p>
                      <a:r>
                        <a:rPr lang="en-GB" sz="1600" noProof="0" dirty="0">
                          <a:solidFill>
                            <a:srgbClr val="000000"/>
                          </a:solidFill>
                        </a:rPr>
                        <a:t>3.1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solidFill>
                            <a:srgbClr val="000000"/>
                          </a:solidFill>
                        </a:rPr>
                        <a:t>~ 3.67% of the total population</a:t>
                      </a:r>
                    </a:p>
                    <a:p>
                      <a:endParaRPr lang="en-GB" sz="1600" noProof="0" dirty="0">
                        <a:solidFill>
                          <a:srgbClr val="000000"/>
                        </a:solidFill>
                      </a:endParaRPr>
                    </a:p>
                  </a:txBody>
                  <a:tcPr>
                    <a:solidFill>
                      <a:schemeClr val="accent4">
                        <a:lumMod val="20000"/>
                        <a:lumOff val="80000"/>
                      </a:schemeClr>
                    </a:solidFill>
                  </a:tcPr>
                </a:tc>
                <a:extLst>
                  <a:ext uri="{0D108BD9-81ED-4DB2-BD59-A6C34878D82A}">
                    <a16:rowId xmlns:a16="http://schemas.microsoft.com/office/drawing/2014/main" val="1610051198"/>
                  </a:ext>
                </a:extLst>
              </a:tr>
              <a:tr h="370840">
                <a:tc>
                  <a:txBody>
                    <a:bodyPr/>
                    <a:lstStyle/>
                    <a:p>
                      <a:pPr marL="361950" lvl="0" indent="-361950" defTabSz="806450" eaLnBrk="0" fontAlgn="base" hangingPunct="0">
                        <a:lnSpc>
                          <a:spcPct val="100000"/>
                        </a:lnSpc>
                        <a:spcBef>
                          <a:spcPct val="0"/>
                        </a:spcBef>
                        <a:spcAft>
                          <a:spcPct val="0"/>
                        </a:spcAft>
                        <a:buClrTx/>
                        <a:buSzTx/>
                        <a:buNone/>
                        <a:tabLst/>
                      </a:pPr>
                      <a:r>
                        <a:rPr lang="en-GB" altLang="de-DE" sz="1600" b="0" noProof="0" dirty="0">
                          <a:solidFill>
                            <a:srgbClr val="000000"/>
                          </a:solidFill>
                          <a:cs typeface="Arial" panose="020B0604020202020204" pitchFamily="34" charset="0"/>
                        </a:rPr>
                        <a:t>3. 	Y</a:t>
                      </a:r>
                      <a:r>
                        <a:rPr lang="en-GB" altLang="de-DE" sz="1600" noProof="0" dirty="0">
                          <a:solidFill>
                            <a:srgbClr val="000000"/>
                          </a:solidFill>
                          <a:cs typeface="Arial" panose="020B0604020202020204" pitchFamily="34" charset="0"/>
                        </a:rPr>
                        <a:t>oung adult: a person that has turned 18 already but is not yet 27</a:t>
                      </a:r>
                    </a:p>
                    <a:p>
                      <a:endParaRPr lang="en-GB" sz="1600" noProof="0" dirty="0">
                        <a:solidFill>
                          <a:srgbClr val="000000"/>
                        </a:solidFill>
                      </a:endParaRPr>
                    </a:p>
                  </a:txBody>
                  <a:tcPr>
                    <a:solidFill>
                      <a:schemeClr val="accent3">
                        <a:lumMod val="20000"/>
                        <a:lumOff val="80000"/>
                      </a:schemeClr>
                    </a:solidFill>
                  </a:tcPr>
                </a:tc>
                <a:tc>
                  <a:txBody>
                    <a:bodyPr/>
                    <a:lstStyle/>
                    <a:p>
                      <a:r>
                        <a:rPr lang="en-GB" sz="1600" noProof="0" dirty="0">
                          <a:solidFill>
                            <a:srgbClr val="000000"/>
                          </a:solidFill>
                        </a:rPr>
                        <a:t>8.9 million</a:t>
                      </a:r>
                    </a:p>
                    <a:p>
                      <a:r>
                        <a:rPr lang="en-GB" sz="1600" noProof="0" dirty="0">
                          <a:solidFill>
                            <a:srgbClr val="000000"/>
                          </a:solidFill>
                        </a:rPr>
                        <a:t>~ 10.55% of the total population</a:t>
                      </a:r>
                    </a:p>
                    <a:p>
                      <a:endParaRPr lang="en-GB" sz="1600" noProof="0" dirty="0">
                        <a:solidFill>
                          <a:srgbClr val="000000"/>
                        </a:solidFill>
                      </a:endParaRPr>
                    </a:p>
                  </a:txBody>
                  <a:tcPr>
                    <a:solidFill>
                      <a:schemeClr val="accent3">
                        <a:lumMod val="20000"/>
                        <a:lumOff val="80000"/>
                      </a:schemeClr>
                    </a:solidFill>
                  </a:tcPr>
                </a:tc>
                <a:extLst>
                  <a:ext uri="{0D108BD9-81ED-4DB2-BD59-A6C34878D82A}">
                    <a16:rowId xmlns:a16="http://schemas.microsoft.com/office/drawing/2014/main" val="558350557"/>
                  </a:ext>
                </a:extLst>
              </a:tr>
              <a:tr h="370840">
                <a:tc>
                  <a:txBody>
                    <a:bodyPr/>
                    <a:lstStyle/>
                    <a:p>
                      <a:pPr marL="361950" lvl="0" indent="-361950" eaLnBrk="0" fontAlgn="base" hangingPunct="0">
                        <a:lnSpc>
                          <a:spcPct val="100000"/>
                        </a:lnSpc>
                        <a:spcBef>
                          <a:spcPct val="0"/>
                        </a:spcBef>
                        <a:spcAft>
                          <a:spcPct val="0"/>
                        </a:spcAft>
                        <a:buClrTx/>
                        <a:buSzTx/>
                        <a:buNone/>
                      </a:pPr>
                      <a:r>
                        <a:rPr lang="en-GB" altLang="de-DE" sz="1600" b="0" noProof="0" dirty="0">
                          <a:solidFill>
                            <a:srgbClr val="000000"/>
                          </a:solidFill>
                          <a:cs typeface="Arial" panose="020B0604020202020204" pitchFamily="34" charset="0"/>
                        </a:rPr>
                        <a:t>4. </a:t>
                      </a:r>
                      <a:r>
                        <a:rPr lang="en-GB" altLang="de-DE" sz="1600" noProof="0" dirty="0">
                          <a:solidFill>
                            <a:srgbClr val="000000"/>
                          </a:solidFill>
                          <a:cs typeface="Arial" panose="020B0604020202020204" pitchFamily="34" charset="0"/>
                        </a:rPr>
                        <a:t>	Young person: a person who has not turned 27 yet</a:t>
                      </a:r>
                    </a:p>
                    <a:p>
                      <a:endParaRPr lang="en-GB" sz="1600" noProof="0" dirty="0">
                        <a:solidFill>
                          <a:srgbClr val="000000"/>
                        </a:solidFill>
                      </a:endParaRPr>
                    </a:p>
                  </a:txBody>
                  <a:tcPr>
                    <a:solidFill>
                      <a:schemeClr val="accent4">
                        <a:lumMod val="20000"/>
                        <a:lumOff val="80000"/>
                      </a:schemeClr>
                    </a:solidFill>
                  </a:tcPr>
                </a:tc>
                <a:tc>
                  <a:txBody>
                    <a:bodyPr/>
                    <a:lstStyle/>
                    <a:p>
                      <a:r>
                        <a:rPr lang="en-GB" sz="1600" noProof="0" dirty="0">
                          <a:solidFill>
                            <a:srgbClr val="000000"/>
                          </a:solidFill>
                        </a:rPr>
                        <a:t>23.1 million</a:t>
                      </a:r>
                    </a:p>
                    <a:p>
                      <a:r>
                        <a:rPr lang="en-GB" sz="1600" noProof="0" dirty="0">
                          <a:solidFill>
                            <a:srgbClr val="000000"/>
                          </a:solidFill>
                        </a:rPr>
                        <a:t>~ 27.38% of the total population</a:t>
                      </a:r>
                    </a:p>
                    <a:p>
                      <a:endParaRPr lang="en-GB" sz="1600" noProof="0" dirty="0">
                        <a:solidFill>
                          <a:srgbClr val="000000"/>
                        </a:solidFill>
                      </a:endParaRPr>
                    </a:p>
                  </a:txBody>
                  <a:tcPr>
                    <a:solidFill>
                      <a:schemeClr val="accent4">
                        <a:lumMod val="20000"/>
                        <a:lumOff val="80000"/>
                      </a:schemeClr>
                    </a:solidFill>
                  </a:tcPr>
                </a:tc>
                <a:extLst>
                  <a:ext uri="{0D108BD9-81ED-4DB2-BD59-A6C34878D82A}">
                    <a16:rowId xmlns:a16="http://schemas.microsoft.com/office/drawing/2014/main" val="2517601923"/>
                  </a:ext>
                </a:extLst>
              </a:tr>
            </a:tbl>
          </a:graphicData>
        </a:graphic>
      </p:graphicFrame>
      <p:sp>
        <p:nvSpPr>
          <p:cNvPr id="12"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
        <p:nvSpPr>
          <p:cNvPr id="3" name="Textfeld 2">
            <a:extLst>
              <a:ext uri="{FF2B5EF4-FFF2-40B4-BE49-F238E27FC236}">
                <a16:creationId xmlns:a16="http://schemas.microsoft.com/office/drawing/2014/main" id="{EA506EE1-9DE9-D04D-BDFE-AA4C9EAD25CC}"/>
              </a:ext>
            </a:extLst>
          </p:cNvPr>
          <p:cNvSpPr txBox="1"/>
          <p:nvPr/>
        </p:nvSpPr>
        <p:spPr>
          <a:xfrm>
            <a:off x="8028384" y="6032321"/>
            <a:ext cx="1115616" cy="276999"/>
          </a:xfrm>
          <a:prstGeom prst="rect">
            <a:avLst/>
          </a:prstGeom>
          <a:noFill/>
        </p:spPr>
        <p:txBody>
          <a:bodyPr wrap="square" rtlCol="0">
            <a:spAutoFit/>
          </a:bodyPr>
          <a:lstStyle/>
          <a:p>
            <a:r>
              <a:rPr lang="de-DE" sz="600" dirty="0"/>
              <a:t>Source:  Federal Statistical Office (Destatis)</a:t>
            </a:r>
          </a:p>
        </p:txBody>
      </p:sp>
    </p:spTree>
    <p:extLst>
      <p:ext uri="{BB962C8B-B14F-4D97-AF65-F5344CB8AC3E}">
        <p14:creationId xmlns:p14="http://schemas.microsoft.com/office/powerpoint/2010/main" val="2006407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de-DE" dirty="0"/>
              <a:t>2.6.7 Adoption</a:t>
            </a:r>
          </a:p>
        </p:txBody>
      </p:sp>
      <p:sp>
        <p:nvSpPr>
          <p:cNvPr id="7" name="Inhaltsplatzhalter 6"/>
          <p:cNvSpPr>
            <a:spLocks noGrp="1"/>
          </p:cNvSpPr>
          <p:nvPr>
            <p:ph idx="1"/>
          </p:nvPr>
        </p:nvSpPr>
        <p:spPr>
          <a:xfrm>
            <a:off x="612742" y="1556792"/>
            <a:ext cx="7918515" cy="4537012"/>
          </a:xfrm>
        </p:spPr>
        <p:txBody>
          <a:bodyPr/>
          <a:lstStyle/>
          <a:p>
            <a:pPr marL="0" lvl="0" indent="0">
              <a:buClr>
                <a:srgbClr val="3C5E89"/>
              </a:buClr>
            </a:pPr>
            <a:r>
              <a:rPr lang="en-GB" sz="1800" dirty="0">
                <a:solidFill>
                  <a:srgbClr val="000000"/>
                </a:solidFill>
              </a:rPr>
              <a:t>An </a:t>
            </a:r>
            <a:r>
              <a:rPr lang="en-GB" sz="1800" b="1" dirty="0">
                <a:solidFill>
                  <a:srgbClr val="000000"/>
                </a:solidFill>
              </a:rPr>
              <a:t>adoption</a:t>
            </a:r>
            <a:r>
              <a:rPr lang="en-GB" sz="1800" dirty="0">
                <a:solidFill>
                  <a:srgbClr val="000000"/>
                </a:solidFill>
              </a:rPr>
              <a:t> serves to provide a child who cannot live with their birth family long-term with the opportunity to grow up in a (legally) stable family environment under the care of social parents.</a:t>
            </a:r>
          </a:p>
          <a:p>
            <a:pPr marL="0" lvl="0" indent="0">
              <a:buClr>
                <a:srgbClr val="3C5E89"/>
              </a:buClr>
            </a:pPr>
            <a:r>
              <a:rPr lang="en-GB" sz="1800" dirty="0">
                <a:solidFill>
                  <a:srgbClr val="000000"/>
                </a:solidFill>
              </a:rPr>
              <a:t>In 2021, 3,843 underage children were adopted in Germany. Various forms of adoption exist: </a:t>
            </a:r>
          </a:p>
        </p:txBody>
      </p:sp>
      <p:graphicFrame>
        <p:nvGraphicFramePr>
          <p:cNvPr id="8" name="Tabelle 7"/>
          <p:cNvGraphicFramePr>
            <a:graphicFrameLocks noGrp="1"/>
          </p:cNvGraphicFramePr>
          <p:nvPr>
            <p:extLst>
              <p:ext uri="{D42A27DB-BD31-4B8C-83A1-F6EECF244321}">
                <p14:modId xmlns:p14="http://schemas.microsoft.com/office/powerpoint/2010/main" val="1223278487"/>
              </p:ext>
            </p:extLst>
          </p:nvPr>
        </p:nvGraphicFramePr>
        <p:xfrm>
          <a:off x="612741" y="3645024"/>
          <a:ext cx="7918516" cy="2123445"/>
        </p:xfrm>
        <a:graphic>
          <a:graphicData uri="http://schemas.openxmlformats.org/drawingml/2006/table">
            <a:tbl>
              <a:tblPr firstRow="1" bandRow="1">
                <a:tableStyleId>{5C22544A-7EE6-4342-B048-85BDC9FD1C3A}</a:tableStyleId>
              </a:tblPr>
              <a:tblGrid>
                <a:gridCol w="4829226">
                  <a:extLst>
                    <a:ext uri="{9D8B030D-6E8A-4147-A177-3AD203B41FA5}">
                      <a16:colId xmlns:a16="http://schemas.microsoft.com/office/drawing/2014/main" val="2714413683"/>
                    </a:ext>
                  </a:extLst>
                </a:gridCol>
                <a:gridCol w="1544645">
                  <a:extLst>
                    <a:ext uri="{9D8B030D-6E8A-4147-A177-3AD203B41FA5}">
                      <a16:colId xmlns:a16="http://schemas.microsoft.com/office/drawing/2014/main" val="2015871794"/>
                    </a:ext>
                  </a:extLst>
                </a:gridCol>
                <a:gridCol w="1544645">
                  <a:extLst>
                    <a:ext uri="{9D8B030D-6E8A-4147-A177-3AD203B41FA5}">
                      <a16:colId xmlns:a16="http://schemas.microsoft.com/office/drawing/2014/main" val="4291293873"/>
                    </a:ext>
                  </a:extLst>
                </a:gridCol>
              </a:tblGrid>
              <a:tr h="640081">
                <a:tc>
                  <a:txBody>
                    <a:bodyPr/>
                    <a:lstStyle/>
                    <a:p>
                      <a:pPr algn="ctr"/>
                      <a:r>
                        <a:rPr lang="en-GB" sz="1600" b="1" noProof="0" dirty="0">
                          <a:solidFill>
                            <a:srgbClr val="EFF4F8"/>
                          </a:solidFill>
                        </a:rPr>
                        <a:t>Form of adoption</a:t>
                      </a:r>
                    </a:p>
                  </a:txBody>
                  <a:tcPr/>
                </a:tc>
                <a:tc gridSpan="2">
                  <a:txBody>
                    <a:bodyPr/>
                    <a:lstStyle/>
                    <a:p>
                      <a:pPr algn="ctr"/>
                      <a:r>
                        <a:rPr lang="en-GB" sz="1600" b="1" noProof="0" dirty="0">
                          <a:solidFill>
                            <a:srgbClr val="EFF4F8"/>
                          </a:solidFill>
                        </a:rPr>
                        <a:t>% share of all adoptions</a:t>
                      </a:r>
                      <a:br>
                        <a:rPr lang="en-GB" sz="1600" b="1" noProof="0" dirty="0">
                          <a:solidFill>
                            <a:srgbClr val="EFF4F8"/>
                          </a:solidFill>
                        </a:rPr>
                      </a:br>
                      <a:r>
                        <a:rPr lang="en-GB" sz="1600" b="1" noProof="0" dirty="0">
                          <a:solidFill>
                            <a:srgbClr val="EFF4F8"/>
                          </a:solidFill>
                        </a:rPr>
                        <a:t>(n = 3,843) in 2021</a:t>
                      </a:r>
                    </a:p>
                  </a:txBody>
                  <a:tcPr/>
                </a:tc>
                <a:tc hMerge="1">
                  <a:txBody>
                    <a:bodyPr/>
                    <a:lstStyle/>
                    <a:p>
                      <a:endParaRPr lang="de-DE"/>
                    </a:p>
                  </a:txBody>
                  <a:tcPr/>
                </a:tc>
                <a:extLst>
                  <a:ext uri="{0D108BD9-81ED-4DB2-BD59-A6C34878D82A}">
                    <a16:rowId xmlns:a16="http://schemas.microsoft.com/office/drawing/2014/main" val="2148573966"/>
                  </a:ext>
                </a:extLst>
              </a:tr>
              <a:tr h="370841">
                <a:tc>
                  <a:txBody>
                    <a:bodyPr/>
                    <a:lstStyle/>
                    <a:p>
                      <a:r>
                        <a:rPr lang="en-GB" sz="1600" noProof="0"/>
                        <a:t>Domestic third-party adoptions</a:t>
                      </a:r>
                    </a:p>
                  </a:txBody>
                  <a:tcPr/>
                </a:tc>
                <a:tc>
                  <a:txBody>
                    <a:bodyPr/>
                    <a:lstStyle/>
                    <a:p>
                      <a:pPr algn="r"/>
                      <a:r>
                        <a:rPr lang="de-DE" dirty="0"/>
                        <a:t>998</a:t>
                      </a:r>
                    </a:p>
                  </a:txBody>
                  <a:tcPr/>
                </a:tc>
                <a:tc>
                  <a:txBody>
                    <a:bodyPr/>
                    <a:lstStyle/>
                    <a:p>
                      <a:pPr algn="ctr"/>
                      <a:r>
                        <a:rPr lang="en-GB" sz="1600" noProof="0" dirty="0"/>
                        <a:t>26%</a:t>
                      </a:r>
                    </a:p>
                  </a:txBody>
                  <a:tcPr/>
                </a:tc>
                <a:extLst>
                  <a:ext uri="{0D108BD9-81ED-4DB2-BD59-A6C34878D82A}">
                    <a16:rowId xmlns:a16="http://schemas.microsoft.com/office/drawing/2014/main" val="2409606305"/>
                  </a:ext>
                </a:extLst>
              </a:tr>
              <a:tr h="370841">
                <a:tc>
                  <a:txBody>
                    <a:bodyPr/>
                    <a:lstStyle/>
                    <a:p>
                      <a:r>
                        <a:rPr lang="en-GB" sz="1600" noProof="0"/>
                        <a:t>International third-party adoptions</a:t>
                      </a:r>
                    </a:p>
                  </a:txBody>
                  <a:tcPr/>
                </a:tc>
                <a:tc>
                  <a:txBody>
                    <a:bodyPr/>
                    <a:lstStyle/>
                    <a:p>
                      <a:pPr algn="r"/>
                      <a:r>
                        <a:rPr lang="de-DE" dirty="0"/>
                        <a:t>178</a:t>
                      </a:r>
                    </a:p>
                  </a:txBody>
                  <a:tcPr/>
                </a:tc>
                <a:tc>
                  <a:txBody>
                    <a:bodyPr/>
                    <a:lstStyle/>
                    <a:p>
                      <a:pPr algn="ctr"/>
                      <a:r>
                        <a:rPr lang="en-GB" sz="1600" noProof="0" dirty="0"/>
                        <a:t>4.6%</a:t>
                      </a:r>
                    </a:p>
                  </a:txBody>
                  <a:tcPr/>
                </a:tc>
                <a:extLst>
                  <a:ext uri="{0D108BD9-81ED-4DB2-BD59-A6C34878D82A}">
                    <a16:rowId xmlns:a16="http://schemas.microsoft.com/office/drawing/2014/main" val="550052776"/>
                  </a:ext>
                </a:extLst>
              </a:tr>
              <a:tr h="370841">
                <a:tc>
                  <a:txBody>
                    <a:bodyPr/>
                    <a:lstStyle/>
                    <a:p>
                      <a:r>
                        <a:rPr lang="en-GB" sz="1600" noProof="0"/>
                        <a:t>Adoption of a step-child (domestic/international)</a:t>
                      </a:r>
                    </a:p>
                  </a:txBody>
                  <a:tcPr/>
                </a:tc>
                <a:tc>
                  <a:txBody>
                    <a:bodyPr/>
                    <a:lstStyle/>
                    <a:p>
                      <a:pPr algn="r"/>
                      <a:r>
                        <a:rPr lang="de-DE" dirty="0"/>
                        <a:t>2,535</a:t>
                      </a:r>
                    </a:p>
                  </a:txBody>
                  <a:tcPr/>
                </a:tc>
                <a:tc>
                  <a:txBody>
                    <a:bodyPr/>
                    <a:lstStyle/>
                    <a:p>
                      <a:pPr algn="ctr"/>
                      <a:r>
                        <a:rPr lang="en-GB" sz="1600" noProof="0" dirty="0"/>
                        <a:t>66%</a:t>
                      </a:r>
                    </a:p>
                  </a:txBody>
                  <a:tcPr/>
                </a:tc>
                <a:extLst>
                  <a:ext uri="{0D108BD9-81ED-4DB2-BD59-A6C34878D82A}">
                    <a16:rowId xmlns:a16="http://schemas.microsoft.com/office/drawing/2014/main" val="997565542"/>
                  </a:ext>
                </a:extLst>
              </a:tr>
              <a:tr h="370841">
                <a:tc>
                  <a:txBody>
                    <a:bodyPr/>
                    <a:lstStyle/>
                    <a:p>
                      <a:r>
                        <a:rPr lang="en-GB" sz="1600" noProof="0"/>
                        <a:t>Adoption by relatives (domestic/international)</a:t>
                      </a:r>
                    </a:p>
                  </a:txBody>
                  <a:tcPr/>
                </a:tc>
                <a:tc>
                  <a:txBody>
                    <a:bodyPr/>
                    <a:lstStyle/>
                    <a:p>
                      <a:pPr algn="r"/>
                      <a:r>
                        <a:rPr lang="de-DE" dirty="0"/>
                        <a:t>1322</a:t>
                      </a:r>
                    </a:p>
                  </a:txBody>
                  <a:tcPr/>
                </a:tc>
                <a:tc>
                  <a:txBody>
                    <a:bodyPr/>
                    <a:lstStyle/>
                    <a:p>
                      <a:pPr algn="ctr"/>
                      <a:r>
                        <a:rPr lang="en-GB" sz="1600" noProof="0" dirty="0"/>
                        <a:t>3.4%</a:t>
                      </a:r>
                    </a:p>
                  </a:txBody>
                  <a:tcPr/>
                </a:tc>
                <a:extLst>
                  <a:ext uri="{0D108BD9-81ED-4DB2-BD59-A6C34878D82A}">
                    <a16:rowId xmlns:a16="http://schemas.microsoft.com/office/drawing/2014/main" val="3069317883"/>
                  </a:ext>
                </a:extLst>
              </a:tr>
            </a:tbl>
          </a:graphicData>
        </a:graphic>
      </p:graphicFrame>
      <p:sp>
        <p:nvSpPr>
          <p:cNvPr id="9"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03648" y="6513893"/>
            <a:ext cx="4972049" cy="226714"/>
          </a:xfrm>
        </p:spPr>
        <p:txBody>
          <a:bodyPr/>
          <a:lstStyle/>
          <a:p>
            <a:r>
              <a:rPr lang="de-DE" dirty="0"/>
              <a:t>2. </a:t>
            </a:r>
            <a:r>
              <a:rPr lang="en-US" dirty="0"/>
              <a:t>Tasks and fields of work – Other tasks</a:t>
            </a:r>
            <a:endParaRPr lang="de-DE" dirty="0"/>
          </a:p>
        </p:txBody>
      </p:sp>
    </p:spTree>
    <p:extLst>
      <p:ext uri="{BB962C8B-B14F-4D97-AF65-F5344CB8AC3E}">
        <p14:creationId xmlns:p14="http://schemas.microsoft.com/office/powerpoint/2010/main" val="32283081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en-GB" sz="3200" dirty="0"/>
              <a:t>3. Structures</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lstStyle/>
          <a:p>
            <a:br>
              <a:rPr lang="en-GB" dirty="0"/>
            </a:br>
            <a:r>
              <a:rPr lang="en-GB" dirty="0"/>
              <a:t>3.1 Institutions</a:t>
            </a:r>
          </a:p>
        </p:txBody>
      </p:sp>
    </p:spTree>
    <p:extLst>
      <p:ext uri="{BB962C8B-B14F-4D97-AF65-F5344CB8AC3E}">
        <p14:creationId xmlns:p14="http://schemas.microsoft.com/office/powerpoint/2010/main" val="1859048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42466"/>
            <a:ext cx="7918516" cy="4494846"/>
          </a:xfrm>
        </p:spPr>
        <p:txBody>
          <a:bodyPr>
            <a:normAutofit fontScale="62500" lnSpcReduction="20000"/>
          </a:bodyPr>
          <a:lstStyle/>
          <a:p>
            <a:pPr marL="0" lvl="0" indent="0">
              <a:spcBef>
                <a:spcPts val="0"/>
              </a:spcBef>
              <a:buNone/>
            </a:pPr>
            <a:r>
              <a:rPr lang="en-GB" sz="2900" dirty="0"/>
              <a:t>Federation</a:t>
            </a:r>
            <a:r>
              <a:rPr lang="en-GB" sz="2900" b="0" dirty="0"/>
              <a:t>:</a:t>
            </a:r>
            <a:r>
              <a:rPr lang="en-GB" sz="2900" dirty="0"/>
              <a:t> </a:t>
            </a:r>
          </a:p>
          <a:p>
            <a:pPr marL="0" lvl="0" indent="0">
              <a:spcBef>
                <a:spcPts val="0"/>
              </a:spcBef>
              <a:buNone/>
            </a:pPr>
            <a:r>
              <a:rPr lang="en-GB" sz="2600" b="0" dirty="0"/>
              <a:t>Enacts legislation on Book 8 of the Social Code – Children and Youth; incentives and financial support for cross-state child and youth services; Federal Youth Board (</a:t>
            </a:r>
            <a:r>
              <a:rPr lang="en-GB" sz="2600" b="0" dirty="0" err="1"/>
              <a:t>Bundesjugendkuratorium</a:t>
            </a:r>
            <a:r>
              <a:rPr lang="en-GB" sz="2600" b="0" dirty="0"/>
              <a:t>); four-yearly Child and Youth Report of the Federal Government.</a:t>
            </a:r>
          </a:p>
          <a:p>
            <a:pPr marL="0" lvl="0" indent="0">
              <a:spcBef>
                <a:spcPts val="0"/>
              </a:spcBef>
              <a:buNone/>
            </a:pPr>
            <a:endParaRPr lang="en-GB" dirty="0"/>
          </a:p>
          <a:p>
            <a:pPr marL="0" lvl="0" indent="0">
              <a:spcBef>
                <a:spcPts val="0"/>
              </a:spcBef>
              <a:buNone/>
            </a:pPr>
            <a:r>
              <a:rPr lang="en-GB" sz="2900" dirty="0"/>
              <a:t>Länder (federal states)</a:t>
            </a:r>
            <a:r>
              <a:rPr lang="en-GB" sz="2900" b="0" dirty="0"/>
              <a:t>: </a:t>
            </a:r>
          </a:p>
          <a:p>
            <a:pPr marL="0" lvl="0" indent="0">
              <a:spcBef>
                <a:spcPts val="0"/>
              </a:spcBef>
              <a:buNone/>
            </a:pPr>
            <a:r>
              <a:rPr lang="en-GB" sz="2600" b="0" dirty="0"/>
              <a:t>Länder implementing acts to Social Code Book 8; financial support for state-wide child and youth services infrastructure; </a:t>
            </a:r>
            <a:r>
              <a:rPr lang="en-GB" altLang="en-US" sz="2600" b="0" dirty="0"/>
              <a:t>Child and Youth Plans of the Länder</a:t>
            </a:r>
            <a:r>
              <a:rPr lang="en-GB" sz="2600" b="0" dirty="0"/>
              <a:t>; the Länder assist the local youth providers of youth services by providing advice and further training.</a:t>
            </a:r>
          </a:p>
          <a:p>
            <a:pPr marL="0" lvl="0" indent="0">
              <a:spcBef>
                <a:spcPts val="0"/>
              </a:spcBef>
              <a:buNone/>
            </a:pPr>
            <a:endParaRPr lang="en-GB" dirty="0"/>
          </a:p>
          <a:p>
            <a:pPr marL="0" lvl="0" indent="0">
              <a:spcBef>
                <a:spcPts val="0"/>
              </a:spcBef>
              <a:buNone/>
            </a:pPr>
            <a:r>
              <a:rPr lang="en-GB" sz="2900" dirty="0"/>
              <a:t>Local authorities</a:t>
            </a:r>
            <a:r>
              <a:rPr lang="en-GB" sz="2900" b="0" dirty="0"/>
              <a:t>:</a:t>
            </a:r>
          </a:p>
          <a:p>
            <a:pPr marL="0" lvl="0" indent="0">
              <a:spcBef>
                <a:spcPts val="0"/>
              </a:spcBef>
              <a:buNone/>
            </a:pPr>
            <a:r>
              <a:rPr lang="en-GB" sz="2600" b="0" dirty="0"/>
              <a:t>Towns that are administrative districts in their own right and counties (in some cases larger towns within administrative districts), as public-sector providers, establish a youth welfare office; overall responsibility for planning and the local fulfilment of tasks under Book 8; local youth services planned and structured in the context of local self-government.</a:t>
            </a:r>
            <a:r>
              <a:rPr lang="en-GB" sz="2300" b="0" dirty="0"/>
              <a:t> </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882161"/>
            <a:ext cx="8458200" cy="428738"/>
          </a:xfrm>
        </p:spPr>
        <p:txBody>
          <a:bodyPr>
            <a:noAutofit/>
          </a:bodyPr>
          <a:lstStyle/>
          <a:p>
            <a:r>
              <a:rPr lang="de-DE" dirty="0">
                <a:solidFill>
                  <a:srgbClr val="000000"/>
                </a:solidFill>
              </a:rPr>
              <a:t>3.1.1a </a:t>
            </a:r>
            <a:r>
              <a:rPr lang="en-GB" dirty="0">
                <a:solidFill>
                  <a:srgbClr val="000000"/>
                </a:solidFill>
              </a:rPr>
              <a:t>The Federation, the Länder and the local authorities in child and youth services</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de-DE" dirty="0"/>
              <a:t>3. </a:t>
            </a:r>
            <a:r>
              <a:rPr lang="de-DE" dirty="0" err="1"/>
              <a:t>Structures</a:t>
            </a:r>
            <a:r>
              <a:rPr lang="de-DE" dirty="0"/>
              <a:t> – </a:t>
            </a:r>
            <a:r>
              <a:rPr lang="de-DE" dirty="0" err="1"/>
              <a:t>Institutions</a:t>
            </a:r>
            <a:endParaRPr lang="de-DE" dirty="0"/>
          </a:p>
        </p:txBody>
      </p:sp>
    </p:spTree>
    <p:extLst>
      <p:ext uri="{BB962C8B-B14F-4D97-AF65-F5344CB8AC3E}">
        <p14:creationId xmlns:p14="http://schemas.microsoft.com/office/powerpoint/2010/main" val="3308799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227013" y="908720"/>
            <a:ext cx="8737475" cy="428738"/>
          </a:xfrm>
        </p:spPr>
        <p:txBody>
          <a:bodyPr>
            <a:normAutofit fontScale="90000"/>
          </a:bodyPr>
          <a:lstStyle/>
          <a:p>
            <a:r>
              <a:rPr lang="en-GB" sz="2400" dirty="0">
                <a:solidFill>
                  <a:srgbClr val="000000"/>
                </a:solidFill>
              </a:rPr>
              <a:t>3.1.1b The Federation, the Länder and the local authorities in child and youth services</a:t>
            </a:r>
            <a:endParaRPr lang="en-GB" dirty="0">
              <a:solidFill>
                <a:srgbClr val="000000"/>
              </a:solidFill>
            </a:endParaRPr>
          </a:p>
        </p:txBody>
      </p:sp>
      <p:sp>
        <p:nvSpPr>
          <p:cNvPr id="3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de-DE" dirty="0"/>
              <a:t>3. </a:t>
            </a:r>
            <a:r>
              <a:rPr lang="de-DE" dirty="0" err="1"/>
              <a:t>Structures</a:t>
            </a:r>
            <a:r>
              <a:rPr lang="de-DE" dirty="0"/>
              <a:t> – </a:t>
            </a:r>
            <a:r>
              <a:rPr lang="de-DE" dirty="0" err="1"/>
              <a:t>Institutions</a:t>
            </a:r>
            <a:endParaRPr lang="de-DE" dirty="0"/>
          </a:p>
        </p:txBody>
      </p:sp>
      <p:graphicFrame>
        <p:nvGraphicFramePr>
          <p:cNvPr id="31" name="Tabelle 30" title="Tabelle zu den Verantwortlichekeiten von Bund, Ländern und Kommunen in der Kinder- und Jugendhilfe"/>
          <p:cNvGraphicFramePr>
            <a:graphicFrameLocks noGrp="1"/>
          </p:cNvGraphicFramePr>
          <p:nvPr>
            <p:extLst>
              <p:ext uri="{D42A27DB-BD31-4B8C-83A1-F6EECF244321}">
                <p14:modId xmlns:p14="http://schemas.microsoft.com/office/powerpoint/2010/main" val="3164982861"/>
              </p:ext>
            </p:extLst>
          </p:nvPr>
        </p:nvGraphicFramePr>
        <p:xfrm>
          <a:off x="395536" y="1625846"/>
          <a:ext cx="8352929" cy="4683474"/>
        </p:xfrm>
        <a:graphic>
          <a:graphicData uri="http://schemas.openxmlformats.org/drawingml/2006/table">
            <a:tbl>
              <a:tblPr firstRow="1" bandRow="1">
                <a:tableStyleId>{5C22544A-7EE6-4342-B048-85BDC9FD1C3A}</a:tableStyleId>
              </a:tblPr>
              <a:tblGrid>
                <a:gridCol w="1652699">
                  <a:extLst>
                    <a:ext uri="{9D8B030D-6E8A-4147-A177-3AD203B41FA5}">
                      <a16:colId xmlns:a16="http://schemas.microsoft.com/office/drawing/2014/main" val="1398041578"/>
                    </a:ext>
                  </a:extLst>
                </a:gridCol>
                <a:gridCol w="2250237">
                  <a:extLst>
                    <a:ext uri="{9D8B030D-6E8A-4147-A177-3AD203B41FA5}">
                      <a16:colId xmlns:a16="http://schemas.microsoft.com/office/drawing/2014/main" val="1451289510"/>
                    </a:ext>
                  </a:extLst>
                </a:gridCol>
                <a:gridCol w="2250237">
                  <a:extLst>
                    <a:ext uri="{9D8B030D-6E8A-4147-A177-3AD203B41FA5}">
                      <a16:colId xmlns:a16="http://schemas.microsoft.com/office/drawing/2014/main" val="1211639074"/>
                    </a:ext>
                  </a:extLst>
                </a:gridCol>
                <a:gridCol w="2199756">
                  <a:extLst>
                    <a:ext uri="{9D8B030D-6E8A-4147-A177-3AD203B41FA5}">
                      <a16:colId xmlns:a16="http://schemas.microsoft.com/office/drawing/2014/main" val="1012095305"/>
                    </a:ext>
                  </a:extLst>
                </a:gridCol>
              </a:tblGrid>
              <a:tr h="374678">
                <a:tc>
                  <a:txBody>
                    <a:bodyPr/>
                    <a:lstStyle/>
                    <a:p>
                      <a:endParaRPr lang="de-DE" dirty="0"/>
                    </a:p>
                  </a:txBody>
                  <a:tcPr>
                    <a:solidFill>
                      <a:schemeClr val="bg1"/>
                    </a:solidFill>
                  </a:tcPr>
                </a:tc>
                <a:tc>
                  <a:txBody>
                    <a:bodyPr/>
                    <a:lstStyle/>
                    <a:p>
                      <a:pPr algn="ctr">
                        <a:lnSpc>
                          <a:spcPct val="100000"/>
                        </a:lnSpc>
                      </a:pPr>
                      <a:r>
                        <a:rPr lang="de-DE" dirty="0" err="1"/>
                        <a:t>Local</a:t>
                      </a:r>
                      <a:r>
                        <a:rPr lang="de-DE" baseline="0" dirty="0"/>
                        <a:t> </a:t>
                      </a:r>
                      <a:r>
                        <a:rPr lang="de-DE" baseline="0" dirty="0" err="1"/>
                        <a:t>authorities</a:t>
                      </a:r>
                      <a:endParaRPr lang="de-DE" dirty="0"/>
                    </a:p>
                  </a:txBody>
                  <a:tcPr/>
                </a:tc>
                <a:tc>
                  <a:txBody>
                    <a:bodyPr/>
                    <a:lstStyle/>
                    <a:p>
                      <a:pPr algn="ctr">
                        <a:lnSpc>
                          <a:spcPct val="100000"/>
                        </a:lnSpc>
                      </a:pPr>
                      <a:r>
                        <a:rPr lang="de-DE" dirty="0"/>
                        <a:t>Länder</a:t>
                      </a:r>
                    </a:p>
                  </a:txBody>
                  <a:tcPr/>
                </a:tc>
                <a:tc>
                  <a:txBody>
                    <a:bodyPr/>
                    <a:lstStyle/>
                    <a:p>
                      <a:pPr algn="ctr">
                        <a:lnSpc>
                          <a:spcPct val="100000"/>
                        </a:lnSpc>
                      </a:pPr>
                      <a:r>
                        <a:rPr lang="de-DE" dirty="0" err="1"/>
                        <a:t>Federation</a:t>
                      </a:r>
                      <a:endParaRPr lang="de-DE" dirty="0"/>
                    </a:p>
                  </a:txBody>
                  <a:tcPr/>
                </a:tc>
                <a:extLst>
                  <a:ext uri="{0D108BD9-81ED-4DB2-BD59-A6C34878D82A}">
                    <a16:rowId xmlns:a16="http://schemas.microsoft.com/office/drawing/2014/main" val="3195844714"/>
                  </a:ext>
                </a:extLst>
              </a:tr>
              <a:tr h="1186480">
                <a:tc>
                  <a:txBody>
                    <a:bodyPr/>
                    <a:lstStyle/>
                    <a:p>
                      <a:r>
                        <a:rPr lang="de-DE" sz="1600" b="1" dirty="0"/>
                        <a:t>Authority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sz="1400" dirty="0">
                          <a:solidFill>
                            <a:srgbClr val="000000"/>
                          </a:solidFill>
                          <a:latin typeface="+mn-lt"/>
                        </a:rPr>
                        <a:t>Youth welfare offices in all counties and towns that are administrative districts in their own right</a:t>
                      </a:r>
                    </a:p>
                  </a:txBody>
                  <a:tcPr/>
                </a:tc>
                <a:tc>
                  <a:txBody>
                    <a:bodyPr/>
                    <a:lstStyle/>
                    <a:p>
                      <a:pPr eaLnBrk="1" hangingPunct="1">
                        <a:buClr>
                          <a:srgbClr val="000000"/>
                        </a:buClr>
                        <a:buSzPct val="100000"/>
                        <a:buFont typeface="Arial" panose="020B0604020202020204" pitchFamily="34" charset="0"/>
                        <a:buNone/>
                      </a:pPr>
                      <a:r>
                        <a:rPr lang="en-US" altLang="de-DE" sz="1400" dirty="0">
                          <a:solidFill>
                            <a:srgbClr val="000000"/>
                          </a:solidFill>
                          <a:latin typeface="+mn-lt"/>
                        </a:rPr>
                        <a:t>16 youth ministries of the </a:t>
                      </a:r>
                      <a:r>
                        <a:rPr lang="en-US" altLang="de-DE" sz="1400" dirty="0" err="1">
                          <a:solidFill>
                            <a:srgbClr val="000000"/>
                          </a:solidFill>
                          <a:latin typeface="+mn-lt"/>
                        </a:rPr>
                        <a:t>Länder</a:t>
                      </a:r>
                      <a:r>
                        <a:rPr lang="en-US" altLang="de-DE" sz="1400" dirty="0">
                          <a:solidFill>
                            <a:srgbClr val="000000"/>
                          </a:solidFill>
                          <a:latin typeface="+mn-lt"/>
                        </a:rPr>
                        <a:t> (federal states) and youth offices of the </a:t>
                      </a:r>
                      <a:r>
                        <a:rPr lang="en-US" altLang="de-DE" sz="1400" dirty="0" err="1">
                          <a:solidFill>
                            <a:srgbClr val="000000"/>
                          </a:solidFill>
                          <a:latin typeface="+mn-lt"/>
                        </a:rPr>
                        <a:t>Länder</a:t>
                      </a:r>
                      <a:endParaRPr lang="en-US" altLang="de-DE" sz="1400"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sz="1400" dirty="0">
                          <a:solidFill>
                            <a:srgbClr val="000000"/>
                          </a:solidFill>
                          <a:latin typeface="+mn-lt"/>
                        </a:rPr>
                        <a:t>Federal Ministry for Family Affairs, </a:t>
                      </a:r>
                      <a:br>
                        <a:rPr lang="en-US" altLang="de-DE" sz="1400" dirty="0">
                          <a:solidFill>
                            <a:srgbClr val="000000"/>
                          </a:solidFill>
                          <a:latin typeface="+mn-lt"/>
                        </a:rPr>
                      </a:br>
                      <a:r>
                        <a:rPr lang="en-US" altLang="de-DE" sz="1400" dirty="0">
                          <a:solidFill>
                            <a:srgbClr val="000000"/>
                          </a:solidFill>
                          <a:latin typeface="+mn-lt"/>
                        </a:rPr>
                        <a:t>Senior Citizens, </a:t>
                      </a:r>
                      <a:br>
                        <a:rPr lang="en-US" altLang="de-DE" sz="1400" dirty="0">
                          <a:solidFill>
                            <a:srgbClr val="000000"/>
                          </a:solidFill>
                          <a:latin typeface="+mn-lt"/>
                        </a:rPr>
                      </a:br>
                      <a:r>
                        <a:rPr lang="en-US" altLang="de-DE" sz="1400" dirty="0">
                          <a:solidFill>
                            <a:srgbClr val="000000"/>
                          </a:solidFill>
                          <a:latin typeface="+mn-lt"/>
                        </a:rPr>
                        <a:t>Women and Youth </a:t>
                      </a:r>
                    </a:p>
                  </a:txBody>
                  <a:tcPr/>
                </a:tc>
                <a:extLst>
                  <a:ext uri="{0D108BD9-81ED-4DB2-BD59-A6C34878D82A}">
                    <a16:rowId xmlns:a16="http://schemas.microsoft.com/office/drawing/2014/main" val="2544103222"/>
                  </a:ext>
                </a:extLst>
              </a:tr>
              <a:tr h="749356">
                <a:tc>
                  <a:txBody>
                    <a:bodyPr/>
                    <a:lstStyle/>
                    <a:p>
                      <a:r>
                        <a:rPr lang="de-DE" sz="1600" b="1" dirty="0"/>
                        <a:t>Basics</a:t>
                      </a:r>
                    </a:p>
                  </a:txBody>
                  <a:tcPr/>
                </a:tc>
                <a:tc>
                  <a:txBody>
                    <a:bodyPr/>
                    <a:lstStyle/>
                    <a:p>
                      <a:pPr algn="l">
                        <a:buClr>
                          <a:srgbClr val="000000"/>
                        </a:buClr>
                        <a:buSzPct val="100000"/>
                      </a:pPr>
                      <a:r>
                        <a:rPr lang="en-US" altLang="de-DE" sz="1400" dirty="0">
                          <a:solidFill>
                            <a:srgbClr val="000000"/>
                          </a:solidFill>
                          <a:cs typeface="Arial" panose="020B0604020202020204" pitchFamily="34" charset="0"/>
                        </a:rPr>
                        <a:t>Medium-term child and youth services plans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sz="1400" dirty="0">
                          <a:solidFill>
                            <a:srgbClr val="000000"/>
                          </a:solidFill>
                          <a:latin typeface="+mn-lt"/>
                        </a:rPr>
                        <a:t>Implementing acts to Social Code Book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sz="1400" dirty="0">
                          <a:solidFill>
                            <a:srgbClr val="000000"/>
                          </a:solidFill>
                          <a:latin typeface="+mn-lt"/>
                        </a:rPr>
                        <a:t>Social Code Book 8 Child and Youth Services Act</a:t>
                      </a:r>
                    </a:p>
                  </a:txBody>
                  <a:tcPr/>
                </a:tc>
                <a:extLst>
                  <a:ext uri="{0D108BD9-81ED-4DB2-BD59-A6C34878D82A}">
                    <a16:rowId xmlns:a16="http://schemas.microsoft.com/office/drawing/2014/main" val="3809432293"/>
                  </a:ext>
                </a:extLst>
              </a:tr>
              <a:tr h="1186480">
                <a:tc>
                  <a:txBody>
                    <a:bodyPr/>
                    <a:lstStyle/>
                    <a:p>
                      <a:r>
                        <a:rPr lang="de-DE" sz="1600" b="1" dirty="0"/>
                        <a:t>Instruments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sz="1400" dirty="0">
                          <a:solidFill>
                            <a:srgbClr val="000000"/>
                          </a:solidFill>
                        </a:rPr>
                        <a:t>Planning and funding responsibility in the context of local self-government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sz="1400" dirty="0">
                          <a:solidFill>
                            <a:srgbClr val="000000"/>
                          </a:solidFill>
                          <a:latin typeface="+mn-lt"/>
                        </a:rPr>
                        <a:t>Initiation, promotion, further development of public-sector and non-statutory child and youth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de-DE" sz="1400" dirty="0">
                          <a:solidFill>
                            <a:srgbClr val="000000"/>
                          </a:solidFill>
                          <a:latin typeface="+mn-lt"/>
                        </a:rPr>
                        <a:t>Nationwide initiation, models and promotion</a:t>
                      </a:r>
                    </a:p>
                  </a:txBody>
                  <a:tcPr/>
                </a:tc>
                <a:extLst>
                  <a:ext uri="{0D108BD9-81ED-4DB2-BD59-A6C34878D82A}">
                    <a16:rowId xmlns:a16="http://schemas.microsoft.com/office/drawing/2014/main" val="2269588238"/>
                  </a:ext>
                </a:extLst>
              </a:tr>
              <a:tr h="1186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de-DE" sz="1600" b="1" dirty="0">
                          <a:solidFill>
                            <a:srgbClr val="000000"/>
                          </a:solidFill>
                          <a:latin typeface="+mn-lt"/>
                        </a:rPr>
                        <a:t>Funding and reporting</a:t>
                      </a:r>
                    </a:p>
                  </a:txBody>
                  <a:tcPr/>
                </a:tc>
                <a:tc>
                  <a:txBody>
                    <a:bodyPr/>
                    <a:lstStyle/>
                    <a:p>
                      <a:pPr>
                        <a:buClr>
                          <a:srgbClr val="000000"/>
                        </a:buClr>
                        <a:buSzPct val="100000"/>
                      </a:pPr>
                      <a:r>
                        <a:rPr lang="en-US" altLang="de-DE" sz="1400" dirty="0">
                          <a:solidFill>
                            <a:srgbClr val="000000"/>
                          </a:solidFill>
                          <a:cs typeface="Arial" panose="020B0604020202020204" pitchFamily="34" charset="0"/>
                        </a:rPr>
                        <a:t>Local and regional facilities and offerings run by public-sector and non-statutory bodies</a:t>
                      </a:r>
                    </a:p>
                  </a:txBody>
                  <a:tcPr/>
                </a:tc>
                <a:tc>
                  <a:txBody>
                    <a:bodyPr/>
                    <a:lstStyle/>
                    <a:p>
                      <a:pPr eaLnBrk="1" hangingPunct="1">
                        <a:buClr>
                          <a:srgbClr val="000000"/>
                        </a:buClr>
                        <a:buSzPct val="100000"/>
                        <a:buFont typeface="Arial" panose="020B0604020202020204" pitchFamily="34" charset="0"/>
                        <a:buNone/>
                      </a:pPr>
                      <a:r>
                        <a:rPr lang="en-US" altLang="de-DE" sz="1400" dirty="0">
                          <a:solidFill>
                            <a:srgbClr val="000000"/>
                          </a:solidFill>
                          <a:latin typeface="+mn-lt"/>
                        </a:rPr>
                        <a:t>Child and Youth Plans of the </a:t>
                      </a:r>
                      <a:r>
                        <a:rPr lang="en-US" altLang="de-DE" sz="1400" dirty="0" err="1">
                          <a:solidFill>
                            <a:srgbClr val="000000"/>
                          </a:solidFill>
                          <a:latin typeface="+mn-lt"/>
                        </a:rPr>
                        <a:t>Länder</a:t>
                      </a:r>
                      <a:endParaRPr lang="en-US" altLang="de-DE" sz="1400" dirty="0">
                        <a:solidFill>
                          <a:srgbClr val="000000"/>
                        </a:solidFill>
                        <a:latin typeface="+mn-lt"/>
                      </a:endParaRPr>
                    </a:p>
                    <a:p>
                      <a:pPr eaLnBrk="1" hangingPunct="1">
                        <a:buClr>
                          <a:srgbClr val="000000"/>
                        </a:buClr>
                        <a:buSzPct val="100000"/>
                        <a:buFont typeface="Arial" panose="020B0604020202020204" pitchFamily="34" charset="0"/>
                        <a:buNone/>
                      </a:pPr>
                      <a:br>
                        <a:rPr lang="en-US" altLang="de-DE" sz="1400" dirty="0">
                          <a:solidFill>
                            <a:srgbClr val="000000"/>
                          </a:solidFill>
                          <a:latin typeface="+mn-lt"/>
                        </a:rPr>
                      </a:br>
                      <a:r>
                        <a:rPr lang="en-US" altLang="de-DE" sz="1400" dirty="0">
                          <a:solidFill>
                            <a:srgbClr val="000000"/>
                          </a:solidFill>
                          <a:latin typeface="+mn-lt"/>
                        </a:rPr>
                        <a:t>Child and Youth Reports of the </a:t>
                      </a:r>
                      <a:r>
                        <a:rPr lang="en-US" altLang="de-DE" sz="1400" dirty="0" err="1">
                          <a:solidFill>
                            <a:srgbClr val="000000"/>
                          </a:solidFill>
                          <a:latin typeface="+mn-lt"/>
                        </a:rPr>
                        <a:t>Länder</a:t>
                      </a:r>
                      <a:r>
                        <a:rPr lang="en-US" altLang="de-DE" sz="1400" dirty="0">
                          <a:solidFill>
                            <a:srgbClr val="000000"/>
                          </a:solidFill>
                          <a:latin typeface="+mn-lt"/>
                        </a:rPr>
                        <a:t> </a:t>
                      </a:r>
                    </a:p>
                  </a:txBody>
                  <a:tcPr/>
                </a:tc>
                <a:tc>
                  <a:txBody>
                    <a:bodyPr/>
                    <a:lstStyle/>
                    <a:p>
                      <a:pPr>
                        <a:buClr>
                          <a:srgbClr val="000000"/>
                        </a:buClr>
                        <a:buSzPct val="100000"/>
                      </a:pPr>
                      <a:r>
                        <a:rPr lang="en-US" altLang="de-DE" sz="1400" dirty="0">
                          <a:solidFill>
                            <a:srgbClr val="000000"/>
                          </a:solidFill>
                          <a:latin typeface="+mn-lt"/>
                        </a:rPr>
                        <a:t>Child and Youth Plan of the Federation (KJP)</a:t>
                      </a:r>
                    </a:p>
                    <a:p>
                      <a:pPr>
                        <a:buClr>
                          <a:srgbClr val="000000"/>
                        </a:buClr>
                        <a:buSzPct val="100000"/>
                      </a:pPr>
                      <a:br>
                        <a:rPr lang="en-US" altLang="de-DE" sz="1400" dirty="0">
                          <a:solidFill>
                            <a:srgbClr val="000000"/>
                          </a:solidFill>
                          <a:latin typeface="+mn-lt"/>
                        </a:rPr>
                      </a:br>
                      <a:r>
                        <a:rPr lang="en-US" altLang="de-DE" sz="1400" dirty="0">
                          <a:solidFill>
                            <a:srgbClr val="000000"/>
                          </a:solidFill>
                          <a:latin typeface="+mn-lt"/>
                        </a:rPr>
                        <a:t>Child and Youth Report</a:t>
                      </a:r>
                      <a:endParaRPr lang="en-GB" altLang="de-DE" sz="1400" dirty="0">
                        <a:solidFill>
                          <a:srgbClr val="000000"/>
                        </a:solidFill>
                        <a:latin typeface="+mn-lt"/>
                      </a:endParaRPr>
                    </a:p>
                  </a:txBody>
                  <a:tcPr/>
                </a:tc>
                <a:extLst>
                  <a:ext uri="{0D108BD9-81ED-4DB2-BD59-A6C34878D82A}">
                    <a16:rowId xmlns:a16="http://schemas.microsoft.com/office/drawing/2014/main" val="2669219218"/>
                  </a:ext>
                </a:extLst>
              </a:tr>
            </a:tbl>
          </a:graphicData>
        </a:graphic>
      </p:graphicFrame>
    </p:spTree>
    <p:extLst>
      <p:ext uri="{BB962C8B-B14F-4D97-AF65-F5344CB8AC3E}">
        <p14:creationId xmlns:p14="http://schemas.microsoft.com/office/powerpoint/2010/main" val="33844876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349"/>
            <a:ext cx="8693596" cy="428738"/>
          </a:xfrm>
        </p:spPr>
        <p:txBody>
          <a:bodyPr>
            <a:noAutofit/>
          </a:bodyPr>
          <a:lstStyle/>
          <a:p>
            <a:r>
              <a:rPr lang="de-DE" dirty="0">
                <a:solidFill>
                  <a:srgbClr val="000000"/>
                </a:solidFill>
              </a:rPr>
              <a:t>3.1.2 </a:t>
            </a:r>
            <a:r>
              <a:rPr lang="en-GB" dirty="0">
                <a:solidFill>
                  <a:srgbClr val="000000"/>
                </a:solidFill>
              </a:rPr>
              <a:t>Local public-sector providers of child and youth services</a:t>
            </a:r>
            <a:endParaRPr lang="de-DE" dirty="0">
              <a:solidFill>
                <a:srgbClr val="000000"/>
              </a:solidFill>
            </a:endParaRPr>
          </a:p>
        </p:txBody>
      </p:sp>
      <p:sp>
        <p:nvSpPr>
          <p:cNvPr id="31" name="Rechteck 30">
            <a:extLst>
              <a:ext uri="{FF2B5EF4-FFF2-40B4-BE49-F238E27FC236}">
                <a16:creationId xmlns:a16="http://schemas.microsoft.com/office/drawing/2014/main" id="{E36A7326-A1B1-4EEC-B7F6-105F305DB5F4}"/>
              </a:ext>
            </a:extLst>
          </p:cNvPr>
          <p:cNvSpPr/>
          <p:nvPr/>
        </p:nvSpPr>
        <p:spPr>
          <a:xfrm>
            <a:off x="-39688" y="5421440"/>
            <a:ext cx="8643938" cy="338554"/>
          </a:xfrm>
          <a:prstGeom prst="rect">
            <a:avLst/>
          </a:prstGeom>
        </p:spPr>
        <p:txBody>
          <a:bodyPr>
            <a:spAutoFit/>
          </a:bodyPr>
          <a:lstStyle/>
          <a:p>
            <a:pPr marL="342900" indent="-342900">
              <a:buFontTx/>
              <a:buAutoNum type="arabicParenBoth"/>
              <a:defRPr/>
            </a:pPr>
            <a:endParaRPr lang="de-DE" sz="1600" dirty="0">
              <a:latin typeface="+mj-lt"/>
            </a:endParaRPr>
          </a:p>
        </p:txBody>
      </p:sp>
      <p:sp>
        <p:nvSpPr>
          <p:cNvPr id="32" name="Text Box 2">
            <a:extLst>
              <a:ext uri="{FF2B5EF4-FFF2-40B4-BE49-F238E27FC236}">
                <a16:creationId xmlns:a16="http://schemas.microsoft.com/office/drawing/2014/main" id="{20E485CE-B724-4FAD-8110-2883EE97D93B}"/>
              </a:ext>
            </a:extLst>
          </p:cNvPr>
          <p:cNvSpPr txBox="1">
            <a:spLocks noChangeArrowheads="1"/>
          </p:cNvSpPr>
          <p:nvPr/>
        </p:nvSpPr>
        <p:spPr bwMode="auto">
          <a:xfrm>
            <a:off x="396056" y="1539654"/>
            <a:ext cx="8280400" cy="4534575"/>
          </a:xfrm>
          <a:prstGeom prst="rect">
            <a:avLst/>
          </a:prstGeom>
          <a:noFill/>
          <a:ln w="9525">
            <a:noFill/>
            <a:miter lim="800000"/>
            <a:headEnd/>
            <a:tailEnd/>
          </a:ln>
        </p:spPr>
        <p:txBody>
          <a:bodyPr>
            <a:spAutoFit/>
          </a:bodyPr>
          <a:lstStyle/>
          <a:p>
            <a:pPr>
              <a:spcAft>
                <a:spcPts val="600"/>
              </a:spcAft>
              <a:defRPr/>
            </a:pPr>
            <a:r>
              <a:rPr lang="en-GB" altLang="de-DE" sz="1700" b="1" dirty="0">
                <a:solidFill>
                  <a:srgbClr val="121719"/>
                </a:solidFill>
              </a:rPr>
              <a:t>The local public-sector providers of child and youth services are determined in federal state law (Article 69 [1] Social Code Book 8).</a:t>
            </a:r>
            <a:r>
              <a:rPr lang="en-GB" altLang="de-DE" sz="1700" dirty="0">
                <a:solidFill>
                  <a:srgbClr val="121719"/>
                </a:solidFill>
              </a:rPr>
              <a:t> Generally speaking, the local providers are the towns that are administrative districts in their own right and the counties (in exceptional cases also towns within administrative districts).</a:t>
            </a:r>
            <a:endParaRPr lang="en-GB" sz="1700" dirty="0">
              <a:solidFill>
                <a:srgbClr val="121719"/>
              </a:solidFill>
            </a:endParaRPr>
          </a:p>
          <a:p>
            <a:pPr>
              <a:spcAft>
                <a:spcPts val="600"/>
              </a:spcAft>
              <a:defRPr/>
            </a:pPr>
            <a:r>
              <a:rPr lang="en-GB" altLang="de-DE" sz="1700" dirty="0">
                <a:solidFill>
                  <a:srgbClr val="121719"/>
                </a:solidFill>
              </a:rPr>
              <a:t>Each local public-sector provider must establish a youth welfare office to carry out the tasks required by Social Code Book 8 (Article 69 [3]).</a:t>
            </a:r>
          </a:p>
          <a:p>
            <a:pPr>
              <a:spcAft>
                <a:spcPts val="600"/>
              </a:spcAft>
              <a:defRPr/>
            </a:pPr>
            <a:r>
              <a:rPr lang="en-GB" altLang="de-DE" sz="1700" dirty="0">
                <a:solidFill>
                  <a:srgbClr val="121719"/>
                </a:solidFill>
              </a:rPr>
              <a:t>The local authorities decide on the specific structure of the youth welfare office.</a:t>
            </a:r>
            <a:endParaRPr lang="en-GB" altLang="de-DE" sz="1700" b="1" dirty="0">
              <a:solidFill>
                <a:srgbClr val="121719"/>
              </a:solidFill>
            </a:endParaRPr>
          </a:p>
          <a:p>
            <a:pPr>
              <a:spcAft>
                <a:spcPts val="600"/>
              </a:spcAft>
              <a:defRPr/>
            </a:pPr>
            <a:r>
              <a:rPr lang="en-GB" altLang="de-DE" sz="1700" b="1" dirty="0">
                <a:solidFill>
                  <a:srgbClr val="121719"/>
                </a:solidFill>
              </a:rPr>
              <a:t>The public-sector providers have overall responsibility to ensure</a:t>
            </a:r>
          </a:p>
          <a:p>
            <a:pPr marL="490538" lvl="1" indent="-220663" defTabSz="914400">
              <a:spcBef>
                <a:spcPts val="500"/>
              </a:spcBef>
              <a:spcAft>
                <a:spcPts val="600"/>
              </a:spcAft>
              <a:buClr>
                <a:schemeClr val="accent3"/>
              </a:buClr>
              <a:buSzPct val="160000"/>
              <a:buFont typeface="Arial" panose="020B0604020202020204" pitchFamily="34" charset="0"/>
              <a:buChar char="•"/>
              <a:defRPr/>
            </a:pPr>
            <a:r>
              <a:rPr lang="en-GB" altLang="de-DE" sz="1400" dirty="0">
                <a:solidFill>
                  <a:srgbClr val="000000"/>
                </a:solidFill>
              </a:rPr>
              <a:t>that the youth welfare offices have access to adequate resources;</a:t>
            </a:r>
          </a:p>
          <a:p>
            <a:pPr marL="490538" lvl="1" indent="-220663" defTabSz="914400">
              <a:spcBef>
                <a:spcPts val="500"/>
              </a:spcBef>
              <a:spcAft>
                <a:spcPts val="600"/>
              </a:spcAft>
              <a:buClr>
                <a:schemeClr val="accent3"/>
              </a:buClr>
              <a:buSzPct val="160000"/>
              <a:buFont typeface="Arial" panose="020B0604020202020204" pitchFamily="34" charset="0"/>
              <a:buChar char="•"/>
              <a:defRPr/>
            </a:pPr>
            <a:r>
              <a:rPr lang="en-GB" altLang="de-DE" sz="1400" dirty="0">
                <a:solidFill>
                  <a:srgbClr val="000000"/>
                </a:solidFill>
              </a:rPr>
              <a:t>that people have access to the necessary and appropriate services when they are needed and in an adequate scope;</a:t>
            </a:r>
          </a:p>
          <a:p>
            <a:pPr marL="490538" lvl="1" indent="-220663" defTabSz="914400">
              <a:spcBef>
                <a:spcPts val="500"/>
              </a:spcBef>
              <a:spcAft>
                <a:spcPts val="600"/>
              </a:spcAft>
              <a:buClr>
                <a:schemeClr val="accent3"/>
              </a:buClr>
              <a:buSzPct val="160000"/>
              <a:buFont typeface="Arial" panose="020B0604020202020204" pitchFamily="34" charset="0"/>
              <a:buChar char="•"/>
              <a:defRPr/>
            </a:pPr>
            <a:r>
              <a:rPr lang="en-GB" altLang="de-DE" sz="1400" dirty="0">
                <a:solidFill>
                  <a:srgbClr val="000000"/>
                </a:solidFill>
              </a:rPr>
              <a:t>structural plurality across services;</a:t>
            </a:r>
          </a:p>
          <a:p>
            <a:pPr marL="490538" lvl="1" indent="-220663" defTabSz="914400">
              <a:spcBef>
                <a:spcPts val="500"/>
              </a:spcBef>
              <a:spcAft>
                <a:spcPts val="600"/>
              </a:spcAft>
              <a:buClr>
                <a:schemeClr val="accent3"/>
              </a:buClr>
              <a:buSzPct val="160000"/>
              <a:buFont typeface="Arial" panose="020B0604020202020204" pitchFamily="34" charset="0"/>
              <a:buChar char="•"/>
              <a:defRPr/>
            </a:pPr>
            <a:r>
              <a:rPr lang="en-GB" altLang="de-DE" sz="1400" dirty="0">
                <a:solidFill>
                  <a:srgbClr val="000000"/>
                </a:solidFill>
              </a:rPr>
              <a:t>the development of standards to ensure quality development across all tasks of child and youth services.</a:t>
            </a:r>
          </a:p>
        </p:txBody>
      </p:sp>
      <p:sp>
        <p:nvSpPr>
          <p:cNvPr id="11"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de-DE" dirty="0"/>
              <a:t>3. </a:t>
            </a:r>
            <a:r>
              <a:rPr lang="de-DE" dirty="0" err="1"/>
              <a:t>Structures</a:t>
            </a:r>
            <a:r>
              <a:rPr lang="de-DE" dirty="0"/>
              <a:t> – </a:t>
            </a:r>
            <a:r>
              <a:rPr lang="de-DE" dirty="0" err="1"/>
              <a:t>Institutions</a:t>
            </a:r>
            <a:endParaRPr lang="de-DE" dirty="0"/>
          </a:p>
        </p:txBody>
      </p:sp>
    </p:spTree>
    <p:extLst>
      <p:ext uri="{BB962C8B-B14F-4D97-AF65-F5344CB8AC3E}">
        <p14:creationId xmlns:p14="http://schemas.microsoft.com/office/powerpoint/2010/main" val="24502765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r>
              <a:rPr lang="en-GB" dirty="0">
                <a:solidFill>
                  <a:srgbClr val="000000"/>
                </a:solidFill>
              </a:rPr>
              <a:t>3.1.3 The dual structure of the youth welfare office</a:t>
            </a:r>
          </a:p>
        </p:txBody>
      </p:sp>
      <p:sp>
        <p:nvSpPr>
          <p:cNvPr id="63" name="Rectangle 38">
            <a:extLst>
              <a:ext uri="{FF2B5EF4-FFF2-40B4-BE49-F238E27FC236}">
                <a16:creationId xmlns:a16="http://schemas.microsoft.com/office/drawing/2014/main" id="{6100D3D3-7368-4BF4-8564-85D673B1DACB}"/>
              </a:ext>
            </a:extLst>
          </p:cNvPr>
          <p:cNvSpPr>
            <a:spLocks noChangeArrowheads="1"/>
          </p:cNvSpPr>
          <p:nvPr/>
        </p:nvSpPr>
        <p:spPr bwMode="auto">
          <a:xfrm>
            <a:off x="467545" y="1948830"/>
            <a:ext cx="4104456" cy="4000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93000"/>
              </a:lnSpc>
              <a:buClr>
                <a:srgbClr val="000000"/>
              </a:buClr>
              <a:buSzPct val="100000"/>
              <a:buFont typeface="Arial" panose="020B0604020202020204" pitchFamily="34" charset="0"/>
              <a:buNone/>
            </a:pPr>
            <a:endParaRPr lang="en-GB" altLang="de-DE" sz="1600" dirty="0"/>
          </a:p>
        </p:txBody>
      </p:sp>
      <p:sp>
        <p:nvSpPr>
          <p:cNvPr id="65" name="Rectangle 40">
            <a:extLst>
              <a:ext uri="{FF2B5EF4-FFF2-40B4-BE49-F238E27FC236}">
                <a16:creationId xmlns:a16="http://schemas.microsoft.com/office/drawing/2014/main" id="{20B493C6-A0F4-4EAB-86DE-A27EAE5A34E5}"/>
              </a:ext>
            </a:extLst>
          </p:cNvPr>
          <p:cNvSpPr>
            <a:spLocks noChangeArrowheads="1"/>
          </p:cNvSpPr>
          <p:nvPr/>
        </p:nvSpPr>
        <p:spPr bwMode="auto">
          <a:xfrm>
            <a:off x="4821953" y="1948830"/>
            <a:ext cx="3979147" cy="4000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93000"/>
              </a:lnSpc>
              <a:buClr>
                <a:srgbClr val="000000"/>
              </a:buClr>
              <a:buSzPct val="100000"/>
              <a:buFont typeface="Arial" panose="020B0604020202020204" pitchFamily="34" charset="0"/>
              <a:buNone/>
            </a:pPr>
            <a:r>
              <a:rPr lang="en-GB" altLang="de-DE" b="1" dirty="0">
                <a:solidFill>
                  <a:schemeClr val="bg1"/>
                </a:solidFill>
              </a:rPr>
              <a:t>Administration</a:t>
            </a:r>
          </a:p>
        </p:txBody>
      </p:sp>
      <p:sp>
        <p:nvSpPr>
          <p:cNvPr id="66" name="AutoShape 41">
            <a:extLst>
              <a:ext uri="{FF2B5EF4-FFF2-40B4-BE49-F238E27FC236}">
                <a16:creationId xmlns:a16="http://schemas.microsoft.com/office/drawing/2014/main" id="{28CB788A-3327-40E6-B86B-67DB8339A996}"/>
              </a:ext>
            </a:extLst>
          </p:cNvPr>
          <p:cNvSpPr>
            <a:spLocks noChangeArrowheads="1"/>
          </p:cNvSpPr>
          <p:nvPr/>
        </p:nvSpPr>
        <p:spPr bwMode="auto">
          <a:xfrm>
            <a:off x="6463163" y="2348880"/>
            <a:ext cx="773133" cy="233363"/>
          </a:xfrm>
          <a:prstGeom prst="downArrow">
            <a:avLst>
              <a:gd name="adj1" fmla="val 43315"/>
              <a:gd name="adj2" fmla="val 66667"/>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
                <a:schemeClr val="accent1"/>
              </a:buClr>
              <a:buSzPct val="100000"/>
              <a:buFont typeface="Wingdings" panose="05000000000000000000" pitchFamily="2" charset="2"/>
              <a:buChar char="l"/>
            </a:pPr>
            <a:endParaRPr lang="en-GB" altLang="de-DE" dirty="0"/>
          </a:p>
        </p:txBody>
      </p:sp>
      <p:sp>
        <p:nvSpPr>
          <p:cNvPr id="67" name="Rectangle 44">
            <a:extLst>
              <a:ext uri="{FF2B5EF4-FFF2-40B4-BE49-F238E27FC236}">
                <a16:creationId xmlns:a16="http://schemas.microsoft.com/office/drawing/2014/main" id="{8E113D95-C82F-4EB0-856D-5B0B0169EEDD}"/>
              </a:ext>
            </a:extLst>
          </p:cNvPr>
          <p:cNvSpPr>
            <a:spLocks noChangeArrowheads="1"/>
          </p:cNvSpPr>
          <p:nvPr/>
        </p:nvSpPr>
        <p:spPr bwMode="auto">
          <a:xfrm>
            <a:off x="3059832" y="1498739"/>
            <a:ext cx="3096344" cy="3524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93000"/>
              </a:lnSpc>
              <a:buClr>
                <a:srgbClr val="000000"/>
              </a:buClr>
              <a:buSzPct val="100000"/>
              <a:buFont typeface="Arial" panose="020B0604020202020204" pitchFamily="34" charset="0"/>
              <a:buNone/>
            </a:pPr>
            <a:endParaRPr lang="en-GB" altLang="de-DE" sz="1600" dirty="0"/>
          </a:p>
        </p:txBody>
      </p:sp>
      <p:sp>
        <p:nvSpPr>
          <p:cNvPr id="68" name="Rectangle 43">
            <a:extLst>
              <a:ext uri="{FF2B5EF4-FFF2-40B4-BE49-F238E27FC236}">
                <a16:creationId xmlns:a16="http://schemas.microsoft.com/office/drawing/2014/main" id="{509B21D8-744B-4342-93F2-5B936DF6E674}"/>
              </a:ext>
            </a:extLst>
          </p:cNvPr>
          <p:cNvSpPr>
            <a:spLocks noChangeArrowheads="1"/>
          </p:cNvSpPr>
          <p:nvPr/>
        </p:nvSpPr>
        <p:spPr bwMode="auto">
          <a:xfrm>
            <a:off x="3347821" y="1494856"/>
            <a:ext cx="2592331"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93000"/>
              </a:lnSpc>
              <a:buClr>
                <a:srgbClr val="000000"/>
              </a:buClr>
              <a:buSzPct val="100000"/>
              <a:buFont typeface="Arial" panose="020B0604020202020204" pitchFamily="34" charset="0"/>
              <a:buNone/>
            </a:pPr>
            <a:r>
              <a:rPr lang="en-GB" altLang="de-DE" b="1" dirty="0">
                <a:solidFill>
                  <a:schemeClr val="bg1"/>
                </a:solidFill>
                <a:latin typeface="+mn-lt"/>
              </a:rPr>
              <a:t>Youth welfare office</a:t>
            </a:r>
          </a:p>
        </p:txBody>
      </p:sp>
      <p:sp>
        <p:nvSpPr>
          <p:cNvPr id="69" name="Rectangle 46">
            <a:extLst>
              <a:ext uri="{FF2B5EF4-FFF2-40B4-BE49-F238E27FC236}">
                <a16:creationId xmlns:a16="http://schemas.microsoft.com/office/drawing/2014/main" id="{404CDFB0-E32A-4CA0-85F3-185422693C94}"/>
              </a:ext>
            </a:extLst>
          </p:cNvPr>
          <p:cNvSpPr>
            <a:spLocks noChangeArrowheads="1"/>
          </p:cNvSpPr>
          <p:nvPr/>
        </p:nvSpPr>
        <p:spPr bwMode="auto">
          <a:xfrm>
            <a:off x="827584" y="1943929"/>
            <a:ext cx="3618762"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93000"/>
              </a:lnSpc>
              <a:buClr>
                <a:srgbClr val="000000"/>
              </a:buClr>
              <a:buSzPct val="100000"/>
              <a:buFont typeface="Arial" panose="020B0604020202020204" pitchFamily="34" charset="0"/>
              <a:buNone/>
            </a:pPr>
            <a:r>
              <a:rPr lang="en-GB" altLang="de-DE" b="1" dirty="0">
                <a:solidFill>
                  <a:schemeClr val="bg1"/>
                </a:solidFill>
              </a:rPr>
              <a:t>Youth welfare committee</a:t>
            </a:r>
            <a:endParaRPr lang="en-GB" altLang="de-DE" sz="1600" b="1" dirty="0">
              <a:solidFill>
                <a:schemeClr val="bg1"/>
              </a:solidFill>
            </a:endParaRPr>
          </a:p>
        </p:txBody>
      </p:sp>
      <p:sp>
        <p:nvSpPr>
          <p:cNvPr id="71" name="Rectangle 50">
            <a:extLst>
              <a:ext uri="{FF2B5EF4-FFF2-40B4-BE49-F238E27FC236}">
                <a16:creationId xmlns:a16="http://schemas.microsoft.com/office/drawing/2014/main" id="{DD12C2EA-5842-4EA8-B010-1943062EABDE}"/>
              </a:ext>
            </a:extLst>
          </p:cNvPr>
          <p:cNvSpPr>
            <a:spLocks noChangeArrowheads="1"/>
          </p:cNvSpPr>
          <p:nvPr/>
        </p:nvSpPr>
        <p:spPr bwMode="auto">
          <a:xfrm>
            <a:off x="557385" y="2658268"/>
            <a:ext cx="4091824" cy="232775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67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indent="0">
              <a:lnSpc>
                <a:spcPct val="93000"/>
              </a:lnSpc>
              <a:buClr>
                <a:schemeClr val="accent3"/>
              </a:buClr>
              <a:buSzPct val="100000"/>
            </a:pPr>
            <a:r>
              <a:rPr lang="en-GB" altLang="de-DE" sz="1600" dirty="0">
                <a:solidFill>
                  <a:schemeClr val="bg2">
                    <a:lumMod val="10000"/>
                  </a:schemeClr>
                </a:solidFill>
                <a:latin typeface="+mn-lt"/>
              </a:rPr>
              <a:t>The </a:t>
            </a:r>
            <a:r>
              <a:rPr lang="en-GB" altLang="de-DE" sz="1600" b="1" dirty="0">
                <a:solidFill>
                  <a:schemeClr val="bg2">
                    <a:lumMod val="10000"/>
                  </a:schemeClr>
                </a:solidFill>
                <a:latin typeface="+mn-lt"/>
              </a:rPr>
              <a:t>youth welfare committee</a:t>
            </a:r>
            <a:r>
              <a:rPr lang="en-GB" altLang="de-DE" sz="1600" dirty="0">
                <a:solidFill>
                  <a:schemeClr val="bg2">
                    <a:lumMod val="10000"/>
                  </a:schemeClr>
                </a:solidFill>
                <a:latin typeface="+mn-lt"/>
              </a:rPr>
              <a:t> deals with all matters of child and youth services and, in particular, with:</a:t>
            </a:r>
          </a:p>
          <a:p>
            <a:pPr marL="285750" indent="-285750" defTabSz="914400">
              <a:lnSpc>
                <a:spcPct val="93000"/>
              </a:lnSpc>
              <a:spcBef>
                <a:spcPts val="500"/>
              </a:spcBef>
              <a:spcAft>
                <a:spcPts val="600"/>
              </a:spcAft>
              <a:buClr>
                <a:schemeClr val="accent3"/>
              </a:buClr>
              <a:buSzPct val="160000"/>
              <a:buFont typeface="Arial" panose="020B0604020202020204" pitchFamily="34" charset="0"/>
              <a:buChar char="•"/>
              <a:defRPr/>
            </a:pPr>
            <a:r>
              <a:rPr lang="en-GB" altLang="de-DE" sz="1400" dirty="0">
                <a:solidFill>
                  <a:schemeClr val="bg2">
                    <a:lumMod val="10000"/>
                  </a:schemeClr>
                </a:solidFill>
                <a:latin typeface="+mn-lt"/>
                <a:ea typeface="+mn-ea"/>
                <a:cs typeface="+mn-cs"/>
              </a:rPr>
              <a:t>counselling of young people and families with problems,</a:t>
            </a:r>
          </a:p>
          <a:p>
            <a:pPr marL="285750" indent="-285750" defTabSz="914400">
              <a:lnSpc>
                <a:spcPct val="93000"/>
              </a:lnSpc>
              <a:spcBef>
                <a:spcPts val="500"/>
              </a:spcBef>
              <a:spcAft>
                <a:spcPts val="600"/>
              </a:spcAft>
              <a:buClr>
                <a:schemeClr val="accent3"/>
              </a:buClr>
              <a:buSzPct val="160000"/>
              <a:buFont typeface="Arial" panose="020B0604020202020204" pitchFamily="34" charset="0"/>
              <a:buChar char="•"/>
              <a:defRPr/>
            </a:pPr>
            <a:r>
              <a:rPr lang="en-GB" altLang="en-US" sz="1400" dirty="0">
                <a:solidFill>
                  <a:schemeClr val="bg2">
                    <a:lumMod val="10000"/>
                  </a:schemeClr>
                </a:solidFill>
                <a:latin typeface="+mn-lt"/>
                <a:ea typeface="+mn-ea"/>
                <a:cs typeface="+mn-cs"/>
              </a:rPr>
              <a:t>proposals for further development </a:t>
            </a:r>
            <a:r>
              <a:rPr lang="en-GB" altLang="de-DE" sz="1400" dirty="0">
                <a:solidFill>
                  <a:schemeClr val="bg2">
                    <a:lumMod val="10000"/>
                  </a:schemeClr>
                </a:solidFill>
                <a:latin typeface="+mn-lt"/>
                <a:ea typeface="+mn-ea"/>
                <a:cs typeface="+mn-cs"/>
              </a:rPr>
              <a:t>of child and youth service planning,</a:t>
            </a:r>
          </a:p>
          <a:p>
            <a:pPr marL="285750" indent="-285750" defTabSz="914400">
              <a:lnSpc>
                <a:spcPct val="93000"/>
              </a:lnSpc>
              <a:spcBef>
                <a:spcPts val="500"/>
              </a:spcBef>
              <a:spcAft>
                <a:spcPts val="600"/>
              </a:spcAft>
              <a:buClr>
                <a:schemeClr val="accent3"/>
              </a:buClr>
              <a:buSzPct val="160000"/>
              <a:buFont typeface="Arial" panose="020B0604020202020204" pitchFamily="34" charset="0"/>
              <a:buChar char="•"/>
              <a:defRPr/>
            </a:pPr>
            <a:r>
              <a:rPr lang="en-GB" altLang="de-DE" sz="1400" dirty="0">
                <a:solidFill>
                  <a:schemeClr val="bg2">
                    <a:lumMod val="10000"/>
                  </a:schemeClr>
                </a:solidFill>
                <a:latin typeface="+mn-lt"/>
                <a:ea typeface="+mn-ea"/>
                <a:cs typeface="+mn-cs"/>
              </a:rPr>
              <a:t>funding and support for non-statutory youth service providers.</a:t>
            </a:r>
          </a:p>
        </p:txBody>
      </p:sp>
      <p:sp>
        <p:nvSpPr>
          <p:cNvPr id="75" name="Rectangle 63">
            <a:extLst>
              <a:ext uri="{FF2B5EF4-FFF2-40B4-BE49-F238E27FC236}">
                <a16:creationId xmlns:a16="http://schemas.microsoft.com/office/drawing/2014/main" id="{A45275F4-FC77-4DE6-BE17-F5DA0D1677AC}"/>
              </a:ext>
            </a:extLst>
          </p:cNvPr>
          <p:cNvSpPr>
            <a:spLocks noChangeArrowheads="1"/>
          </p:cNvSpPr>
          <p:nvPr/>
        </p:nvSpPr>
        <p:spPr bwMode="auto">
          <a:xfrm>
            <a:off x="4957012" y="2636912"/>
            <a:ext cx="3848580" cy="14661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93000"/>
              </a:lnSpc>
              <a:buClr>
                <a:srgbClr val="000000"/>
              </a:buClr>
              <a:buSzPct val="100000"/>
              <a:buFont typeface="Arial" panose="020B0604020202020204" pitchFamily="34" charset="0"/>
              <a:buNone/>
            </a:pPr>
            <a:r>
              <a:rPr lang="en-GB" altLang="de-DE" sz="1600" dirty="0">
                <a:solidFill>
                  <a:schemeClr val="bg2">
                    <a:lumMod val="10000"/>
                  </a:schemeClr>
                </a:solidFill>
                <a:latin typeface="+mn-lt"/>
              </a:rPr>
              <a:t>Ongoing </a:t>
            </a:r>
            <a:r>
              <a:rPr lang="en-GB" altLang="de-DE" sz="1600" b="1" dirty="0">
                <a:solidFill>
                  <a:schemeClr val="bg2">
                    <a:lumMod val="10000"/>
                  </a:schemeClr>
                </a:solidFill>
                <a:latin typeface="+mn-lt"/>
              </a:rPr>
              <a:t>administrative functions</a:t>
            </a:r>
            <a:r>
              <a:rPr lang="en-GB" altLang="de-DE" sz="1600" dirty="0">
                <a:solidFill>
                  <a:schemeClr val="bg2">
                    <a:lumMod val="10000"/>
                  </a:schemeClr>
                </a:solidFill>
                <a:latin typeface="+mn-lt"/>
              </a:rPr>
              <a:t> performed in accordance with the statutes of and the resolutions adopted by the local or municipal political representation and the youth welfare committee.</a:t>
            </a:r>
          </a:p>
        </p:txBody>
      </p:sp>
      <p:sp>
        <p:nvSpPr>
          <p:cNvPr id="76" name="Rectangle 64">
            <a:extLst>
              <a:ext uri="{FF2B5EF4-FFF2-40B4-BE49-F238E27FC236}">
                <a16:creationId xmlns:a16="http://schemas.microsoft.com/office/drawing/2014/main" id="{479BA58D-0F29-41DF-B4FF-3FD5B24C2121}"/>
              </a:ext>
            </a:extLst>
          </p:cNvPr>
          <p:cNvSpPr>
            <a:spLocks noChangeArrowheads="1"/>
          </p:cNvSpPr>
          <p:nvPr/>
        </p:nvSpPr>
        <p:spPr bwMode="auto">
          <a:xfrm>
            <a:off x="467544" y="5171313"/>
            <a:ext cx="8338047" cy="9510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93000"/>
              </a:lnSpc>
              <a:buClr>
                <a:srgbClr val="000000"/>
              </a:buClr>
              <a:buSzPct val="100000"/>
              <a:buFont typeface="Arial" panose="020B0604020202020204" pitchFamily="34" charset="0"/>
              <a:buNone/>
            </a:pPr>
            <a:r>
              <a:rPr lang="en-GB" altLang="de-DE" sz="1600" b="1" dirty="0">
                <a:solidFill>
                  <a:srgbClr val="000000"/>
                </a:solidFill>
                <a:latin typeface="+mn-lt"/>
              </a:rPr>
              <a:t>Composition of the youth welfare committee</a:t>
            </a:r>
            <a:r>
              <a:rPr lang="en-GB" altLang="de-DE" b="1" dirty="0">
                <a:solidFill>
                  <a:srgbClr val="000000"/>
                </a:solidFill>
                <a:latin typeface="+mn-lt"/>
              </a:rPr>
              <a:t>:</a:t>
            </a:r>
          </a:p>
          <a:p>
            <a:pPr>
              <a:lnSpc>
                <a:spcPct val="93000"/>
              </a:lnSpc>
              <a:buClr>
                <a:srgbClr val="000000"/>
              </a:buClr>
              <a:buSzPct val="100000"/>
            </a:pPr>
            <a:r>
              <a:rPr lang="en-GB" altLang="de-DE" sz="1400" b="1" dirty="0">
                <a:solidFill>
                  <a:srgbClr val="000000"/>
                </a:solidFill>
                <a:latin typeface="+mn-lt"/>
              </a:rPr>
              <a:t>2/5</a:t>
            </a:r>
            <a:r>
              <a:rPr lang="en-GB" altLang="de-DE" sz="1400" dirty="0">
                <a:solidFill>
                  <a:srgbClr val="000000"/>
                </a:solidFill>
                <a:latin typeface="+mn-lt"/>
              </a:rPr>
              <a:t> of the members are representatives of youth organisations, welfare organisations, religious communities, associations.</a:t>
            </a:r>
          </a:p>
          <a:p>
            <a:pPr>
              <a:lnSpc>
                <a:spcPct val="93000"/>
              </a:lnSpc>
              <a:buClr>
                <a:srgbClr val="000000"/>
              </a:buClr>
              <a:buSzPct val="100000"/>
            </a:pPr>
            <a:r>
              <a:rPr lang="en-GB" altLang="de-DE" sz="1400" b="1" dirty="0">
                <a:solidFill>
                  <a:srgbClr val="000000"/>
                </a:solidFill>
                <a:latin typeface="+mn-lt"/>
              </a:rPr>
              <a:t>3/5</a:t>
            </a:r>
            <a:r>
              <a:rPr lang="en-GB" altLang="de-DE" sz="1400" dirty="0">
                <a:solidFill>
                  <a:srgbClr val="000000"/>
                </a:solidFill>
                <a:latin typeface="+mn-lt"/>
              </a:rPr>
              <a:t> of the members are representatives of the local council.</a:t>
            </a:r>
            <a:r>
              <a:rPr lang="en-GB" altLang="de-DE" sz="1400" b="1" dirty="0">
                <a:solidFill>
                  <a:srgbClr val="000000"/>
                </a:solidFill>
                <a:latin typeface="+mn-lt"/>
              </a:rPr>
              <a:t> </a:t>
            </a:r>
          </a:p>
        </p:txBody>
      </p:sp>
      <p:sp>
        <p:nvSpPr>
          <p:cNvPr id="22"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de-DE" dirty="0"/>
              <a:t>3. </a:t>
            </a:r>
            <a:r>
              <a:rPr lang="de-DE" dirty="0" err="1"/>
              <a:t>Structures</a:t>
            </a:r>
            <a:r>
              <a:rPr lang="de-DE" dirty="0"/>
              <a:t> – </a:t>
            </a:r>
            <a:r>
              <a:rPr lang="de-DE" dirty="0" err="1"/>
              <a:t>Institutions</a:t>
            </a:r>
            <a:endParaRPr lang="de-DE" dirty="0"/>
          </a:p>
        </p:txBody>
      </p:sp>
      <p:sp>
        <p:nvSpPr>
          <p:cNvPr id="20" name="AutoShape 41">
            <a:extLst>
              <a:ext uri="{FF2B5EF4-FFF2-40B4-BE49-F238E27FC236}">
                <a16:creationId xmlns:a16="http://schemas.microsoft.com/office/drawing/2014/main" id="{28CB788A-3327-40E6-B86B-67DB8339A996}"/>
              </a:ext>
            </a:extLst>
          </p:cNvPr>
          <p:cNvSpPr>
            <a:spLocks noChangeArrowheads="1"/>
          </p:cNvSpPr>
          <p:nvPr/>
        </p:nvSpPr>
        <p:spPr bwMode="auto">
          <a:xfrm>
            <a:off x="2070675" y="2348880"/>
            <a:ext cx="773133" cy="233363"/>
          </a:xfrm>
          <a:prstGeom prst="downArrow">
            <a:avLst>
              <a:gd name="adj1" fmla="val 43315"/>
              <a:gd name="adj2" fmla="val 66667"/>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
                <a:schemeClr val="accent1"/>
              </a:buClr>
              <a:buSzPct val="100000"/>
              <a:buFont typeface="Wingdings" panose="05000000000000000000" pitchFamily="2" charset="2"/>
              <a:buChar char="l"/>
            </a:pPr>
            <a:endParaRPr lang="en-GB" altLang="de-DE" dirty="0"/>
          </a:p>
        </p:txBody>
      </p:sp>
    </p:spTree>
    <p:extLst>
      <p:ext uri="{BB962C8B-B14F-4D97-AF65-F5344CB8AC3E}">
        <p14:creationId xmlns:p14="http://schemas.microsoft.com/office/powerpoint/2010/main" val="573779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97421" y="1704967"/>
            <a:ext cx="7918516" cy="4351338"/>
          </a:xfrm>
        </p:spPr>
        <p:txBody>
          <a:bodyPr>
            <a:normAutofit/>
          </a:bodyPr>
          <a:lstStyle/>
          <a:p>
            <a:endParaRPr lang="en-GB" b="0" dirty="0"/>
          </a:p>
          <a:p>
            <a:endParaRPr lang="en-GB" b="0" dirty="0"/>
          </a:p>
          <a:p>
            <a:endParaRPr lang="en-GB" b="0" dirty="0"/>
          </a:p>
          <a:p>
            <a:endParaRPr lang="en-GB" b="0" dirty="0"/>
          </a:p>
          <a:p>
            <a:pPr marL="0" indent="0">
              <a:buNone/>
            </a:pPr>
            <a:endParaRPr lang="en-GB" b="0" dirty="0"/>
          </a:p>
          <a:p>
            <a:pPr marL="0" indent="0">
              <a:buNone/>
            </a:pPr>
            <a:endParaRPr lang="en-GB" b="0" dirty="0"/>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en-GB" dirty="0">
                <a:solidFill>
                  <a:srgbClr val="000000"/>
                </a:solidFill>
              </a:rPr>
              <a:t>3.1.4 Provider structures in child and youth services</a:t>
            </a:r>
          </a:p>
        </p:txBody>
      </p:sp>
      <p:sp>
        <p:nvSpPr>
          <p:cNvPr id="14" name="Abgerundetes Rechteck 13">
            <a:extLst>
              <a:ext uri="{FF2B5EF4-FFF2-40B4-BE49-F238E27FC236}">
                <a16:creationId xmlns:a16="http://schemas.microsoft.com/office/drawing/2014/main" id="{F9AC92E0-5992-F645-BBB8-BF4A3C296689}"/>
              </a:ext>
            </a:extLst>
          </p:cNvPr>
          <p:cNvSpPr/>
          <p:nvPr/>
        </p:nvSpPr>
        <p:spPr>
          <a:xfrm>
            <a:off x="4287456" y="2708874"/>
            <a:ext cx="4587903" cy="1184107"/>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3"/>
              </a:buClr>
              <a:buFont typeface="Arial" panose="020B0604020202020204" pitchFamily="34" charset="0"/>
              <a:buChar char="•"/>
            </a:pPr>
            <a:r>
              <a:rPr lang="en-GB" sz="1400" dirty="0">
                <a:solidFill>
                  <a:schemeClr val="tx1"/>
                </a:solidFill>
              </a:rPr>
              <a:t>Meets statutory duties (Article 79 Social Code Book 8)</a:t>
            </a:r>
            <a:br>
              <a:rPr lang="en-GB" sz="1400" dirty="0">
                <a:solidFill>
                  <a:schemeClr val="tx1"/>
                </a:solidFill>
              </a:rPr>
            </a:br>
            <a:r>
              <a:rPr lang="en-GB" sz="1400" dirty="0">
                <a:solidFill>
                  <a:schemeClr val="tx1"/>
                </a:solidFill>
              </a:rPr>
              <a:t>… to establish infrastructure</a:t>
            </a:r>
            <a:br>
              <a:rPr lang="en-GB" sz="1400" dirty="0">
                <a:solidFill>
                  <a:schemeClr val="tx1"/>
                </a:solidFill>
              </a:rPr>
            </a:br>
            <a:r>
              <a:rPr lang="en-GB" sz="1400" dirty="0">
                <a:solidFill>
                  <a:schemeClr val="tx1"/>
                </a:solidFill>
              </a:rPr>
              <a:t>… to fulfil tasks</a:t>
            </a:r>
          </a:p>
          <a:p>
            <a:pPr marL="285750" indent="-285750">
              <a:buClr>
                <a:schemeClr val="accent3"/>
              </a:buClr>
              <a:buFont typeface="Arial" panose="020B0604020202020204" pitchFamily="34" charset="0"/>
              <a:buChar char="•"/>
            </a:pPr>
            <a:r>
              <a:rPr lang="en-GB" sz="1400" dirty="0">
                <a:solidFill>
                  <a:schemeClr val="tx1"/>
                </a:solidFill>
              </a:rPr>
              <a:t>Provides services in individual cases</a:t>
            </a:r>
          </a:p>
        </p:txBody>
      </p:sp>
      <p:sp>
        <p:nvSpPr>
          <p:cNvPr id="17" name="Abgerundetes Rechteck 16">
            <a:extLst>
              <a:ext uri="{FF2B5EF4-FFF2-40B4-BE49-F238E27FC236}">
                <a16:creationId xmlns:a16="http://schemas.microsoft.com/office/drawing/2014/main" id="{CB3B2FDD-BEA9-4549-90AE-5035839BA9A6}"/>
              </a:ext>
            </a:extLst>
          </p:cNvPr>
          <p:cNvSpPr/>
          <p:nvPr/>
        </p:nvSpPr>
        <p:spPr>
          <a:xfrm>
            <a:off x="1460572" y="5398468"/>
            <a:ext cx="2748744" cy="9525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Private commercial (for-profit) providers</a:t>
            </a:r>
          </a:p>
        </p:txBody>
      </p:sp>
      <p:sp>
        <p:nvSpPr>
          <p:cNvPr id="18" name="Abgerundetes Rechteck 17">
            <a:extLst>
              <a:ext uri="{FF2B5EF4-FFF2-40B4-BE49-F238E27FC236}">
                <a16:creationId xmlns:a16="http://schemas.microsoft.com/office/drawing/2014/main" id="{110359BA-1D13-B440-9251-1AEC7D480419}"/>
              </a:ext>
            </a:extLst>
          </p:cNvPr>
          <p:cNvSpPr/>
          <p:nvPr/>
        </p:nvSpPr>
        <p:spPr>
          <a:xfrm>
            <a:off x="1426680" y="4123345"/>
            <a:ext cx="2782636" cy="11868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Non-statutory, non-profit providers</a:t>
            </a:r>
          </a:p>
          <a:p>
            <a:pPr marL="171450" indent="-171450">
              <a:buClr>
                <a:schemeClr val="accent3"/>
              </a:buClr>
              <a:buFont typeface="Arial" panose="020B0604020202020204" pitchFamily="34" charset="0"/>
              <a:buChar char="•"/>
            </a:pPr>
            <a:r>
              <a:rPr lang="en-GB" sz="1200" dirty="0">
                <a:solidFill>
                  <a:schemeClr val="tx1"/>
                </a:solidFill>
              </a:rPr>
              <a:t>Welfare associations</a:t>
            </a:r>
          </a:p>
          <a:p>
            <a:pPr marL="171450" indent="-171450">
              <a:buClr>
                <a:schemeClr val="accent3"/>
              </a:buClr>
              <a:buFont typeface="Arial" panose="020B0604020202020204" pitchFamily="34" charset="0"/>
              <a:buChar char="•"/>
            </a:pPr>
            <a:r>
              <a:rPr lang="en-GB" sz="1200" dirty="0">
                <a:solidFill>
                  <a:schemeClr val="tx1"/>
                </a:solidFill>
              </a:rPr>
              <a:t>Youth associations</a:t>
            </a:r>
          </a:p>
          <a:p>
            <a:pPr marL="171450" indent="-171450">
              <a:buClr>
                <a:schemeClr val="accent3"/>
              </a:buClr>
              <a:buFont typeface="Arial" panose="020B0604020202020204" pitchFamily="34" charset="0"/>
              <a:buChar char="•"/>
            </a:pPr>
            <a:r>
              <a:rPr lang="en-GB" sz="1200" dirty="0">
                <a:solidFill>
                  <a:schemeClr val="tx1"/>
                </a:solidFill>
              </a:rPr>
              <a:t>Other providers (not organised in associations)</a:t>
            </a:r>
          </a:p>
        </p:txBody>
      </p:sp>
      <p:sp>
        <p:nvSpPr>
          <p:cNvPr id="29" name="Abgerundetes Rechteck 28">
            <a:extLst>
              <a:ext uri="{FF2B5EF4-FFF2-40B4-BE49-F238E27FC236}">
                <a16:creationId xmlns:a16="http://schemas.microsoft.com/office/drawing/2014/main" id="{5E0498E4-926B-D544-8564-5E43A0E6DE74}"/>
              </a:ext>
            </a:extLst>
          </p:cNvPr>
          <p:cNvSpPr/>
          <p:nvPr/>
        </p:nvSpPr>
        <p:spPr>
          <a:xfrm>
            <a:off x="3678568" y="5163541"/>
            <a:ext cx="2193670" cy="1118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8113" indent="-138113">
              <a:buFont typeface="Arial" panose="020B0604020202020204" pitchFamily="34" charset="0"/>
              <a:buChar char="•"/>
            </a:pPr>
            <a:endParaRPr lang="en-GB" sz="1200">
              <a:solidFill>
                <a:schemeClr val="tx1"/>
              </a:solidFill>
            </a:endParaRPr>
          </a:p>
        </p:txBody>
      </p:sp>
      <p:sp>
        <p:nvSpPr>
          <p:cNvPr id="31" name="Abgerundetes Rechteck 30">
            <a:extLst>
              <a:ext uri="{FF2B5EF4-FFF2-40B4-BE49-F238E27FC236}">
                <a16:creationId xmlns:a16="http://schemas.microsoft.com/office/drawing/2014/main" id="{176FF94D-05E8-0D48-BC3F-B09083E7D932}"/>
              </a:ext>
            </a:extLst>
          </p:cNvPr>
          <p:cNvSpPr/>
          <p:nvPr/>
        </p:nvSpPr>
        <p:spPr>
          <a:xfrm>
            <a:off x="1407823" y="2708874"/>
            <a:ext cx="2748744" cy="12072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Youth welfare office</a:t>
            </a:r>
          </a:p>
          <a:p>
            <a:pPr algn="ctr"/>
            <a:r>
              <a:rPr lang="en-GB" sz="1400" dirty="0">
                <a:solidFill>
                  <a:schemeClr val="tx1"/>
                </a:solidFill>
              </a:rPr>
              <a:t>(local provider)</a:t>
            </a:r>
          </a:p>
          <a:p>
            <a:pPr algn="ctr"/>
            <a:r>
              <a:rPr lang="en-GB" sz="1200" dirty="0">
                <a:solidFill>
                  <a:schemeClr val="tx1"/>
                </a:solidFill>
              </a:rPr>
              <a:t>Administrates the youth welfare office and the youth welfare committee</a:t>
            </a:r>
          </a:p>
        </p:txBody>
      </p:sp>
      <p:sp>
        <p:nvSpPr>
          <p:cNvPr id="33" name="Abgerundetes Rechteck 32">
            <a:extLst>
              <a:ext uri="{FF2B5EF4-FFF2-40B4-BE49-F238E27FC236}">
                <a16:creationId xmlns:a16="http://schemas.microsoft.com/office/drawing/2014/main" id="{EB4B3C52-629B-FE46-9FA6-65A56C0550AC}"/>
              </a:ext>
            </a:extLst>
          </p:cNvPr>
          <p:cNvSpPr/>
          <p:nvPr/>
        </p:nvSpPr>
        <p:spPr>
          <a:xfrm>
            <a:off x="4291017" y="4148519"/>
            <a:ext cx="4568440" cy="1161629"/>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3"/>
              </a:buClr>
              <a:buFont typeface="Arial" panose="020B0604020202020204" pitchFamily="34" charset="0"/>
              <a:buChar char="•"/>
            </a:pPr>
            <a:r>
              <a:rPr lang="en-GB" sz="1400" dirty="0">
                <a:solidFill>
                  <a:schemeClr val="tx1"/>
                </a:solidFill>
              </a:rPr>
              <a:t>Deliver services</a:t>
            </a:r>
          </a:p>
          <a:p>
            <a:pPr marL="285750" indent="-285750">
              <a:buClr>
                <a:schemeClr val="accent3"/>
              </a:buClr>
              <a:buFont typeface="Arial" panose="020B0604020202020204" pitchFamily="34" charset="0"/>
              <a:buChar char="•"/>
            </a:pPr>
            <a:r>
              <a:rPr lang="en-GB" sz="1400" dirty="0">
                <a:solidFill>
                  <a:schemeClr val="tx1"/>
                </a:solidFill>
              </a:rPr>
              <a:t>Shape infrastructure</a:t>
            </a:r>
          </a:p>
          <a:p>
            <a:pPr marL="285750" indent="-285750">
              <a:buClr>
                <a:schemeClr val="accent3"/>
              </a:buClr>
              <a:buFont typeface="Arial" panose="020B0604020202020204" pitchFamily="34" charset="0"/>
              <a:buChar char="•"/>
            </a:pPr>
            <a:r>
              <a:rPr lang="en-GB" sz="1400" dirty="0">
                <a:solidFill>
                  <a:schemeClr val="tx1"/>
                </a:solidFill>
              </a:rPr>
              <a:t>Participate in political decisions</a:t>
            </a:r>
          </a:p>
        </p:txBody>
      </p:sp>
      <p:sp>
        <p:nvSpPr>
          <p:cNvPr id="35" name="Abgerundetes Rechteck 34">
            <a:extLst>
              <a:ext uri="{FF2B5EF4-FFF2-40B4-BE49-F238E27FC236}">
                <a16:creationId xmlns:a16="http://schemas.microsoft.com/office/drawing/2014/main" id="{76FABC0F-4CBF-DC40-92B4-D4AA074FCC25}"/>
              </a:ext>
            </a:extLst>
          </p:cNvPr>
          <p:cNvSpPr/>
          <p:nvPr/>
        </p:nvSpPr>
        <p:spPr>
          <a:xfrm>
            <a:off x="4287456" y="5398469"/>
            <a:ext cx="4587903" cy="952544"/>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3"/>
              </a:buClr>
              <a:buFont typeface="Arial" panose="020B0604020202020204" pitchFamily="34" charset="0"/>
              <a:buChar char="•"/>
            </a:pPr>
            <a:r>
              <a:rPr lang="en-GB" sz="1400" dirty="0">
                <a:solidFill>
                  <a:schemeClr val="tx1"/>
                </a:solidFill>
              </a:rPr>
              <a:t>Deliver services</a:t>
            </a:r>
          </a:p>
        </p:txBody>
      </p:sp>
      <p:sp>
        <p:nvSpPr>
          <p:cNvPr id="15" name="Abgerundetes Rechteck 14">
            <a:extLst>
              <a:ext uri="{FF2B5EF4-FFF2-40B4-BE49-F238E27FC236}">
                <a16:creationId xmlns:a16="http://schemas.microsoft.com/office/drawing/2014/main" id="{C7EF5CEC-C6CD-BF43-ABD5-B2ECDF1204E8}"/>
              </a:ext>
            </a:extLst>
          </p:cNvPr>
          <p:cNvSpPr/>
          <p:nvPr/>
        </p:nvSpPr>
        <p:spPr>
          <a:xfrm>
            <a:off x="1383919" y="1478806"/>
            <a:ext cx="2772648" cy="11417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Land (state) youth welfare office (regional provider)</a:t>
            </a:r>
          </a:p>
          <a:p>
            <a:pPr algn="ctr"/>
            <a:r>
              <a:rPr lang="en-GB" sz="1200" dirty="0">
                <a:solidFill>
                  <a:schemeClr val="tx1"/>
                </a:solidFill>
              </a:rPr>
              <a:t>Administrates the Land youth welfare office and Land youth welfare committee</a:t>
            </a:r>
          </a:p>
        </p:txBody>
      </p:sp>
      <p:sp>
        <p:nvSpPr>
          <p:cNvPr id="9" name="Textfeld 8">
            <a:extLst>
              <a:ext uri="{FF2B5EF4-FFF2-40B4-BE49-F238E27FC236}">
                <a16:creationId xmlns:a16="http://schemas.microsoft.com/office/drawing/2014/main" id="{96F3ABB4-447F-473E-B803-38C560D28F41}"/>
              </a:ext>
            </a:extLst>
          </p:cNvPr>
          <p:cNvSpPr txBox="1"/>
          <p:nvPr/>
        </p:nvSpPr>
        <p:spPr>
          <a:xfrm rot="16200000">
            <a:off x="-429811" y="2346792"/>
            <a:ext cx="2656497" cy="861774"/>
          </a:xfrm>
          <a:prstGeom prst="rect">
            <a:avLst/>
          </a:prstGeom>
          <a:noFill/>
        </p:spPr>
        <p:txBody>
          <a:bodyPr wrap="none" rtlCol="0">
            <a:spAutoFit/>
          </a:bodyPr>
          <a:lstStyle/>
          <a:p>
            <a:pPr algn="ctr"/>
            <a:r>
              <a:rPr lang="en-GB" b="1" dirty="0">
                <a:solidFill>
                  <a:srgbClr val="121719"/>
                </a:solidFill>
              </a:rPr>
              <a:t>Public-sector</a:t>
            </a:r>
          </a:p>
          <a:p>
            <a:pPr algn="ctr"/>
            <a:r>
              <a:rPr lang="en-GB" sz="1600" b="1" dirty="0">
                <a:solidFill>
                  <a:srgbClr val="121719"/>
                </a:solidFill>
              </a:rPr>
              <a:t>providers of </a:t>
            </a:r>
          </a:p>
          <a:p>
            <a:pPr algn="ctr"/>
            <a:r>
              <a:rPr lang="en-GB" sz="1600" b="1" dirty="0">
                <a:solidFill>
                  <a:srgbClr val="121719"/>
                </a:solidFill>
              </a:rPr>
              <a:t>child and youth services</a:t>
            </a:r>
          </a:p>
        </p:txBody>
      </p:sp>
      <p:cxnSp>
        <p:nvCxnSpPr>
          <p:cNvPr id="11" name="Gerader Verbinder 10">
            <a:extLst>
              <a:ext uri="{FF2B5EF4-FFF2-40B4-BE49-F238E27FC236}">
                <a16:creationId xmlns:a16="http://schemas.microsoft.com/office/drawing/2014/main" id="{7AA7BED3-BBC3-4F8F-AEF7-06875A3FBBAC}"/>
              </a:ext>
            </a:extLst>
          </p:cNvPr>
          <p:cNvCxnSpPr>
            <a:cxnSpLocks/>
          </p:cNvCxnSpPr>
          <p:nvPr/>
        </p:nvCxnSpPr>
        <p:spPr>
          <a:xfrm>
            <a:off x="421240" y="4048248"/>
            <a:ext cx="8419699" cy="0"/>
          </a:xfrm>
          <a:prstGeom prst="line">
            <a:avLst/>
          </a:prstGeom>
          <a:ln w="57150">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421FCC3E-D46A-4889-BFC1-C7402E3DDDE6}"/>
              </a:ext>
            </a:extLst>
          </p:cNvPr>
          <p:cNvSpPr txBox="1"/>
          <p:nvPr/>
        </p:nvSpPr>
        <p:spPr>
          <a:xfrm rot="16200000">
            <a:off x="-137986" y="4733087"/>
            <a:ext cx="2108269" cy="830997"/>
          </a:xfrm>
          <a:prstGeom prst="rect">
            <a:avLst/>
          </a:prstGeom>
          <a:noFill/>
        </p:spPr>
        <p:txBody>
          <a:bodyPr wrap="none" rtlCol="0">
            <a:spAutoFit/>
          </a:bodyPr>
          <a:lstStyle/>
          <a:p>
            <a:pPr algn="ctr"/>
            <a:r>
              <a:rPr lang="en-GB" sz="1600" b="1" dirty="0">
                <a:solidFill>
                  <a:srgbClr val="121719"/>
                </a:solidFill>
              </a:rPr>
              <a:t>Non-statutory</a:t>
            </a:r>
          </a:p>
          <a:p>
            <a:pPr algn="ctr"/>
            <a:r>
              <a:rPr lang="en-GB" sz="1600" b="1" dirty="0">
                <a:solidFill>
                  <a:srgbClr val="121719"/>
                </a:solidFill>
              </a:rPr>
              <a:t>providers of child</a:t>
            </a:r>
            <a:br>
              <a:rPr lang="en-GB" sz="1600" b="1" dirty="0">
                <a:solidFill>
                  <a:srgbClr val="121719"/>
                </a:solidFill>
              </a:rPr>
            </a:br>
            <a:r>
              <a:rPr lang="en-GB" sz="1600" b="1" dirty="0">
                <a:solidFill>
                  <a:srgbClr val="121719"/>
                </a:solidFill>
              </a:rPr>
              <a:t>and youth services</a:t>
            </a:r>
          </a:p>
        </p:txBody>
      </p:sp>
      <p:sp>
        <p:nvSpPr>
          <p:cNvPr id="26" name="Abgerundetes Rechteck 13">
            <a:extLst>
              <a:ext uri="{FF2B5EF4-FFF2-40B4-BE49-F238E27FC236}">
                <a16:creationId xmlns:a16="http://schemas.microsoft.com/office/drawing/2014/main" id="{BE16EE1B-DD77-4D64-8813-FA377013A7D6}"/>
              </a:ext>
            </a:extLst>
          </p:cNvPr>
          <p:cNvSpPr/>
          <p:nvPr/>
        </p:nvSpPr>
        <p:spPr>
          <a:xfrm>
            <a:off x="4287456" y="1505349"/>
            <a:ext cx="4572000" cy="1118925"/>
          </a:xfrm>
          <a:prstGeom prst="roundRect">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Clr>
                <a:schemeClr val="accent3"/>
              </a:buClr>
              <a:buFont typeface="Arial" panose="020B0604020202020204" pitchFamily="34" charset="0"/>
              <a:buChar char="•"/>
            </a:pPr>
            <a:r>
              <a:rPr lang="en-GB" sz="1400" dirty="0">
                <a:solidFill>
                  <a:schemeClr val="tx1"/>
                </a:solidFill>
              </a:rPr>
              <a:t>Advises the local providers</a:t>
            </a:r>
          </a:p>
          <a:p>
            <a:pPr marL="180975" indent="-180975">
              <a:buClr>
                <a:schemeClr val="accent3"/>
              </a:buClr>
              <a:buFont typeface="Arial" panose="020B0604020202020204" pitchFamily="34" charset="0"/>
              <a:buChar char="•"/>
            </a:pPr>
            <a:r>
              <a:rPr lang="en-GB" sz="1400" dirty="0">
                <a:solidFill>
                  <a:schemeClr val="tx1"/>
                </a:solidFill>
              </a:rPr>
              <a:t>Plans, promotes and supports </a:t>
            </a:r>
            <a:br>
              <a:rPr lang="en-GB" sz="1400" dirty="0">
                <a:solidFill>
                  <a:schemeClr val="tx1"/>
                </a:solidFill>
              </a:rPr>
            </a:br>
            <a:r>
              <a:rPr lang="en-GB" sz="1400" dirty="0">
                <a:solidFill>
                  <a:schemeClr val="tx1"/>
                </a:solidFill>
              </a:rPr>
              <a:t>pilot projects</a:t>
            </a:r>
          </a:p>
          <a:p>
            <a:pPr marL="180975" indent="-180975">
              <a:buClr>
                <a:schemeClr val="accent3"/>
              </a:buClr>
              <a:buFont typeface="Arial" panose="020B0604020202020204" pitchFamily="34" charset="0"/>
              <a:buChar char="•"/>
            </a:pPr>
            <a:r>
              <a:rPr lang="en-GB" sz="1400" dirty="0">
                <a:solidFill>
                  <a:schemeClr val="tx1"/>
                </a:solidFill>
              </a:rPr>
              <a:t>Provides employee further training</a:t>
            </a:r>
          </a:p>
          <a:p>
            <a:pPr marL="180975" indent="-180975">
              <a:buClr>
                <a:schemeClr val="accent3"/>
              </a:buClr>
              <a:buFont typeface="Arial" panose="020B0604020202020204" pitchFamily="34" charset="0"/>
              <a:buChar char="•"/>
            </a:pPr>
            <a:r>
              <a:rPr lang="en-GB" sz="1400" dirty="0">
                <a:solidFill>
                  <a:schemeClr val="tx1"/>
                </a:solidFill>
              </a:rPr>
              <a:t>Grants operating licences</a:t>
            </a:r>
          </a:p>
        </p:txBody>
      </p:sp>
      <p:sp>
        <p:nvSpPr>
          <p:cNvPr id="20" name="Textfeld 19">
            <a:extLst>
              <a:ext uri="{FF2B5EF4-FFF2-40B4-BE49-F238E27FC236}">
                <a16:creationId xmlns:a16="http://schemas.microsoft.com/office/drawing/2014/main" id="{1371CAB5-D9C6-4647-A796-161EF1E218AB}"/>
              </a:ext>
            </a:extLst>
          </p:cNvPr>
          <p:cNvSpPr txBox="1"/>
          <p:nvPr/>
        </p:nvSpPr>
        <p:spPr>
          <a:xfrm>
            <a:off x="7596337" y="1676690"/>
            <a:ext cx="1394008" cy="954107"/>
          </a:xfrm>
          <a:prstGeom prst="rect">
            <a:avLst/>
          </a:prstGeom>
          <a:noFill/>
        </p:spPr>
        <p:txBody>
          <a:bodyPr wrap="square" rtlCol="0">
            <a:spAutoFit/>
          </a:bodyPr>
          <a:lstStyle/>
          <a:p>
            <a:r>
              <a:rPr lang="en-GB" sz="1400" dirty="0"/>
              <a:t>i. a. </a:t>
            </a:r>
          </a:p>
          <a:p>
            <a:r>
              <a:rPr lang="en-GB" sz="1400" dirty="0"/>
              <a:t>(Article 85 [2] </a:t>
            </a:r>
            <a:br>
              <a:rPr lang="en-GB" sz="1400" dirty="0"/>
            </a:br>
            <a:r>
              <a:rPr lang="en-GB" sz="1400" dirty="0"/>
              <a:t>Social Code </a:t>
            </a:r>
            <a:br>
              <a:rPr lang="en-GB" sz="1400" dirty="0"/>
            </a:br>
            <a:r>
              <a:rPr lang="en-GB" sz="1400" dirty="0"/>
              <a:t>Book 8)</a:t>
            </a:r>
          </a:p>
        </p:txBody>
      </p:sp>
      <p:sp>
        <p:nvSpPr>
          <p:cNvPr id="23"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en-GB" dirty="0"/>
              <a:t>3. Structures – Institutions</a:t>
            </a:r>
          </a:p>
        </p:txBody>
      </p:sp>
    </p:spTree>
    <p:extLst>
      <p:ext uri="{BB962C8B-B14F-4D97-AF65-F5344CB8AC3E}">
        <p14:creationId xmlns:p14="http://schemas.microsoft.com/office/powerpoint/2010/main" val="983571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3517" y="912030"/>
            <a:ext cx="8925791" cy="428738"/>
          </a:xfrm>
        </p:spPr>
        <p:txBody>
          <a:bodyPr>
            <a:noAutofit/>
          </a:bodyPr>
          <a:lstStyle/>
          <a:p>
            <a:r>
              <a:rPr lang="en-GB" dirty="0">
                <a:solidFill>
                  <a:srgbClr val="000000"/>
                </a:solidFill>
              </a:rPr>
              <a:t>3.1.5 Facilities operated by public-sector and non-statutory providers</a:t>
            </a:r>
          </a:p>
        </p:txBody>
      </p:sp>
      <p:sp>
        <p:nvSpPr>
          <p:cNvPr id="9" name="Rectangle 6"/>
          <p:cNvSpPr>
            <a:spLocks noChangeArrowheads="1"/>
          </p:cNvSpPr>
          <p:nvPr/>
        </p:nvSpPr>
        <p:spPr bwMode="auto">
          <a:xfrm>
            <a:off x="193675" y="1977797"/>
            <a:ext cx="3874269" cy="4930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defTabSz="914400" eaLnBrk="1" hangingPunct="1">
              <a:lnSpc>
                <a:spcPct val="93000"/>
              </a:lnSpc>
              <a:buClr>
                <a:schemeClr val="accent1"/>
              </a:buClr>
              <a:buSzPct val="100000"/>
            </a:pPr>
            <a:r>
              <a:rPr lang="en-GB" altLang="de-DE" sz="1400" dirty="0">
                <a:latin typeface="+mn-lt"/>
              </a:rPr>
              <a:t>Facilities of child and youth services,</a:t>
            </a:r>
            <a:br>
              <a:rPr lang="en-GB" altLang="de-DE" sz="1400" dirty="0">
                <a:latin typeface="+mn-lt"/>
              </a:rPr>
            </a:br>
            <a:r>
              <a:rPr lang="en-GB" altLang="de-DE" sz="1400" dirty="0">
                <a:latin typeface="+mn-lt"/>
              </a:rPr>
              <a:t>total (N = 98,108)</a:t>
            </a:r>
          </a:p>
        </p:txBody>
      </p:sp>
      <p:sp>
        <p:nvSpPr>
          <p:cNvPr id="14" name="Rectangle 6"/>
          <p:cNvSpPr>
            <a:spLocks noChangeArrowheads="1"/>
          </p:cNvSpPr>
          <p:nvPr/>
        </p:nvSpPr>
        <p:spPr bwMode="auto">
          <a:xfrm>
            <a:off x="4067945" y="1595943"/>
            <a:ext cx="4968552" cy="2927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defTabSz="914400" eaLnBrk="1" hangingPunct="1">
              <a:lnSpc>
                <a:spcPct val="93000"/>
              </a:lnSpc>
              <a:buClr>
                <a:schemeClr val="accent1"/>
              </a:buClr>
              <a:buSzPct val="100000"/>
            </a:pPr>
            <a:r>
              <a:rPr lang="en-GB" altLang="de-DE" sz="1400" dirty="0">
                <a:solidFill>
                  <a:srgbClr val="121719"/>
                </a:solidFill>
                <a:latin typeface="+mn-lt"/>
              </a:rPr>
              <a:t>Day care facilities for children; 1 March 2022 (N = 59,323)</a:t>
            </a:r>
          </a:p>
        </p:txBody>
      </p:sp>
      <p:sp>
        <p:nvSpPr>
          <p:cNvPr id="15" name="Rectangle 6"/>
          <p:cNvSpPr>
            <a:spLocks noChangeArrowheads="1"/>
          </p:cNvSpPr>
          <p:nvPr/>
        </p:nvSpPr>
        <p:spPr bwMode="auto">
          <a:xfrm>
            <a:off x="4067944" y="4016036"/>
            <a:ext cx="4994647" cy="4930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algn="ctr" defTabSz="914400" eaLnBrk="1" hangingPunct="1">
              <a:lnSpc>
                <a:spcPct val="93000"/>
              </a:lnSpc>
              <a:buClr>
                <a:schemeClr val="accent1"/>
              </a:buClr>
              <a:buSzPct val="100000"/>
            </a:pPr>
            <a:r>
              <a:rPr lang="en-GB" altLang="de-DE" sz="1400" dirty="0">
                <a:solidFill>
                  <a:srgbClr val="121719"/>
                </a:solidFill>
                <a:latin typeface="+mn-lt"/>
              </a:rPr>
              <a:t>Facilities in other fields of work; 31 December 2020 </a:t>
            </a:r>
            <a:br>
              <a:rPr lang="en-GB" altLang="de-DE" sz="1400" dirty="0">
                <a:solidFill>
                  <a:srgbClr val="121719"/>
                </a:solidFill>
                <a:latin typeface="+mn-lt"/>
              </a:rPr>
            </a:br>
            <a:r>
              <a:rPr lang="en-GB" altLang="de-DE" sz="1400" dirty="0">
                <a:solidFill>
                  <a:srgbClr val="121719"/>
                </a:solidFill>
                <a:latin typeface="+mn-lt"/>
              </a:rPr>
              <a:t>(N = 38,785)</a:t>
            </a:r>
          </a:p>
        </p:txBody>
      </p:sp>
      <p:sp>
        <p:nvSpPr>
          <p:cNvPr id="16"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en-GB" dirty="0"/>
              <a:t>3. Structures – Institutions</a:t>
            </a:r>
          </a:p>
        </p:txBody>
      </p:sp>
      <p:graphicFrame>
        <p:nvGraphicFramePr>
          <p:cNvPr id="12" name="Diagramm 11"/>
          <p:cNvGraphicFramePr/>
          <p:nvPr>
            <p:extLst>
              <p:ext uri="{D42A27DB-BD31-4B8C-83A1-F6EECF244321}">
                <p14:modId xmlns:p14="http://schemas.microsoft.com/office/powerpoint/2010/main" val="1395328591"/>
              </p:ext>
            </p:extLst>
          </p:nvPr>
        </p:nvGraphicFramePr>
        <p:xfrm>
          <a:off x="4188991" y="1839935"/>
          <a:ext cx="4932040" cy="19251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m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919256324"/>
              </p:ext>
            </p:extLst>
          </p:nvPr>
        </p:nvGraphicFramePr>
        <p:xfrm>
          <a:off x="4420932" y="1894408"/>
          <a:ext cx="4392322" cy="2394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m 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3055700648"/>
              </p:ext>
            </p:extLst>
          </p:nvPr>
        </p:nvGraphicFramePr>
        <p:xfrm>
          <a:off x="4420932" y="4016036"/>
          <a:ext cx="4543390" cy="23868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m 5">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813777615"/>
              </p:ext>
            </p:extLst>
          </p:nvPr>
        </p:nvGraphicFramePr>
        <p:xfrm>
          <a:off x="-314735" y="2492896"/>
          <a:ext cx="4891088" cy="3200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22942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lnSpc>
                <a:spcPct val="110000"/>
              </a:lnSpc>
              <a:spcAft>
                <a:spcPts val="600"/>
              </a:spcAft>
              <a:buNone/>
            </a:pPr>
            <a:r>
              <a:rPr lang="en-GB" sz="1800" b="0" dirty="0">
                <a:effectLst/>
                <a:ea typeface="Calibri" panose="020F0502020204030204" pitchFamily="34" charset="0"/>
                <a:cs typeface="Times New Roman" panose="02020603050405020304" pitchFamily="18" charset="0"/>
              </a:rPr>
              <a:t>The </a:t>
            </a:r>
            <a:r>
              <a:rPr lang="en-GB" sz="1800" dirty="0">
                <a:effectLst/>
                <a:ea typeface="Calibri" panose="020F0502020204030204" pitchFamily="34" charset="0"/>
                <a:cs typeface="Times New Roman" panose="02020603050405020304" pitchFamily="18" charset="0"/>
              </a:rPr>
              <a:t>Child and Youth Welfare Association – AGJ </a:t>
            </a:r>
            <a:r>
              <a:rPr lang="en-GB" sz="1800" b="0" dirty="0">
                <a:effectLst/>
                <a:ea typeface="Calibri" panose="020F0502020204030204" pitchFamily="34" charset="0"/>
                <a:cs typeface="Times New Roman" panose="02020603050405020304" pitchFamily="18" charset="0"/>
              </a:rPr>
              <a:t>addresses the entire spectrum of child and youth services work. AGJ is an alliance of some 100 national public-sector and non-statutory providers of child and youth services.</a:t>
            </a:r>
          </a:p>
          <a:p>
            <a:pPr marL="0" indent="0">
              <a:lnSpc>
                <a:spcPct val="110000"/>
              </a:lnSpc>
              <a:spcAft>
                <a:spcPts val="600"/>
              </a:spcAft>
              <a:buNone/>
            </a:pPr>
            <a:r>
              <a:rPr lang="en-GB" sz="1800" b="0" dirty="0">
                <a:effectLst/>
                <a:ea typeface="Calibri" panose="020F0502020204030204" pitchFamily="34" charset="0"/>
                <a:cs typeface="Times New Roman" panose="02020603050405020304" pitchFamily="18" charset="0"/>
              </a:rPr>
              <a:t>In terms of the social work field as a whole, a large portion is addressed by the </a:t>
            </a:r>
            <a:r>
              <a:rPr lang="en-GB" sz="1800" dirty="0">
                <a:effectLst/>
                <a:ea typeface="Calibri" panose="020F0502020204030204" pitchFamily="34" charset="0"/>
                <a:cs typeface="Times New Roman" panose="02020603050405020304" pitchFamily="18" charset="0"/>
              </a:rPr>
              <a:t>German Association for Public and Private Welfare – DV</a:t>
            </a:r>
            <a:r>
              <a:rPr lang="en-GB" sz="1800" b="0" dirty="0">
                <a:effectLst/>
                <a:ea typeface="Calibri" panose="020F0502020204030204" pitchFamily="34" charset="0"/>
                <a:cs typeface="Times New Roman" panose="02020603050405020304" pitchFamily="18" charset="0"/>
              </a:rPr>
              <a:t>. </a:t>
            </a:r>
            <a:r>
              <a:rPr lang="en-GB" sz="1800" b="0" dirty="0">
                <a:cs typeface="Times New Roman" panose="02020603050405020304" pitchFamily="18" charset="0"/>
              </a:rPr>
              <a:t>DV's structure balances the influence of municipal umbrella organisations against that of the umbrella organisations of non-statutory welfare associations. </a:t>
            </a:r>
          </a:p>
          <a:p>
            <a:pPr marL="0" indent="0">
              <a:lnSpc>
                <a:spcPct val="110000"/>
              </a:lnSpc>
              <a:buNone/>
            </a:pPr>
            <a:r>
              <a:rPr lang="en-GB" sz="1800" b="0" dirty="0">
                <a:effectLst/>
                <a:ea typeface="Calibri" panose="020F0502020204030204" pitchFamily="34" charset="0"/>
                <a:cs typeface="Times New Roman" panose="02020603050405020304" pitchFamily="18" charset="0"/>
              </a:rPr>
              <a:t>The </a:t>
            </a:r>
            <a:r>
              <a:rPr lang="en-GB" sz="1800" dirty="0">
                <a:effectLst/>
                <a:ea typeface="Calibri" panose="020F0502020204030204" pitchFamily="34" charset="0"/>
                <a:cs typeface="Times New Roman" panose="02020603050405020304" pitchFamily="18" charset="0"/>
              </a:rPr>
              <a:t>German Youth Institute – DJI </a:t>
            </a:r>
            <a:r>
              <a:rPr lang="en-GB" sz="1800" b="0" dirty="0">
                <a:effectLst/>
                <a:ea typeface="Calibri" panose="020F0502020204030204" pitchFamily="34" charset="0"/>
                <a:cs typeface="Times New Roman" panose="02020603050405020304" pitchFamily="18" charset="0"/>
              </a:rPr>
              <a:t>in Munich is the central contributor to research in child and youth services. DJI is one of Europe’s largest social science research institutes.</a:t>
            </a:r>
            <a:endParaRPr lang="en-GB" sz="1800" dirty="0">
              <a:effectLst/>
              <a:ea typeface="Calibri" panose="020F0502020204030204" pitchFamily="34" charset="0"/>
              <a:cs typeface="Times New Roman" panose="02020603050405020304" pitchFamily="18" charset="0"/>
            </a:endParaRPr>
          </a:p>
          <a:p>
            <a:pPr marL="0" indent="0">
              <a:buNone/>
            </a:pPr>
            <a:endParaRPr lang="en-GB" dirty="0"/>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349"/>
            <a:ext cx="8928992" cy="428738"/>
          </a:xfrm>
        </p:spPr>
        <p:txBody>
          <a:bodyPr>
            <a:noAutofit/>
          </a:bodyPr>
          <a:lstStyle/>
          <a:p>
            <a:r>
              <a:rPr lang="en-GB" dirty="0">
                <a:solidFill>
                  <a:srgbClr val="000000"/>
                </a:solidFill>
              </a:rPr>
              <a:t>3.1.6 Umbrella organisations and research institutes in child and youth services</a:t>
            </a: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en-GB" dirty="0"/>
              <a:t>3. Structures – Institutions</a:t>
            </a:r>
          </a:p>
        </p:txBody>
      </p:sp>
    </p:spTree>
    <p:extLst>
      <p:ext uri="{BB962C8B-B14F-4D97-AF65-F5344CB8AC3E}">
        <p14:creationId xmlns:p14="http://schemas.microsoft.com/office/powerpoint/2010/main" val="1404042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Diagramm enthält.&#10;&#10;Automatisch generierte Beschreibung">
            <a:extLst>
              <a:ext uri="{FF2B5EF4-FFF2-40B4-BE49-F238E27FC236}">
                <a16:creationId xmlns:a16="http://schemas.microsoft.com/office/drawing/2014/main" id="{5E7E9984-07FD-3829-BB2F-0F2A46A62A11}"/>
              </a:ext>
            </a:extLst>
          </p:cNvPr>
          <p:cNvPicPr>
            <a:picLocks noGrp="1" noChangeAspect="1"/>
          </p:cNvPicPr>
          <p:nvPr>
            <p:ph idx="1"/>
          </p:nvPr>
        </p:nvPicPr>
        <p:blipFill>
          <a:blip r:embed="rId3"/>
          <a:stretch>
            <a:fillRect/>
          </a:stretch>
        </p:blipFill>
        <p:spPr>
          <a:xfrm>
            <a:off x="1043608" y="1437843"/>
            <a:ext cx="6912767" cy="4860540"/>
          </a:xfrm>
        </p:spPr>
      </p:pic>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1056046"/>
            <a:ext cx="8928992" cy="428738"/>
          </a:xfrm>
        </p:spPr>
        <p:txBody>
          <a:bodyPr>
            <a:noAutofit/>
          </a:bodyPr>
          <a:lstStyle/>
          <a:p>
            <a:r>
              <a:rPr lang="en-GB" dirty="0">
                <a:solidFill>
                  <a:srgbClr val="000000"/>
                </a:solidFill>
              </a:rPr>
              <a:t>3.1.7 </a:t>
            </a:r>
            <a:r>
              <a:rPr lang="en-US" b="1" dirty="0"/>
              <a:t>Structure of Child and Youth Services in the Federal Republic of Germany - Part 1</a:t>
            </a:r>
            <a:br>
              <a:rPr lang="en-US" b="1" dirty="0"/>
            </a:br>
            <a:endParaRPr lang="en-GB" dirty="0">
              <a:solidFill>
                <a:srgbClr val="000000"/>
              </a:solidFill>
            </a:endParaRP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en-GB" dirty="0"/>
              <a:t>3. Structures – Institutions</a:t>
            </a:r>
          </a:p>
        </p:txBody>
      </p:sp>
    </p:spTree>
    <p:extLst>
      <p:ext uri="{BB962C8B-B14F-4D97-AF65-F5344CB8AC3E}">
        <p14:creationId xmlns:p14="http://schemas.microsoft.com/office/powerpoint/2010/main" val="379057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235396" y="908720"/>
            <a:ext cx="8801100" cy="428738"/>
          </a:xfrm>
        </p:spPr>
        <p:txBody>
          <a:bodyPr>
            <a:noAutofit/>
          </a:bodyPr>
          <a:lstStyle/>
          <a:p>
            <a:r>
              <a:rPr lang="de-DE" dirty="0">
                <a:solidFill>
                  <a:srgbClr val="000000"/>
                </a:solidFill>
              </a:rPr>
              <a:t>1.1.4 </a:t>
            </a:r>
            <a:r>
              <a:rPr lang="en-GB" dirty="0">
                <a:solidFill>
                  <a:srgbClr val="000000"/>
                </a:solidFill>
              </a:rPr>
              <a:t>"Youth milieus" in Germany: similarities and differences</a:t>
            </a:r>
            <a:endParaRPr lang="de-DE" dirty="0">
              <a:solidFill>
                <a:srgbClr val="000000"/>
              </a:solidFill>
            </a:endParaRP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5" y="1484785"/>
            <a:ext cx="6659398" cy="4692856"/>
          </a:xfrm>
          <a:prstGeom prst="rect">
            <a:avLst/>
          </a:prstGeom>
        </p:spPr>
      </p:pic>
      <p:sp>
        <p:nvSpPr>
          <p:cNvPr id="6" name="Textfeld 5"/>
          <p:cNvSpPr txBox="1"/>
          <p:nvPr/>
        </p:nvSpPr>
        <p:spPr>
          <a:xfrm>
            <a:off x="7740352" y="6212051"/>
            <a:ext cx="1584176" cy="169277"/>
          </a:xfrm>
          <a:prstGeom prst="rect">
            <a:avLst/>
          </a:prstGeom>
          <a:noFill/>
        </p:spPr>
        <p:txBody>
          <a:bodyPr wrap="square" rtlCol="0">
            <a:spAutoFit/>
          </a:bodyPr>
          <a:lstStyle/>
          <a:p>
            <a:r>
              <a:rPr lang="de-DE" sz="500" dirty="0"/>
              <a:t>© Sinus Markt- und Sozialforschung GmbH</a:t>
            </a:r>
          </a:p>
        </p:txBody>
      </p:sp>
    </p:spTree>
    <p:extLst>
      <p:ext uri="{BB962C8B-B14F-4D97-AF65-F5344CB8AC3E}">
        <p14:creationId xmlns:p14="http://schemas.microsoft.com/office/powerpoint/2010/main" val="4051951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1056046"/>
            <a:ext cx="8928992" cy="428738"/>
          </a:xfrm>
        </p:spPr>
        <p:txBody>
          <a:bodyPr>
            <a:noAutofit/>
          </a:bodyPr>
          <a:lstStyle/>
          <a:p>
            <a:r>
              <a:rPr lang="en-GB" dirty="0">
                <a:solidFill>
                  <a:srgbClr val="000000"/>
                </a:solidFill>
              </a:rPr>
              <a:t>3.1.8 </a:t>
            </a:r>
            <a:r>
              <a:rPr lang="en-US" b="1" dirty="0"/>
              <a:t>Structure of Child and Youth Services in the Federal Republic of Germany - Part 2</a:t>
            </a:r>
            <a:br>
              <a:rPr lang="en-US" b="1" dirty="0"/>
            </a:br>
            <a:endParaRPr lang="en-GB" dirty="0">
              <a:solidFill>
                <a:srgbClr val="000000"/>
              </a:solidFill>
            </a:endParaRPr>
          </a:p>
        </p:txBody>
      </p:sp>
      <p:sp>
        <p:nvSpPr>
          <p:cNvPr id="7" name="Fußzeilenplatzhalter 6">
            <a:extLst>
              <a:ext uri="{FF2B5EF4-FFF2-40B4-BE49-F238E27FC236}">
                <a16:creationId xmlns:a16="http://schemas.microsoft.com/office/drawing/2014/main" id="{C5A0DA04-4E05-FD49-A9D2-DCD56D96E9C0}"/>
              </a:ext>
            </a:extLst>
          </p:cNvPr>
          <p:cNvSpPr>
            <a:spLocks noGrp="1"/>
          </p:cNvSpPr>
          <p:nvPr>
            <p:ph type="ftr" sz="quarter" idx="11"/>
          </p:nvPr>
        </p:nvSpPr>
        <p:spPr>
          <a:xfrm>
            <a:off x="1464782" y="6513893"/>
            <a:ext cx="4883862" cy="226714"/>
          </a:xfrm>
        </p:spPr>
        <p:txBody>
          <a:bodyPr/>
          <a:lstStyle/>
          <a:p>
            <a:r>
              <a:rPr lang="en-GB" dirty="0"/>
              <a:t>3. Structures – Institutions</a:t>
            </a:r>
          </a:p>
        </p:txBody>
      </p:sp>
      <p:pic>
        <p:nvPicPr>
          <p:cNvPr id="8" name="Inhaltsplatzhalter 7" descr="Ein Bild, das Diagramm enthält.&#10;&#10;Automatisch generierte Beschreibung">
            <a:extLst>
              <a:ext uri="{FF2B5EF4-FFF2-40B4-BE49-F238E27FC236}">
                <a16:creationId xmlns:a16="http://schemas.microsoft.com/office/drawing/2014/main" id="{FA324300-5F27-DF2C-22AC-7A9C77332671}"/>
              </a:ext>
            </a:extLst>
          </p:cNvPr>
          <p:cNvPicPr>
            <a:picLocks noGrp="1" noChangeAspect="1"/>
          </p:cNvPicPr>
          <p:nvPr>
            <p:ph idx="1"/>
          </p:nvPr>
        </p:nvPicPr>
        <p:blipFill>
          <a:blip r:embed="rId3"/>
          <a:stretch>
            <a:fillRect/>
          </a:stretch>
        </p:blipFill>
        <p:spPr>
          <a:xfrm>
            <a:off x="1331640" y="1459783"/>
            <a:ext cx="6696744" cy="4865604"/>
          </a:xfrm>
        </p:spPr>
      </p:pic>
    </p:spTree>
    <p:extLst>
      <p:ext uri="{BB962C8B-B14F-4D97-AF65-F5344CB8AC3E}">
        <p14:creationId xmlns:p14="http://schemas.microsoft.com/office/powerpoint/2010/main" val="19923870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en-GB" sz="3200" dirty="0"/>
              <a:t>3. Structures</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fontScale="85000" lnSpcReduction="10000"/>
          </a:bodyPr>
          <a:lstStyle/>
          <a:p>
            <a:br>
              <a:rPr lang="en-GB" dirty="0"/>
            </a:br>
            <a:r>
              <a:rPr lang="en-GB" sz="3000" dirty="0"/>
              <a:t>3.2 Guiding principles and procedural principles</a:t>
            </a:r>
          </a:p>
        </p:txBody>
      </p:sp>
    </p:spTree>
    <p:extLst>
      <p:ext uri="{BB962C8B-B14F-4D97-AF65-F5344CB8AC3E}">
        <p14:creationId xmlns:p14="http://schemas.microsoft.com/office/powerpoint/2010/main" val="3615039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fontScale="85000" lnSpcReduction="10000"/>
          </a:bodyPr>
          <a:lstStyle/>
          <a:p>
            <a:pPr marL="0" indent="0">
              <a:buNone/>
            </a:pPr>
            <a:r>
              <a:rPr lang="en-GB" dirty="0"/>
              <a:t>Subsidiarity:</a:t>
            </a:r>
          </a:p>
          <a:p>
            <a:pPr lvl="1"/>
            <a:r>
              <a:rPr lang="en-GB" dirty="0"/>
              <a:t>Whatever the individual, the family, or groups and associations can do independently must not be appropriated by a higher authority or by the state.</a:t>
            </a:r>
          </a:p>
          <a:p>
            <a:pPr lvl="1"/>
            <a:r>
              <a:rPr lang="en-GB" dirty="0"/>
              <a:t>The state still has a duty to – if necessary – empower these smaller, private units to act by providing the requisite assistance.</a:t>
            </a:r>
          </a:p>
          <a:p>
            <a:pPr lvl="1"/>
            <a:r>
              <a:rPr lang="en-GB" dirty="0"/>
              <a:t>In the context of child and youth services, subsidiarity refers to conditional priority over the public-sector provider when it comes to providing services (Article 4 [2] Social Code Book 8).</a:t>
            </a:r>
          </a:p>
          <a:p>
            <a:pPr marL="0" indent="0">
              <a:buNone/>
            </a:pPr>
            <a:r>
              <a:rPr lang="en-GB" dirty="0"/>
              <a:t>Overall responsibility of public-sector child and youth services:</a:t>
            </a:r>
          </a:p>
          <a:p>
            <a:pPr lvl="1"/>
            <a:r>
              <a:rPr lang="en-GB" dirty="0"/>
              <a:t>Overall responsibility for planning and for fulfilling the tasks of child and youth services under Social Code Book 8 (Article 79 [1]) resides with the public-sector provider of child and youth services.</a:t>
            </a:r>
          </a:p>
          <a:p>
            <a:pPr lvl="1"/>
            <a:r>
              <a:rPr lang="en-GB" dirty="0"/>
              <a:t>It is also the basic responsibility of the public-sector provider to ensure quality, especially with respect to safeguarding the rights of children in facilities and protecting them against violence (Article 79a).</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en-GB" dirty="0">
                <a:solidFill>
                  <a:srgbClr val="000000"/>
                </a:solidFill>
              </a:rPr>
              <a:t>3.2.1 Subsidiarity and overall responsibility</a:t>
            </a: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3. Structures – Guiding principles and procedural principles</a:t>
            </a:r>
          </a:p>
        </p:txBody>
      </p:sp>
    </p:spTree>
    <p:extLst>
      <p:ext uri="{BB962C8B-B14F-4D97-AF65-F5344CB8AC3E}">
        <p14:creationId xmlns:p14="http://schemas.microsoft.com/office/powerpoint/2010/main" val="5441770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ea typeface="Open Sans" panose="020B0606030504020204" pitchFamily="34" charset="0"/>
                <a:cs typeface="Open Sans" panose="020B0606030504020204" pitchFamily="34" charset="0"/>
              </a:rPr>
              <a:t>3.2.2 Key concepts and terms in child and youth services</a:t>
            </a:r>
            <a:endParaRPr lang="en-GB" dirty="0"/>
          </a:p>
        </p:txBody>
      </p:sp>
      <p:sp>
        <p:nvSpPr>
          <p:cNvPr id="6" name="Textfeld 5">
            <a:extLst>
              <a:ext uri="{FF2B5EF4-FFF2-40B4-BE49-F238E27FC236}">
                <a16:creationId xmlns:a16="http://schemas.microsoft.com/office/drawing/2014/main" id="{1CC41FF2-B43D-4600-A63A-07AE5668B007}"/>
              </a:ext>
            </a:extLst>
          </p:cNvPr>
          <p:cNvSpPr txBox="1"/>
          <p:nvPr/>
        </p:nvSpPr>
        <p:spPr>
          <a:xfrm>
            <a:off x="600670" y="1528101"/>
            <a:ext cx="8076987" cy="4449936"/>
          </a:xfrm>
          <a:prstGeom prst="rect">
            <a:avLst/>
          </a:prstGeom>
          <a:noFill/>
        </p:spPr>
        <p:txBody>
          <a:bodyPr wrap="square" rtlCol="0">
            <a:spAutoFit/>
          </a:bodyPr>
          <a:lstStyle/>
          <a:p>
            <a:r>
              <a:rPr lang="en-GB" dirty="0">
                <a:solidFill>
                  <a:srgbClr val="000000"/>
                </a:solidFill>
              </a:rPr>
              <a:t>Conceptual debates amongst child and youth services professionals in Germany are peppered with </a:t>
            </a:r>
            <a:r>
              <a:rPr lang="en-GB" b="1" dirty="0">
                <a:solidFill>
                  <a:srgbClr val="000000"/>
                </a:solidFill>
              </a:rPr>
              <a:t>terms with relatively uncontested legitimacy.</a:t>
            </a:r>
            <a:r>
              <a:rPr lang="en-GB" dirty="0">
                <a:solidFill>
                  <a:srgbClr val="000000"/>
                </a:solidFill>
              </a:rPr>
              <a:t> These terms shape the professional normative basis of child and youth services:</a:t>
            </a:r>
            <a:endParaRPr lang="en-GB" sz="1600" dirty="0">
              <a:solidFill>
                <a:srgbClr val="000000"/>
              </a:solidFill>
            </a:endParaRPr>
          </a:p>
          <a:p>
            <a:pPr marL="490538" lvl="1" indent="-220663" defTabSz="914400">
              <a:spcBef>
                <a:spcPts val="500"/>
              </a:spcBef>
              <a:buClr>
                <a:schemeClr val="accent3"/>
              </a:buClr>
              <a:buSzPct val="160000"/>
              <a:buFont typeface="Arial" panose="020B0604020202020204" pitchFamily="34" charset="0"/>
              <a:buChar char="•"/>
            </a:pPr>
            <a:r>
              <a:rPr lang="en-GB" sz="1600" dirty="0">
                <a:solidFill>
                  <a:srgbClr val="000000"/>
                </a:solidFill>
              </a:rPr>
              <a:t>everyday and lifeworld orientation,</a:t>
            </a:r>
          </a:p>
          <a:p>
            <a:pPr marL="490538" lvl="1" indent="-220663" defTabSz="914400">
              <a:spcBef>
                <a:spcPts val="500"/>
              </a:spcBef>
              <a:buClr>
                <a:schemeClr val="accent3"/>
              </a:buClr>
              <a:buSzPct val="160000"/>
              <a:buFont typeface="Arial" panose="020B0604020202020204" pitchFamily="34" charset="0"/>
              <a:buChar char="•"/>
            </a:pPr>
            <a:r>
              <a:rPr lang="en-GB" sz="1600" dirty="0">
                <a:solidFill>
                  <a:srgbClr val="000000"/>
                </a:solidFill>
              </a:rPr>
              <a:t>participation, co-production,</a:t>
            </a:r>
          </a:p>
          <a:p>
            <a:pPr marL="490538" lvl="1" indent="-220663" defTabSz="914400">
              <a:spcBef>
                <a:spcPts val="500"/>
              </a:spcBef>
              <a:buClr>
                <a:schemeClr val="accent3"/>
              </a:buClr>
              <a:buSzPct val="160000"/>
              <a:buFont typeface="Arial" panose="020B0604020202020204" pitchFamily="34" charset="0"/>
              <a:buChar char="•"/>
            </a:pPr>
            <a:r>
              <a:rPr lang="en-GB" sz="1600" dirty="0">
                <a:solidFill>
                  <a:srgbClr val="000000"/>
                </a:solidFill>
              </a:rPr>
              <a:t>empowerment, helping people to help themselves,</a:t>
            </a:r>
          </a:p>
          <a:p>
            <a:pPr marL="490538" lvl="1" indent="-220663" defTabSz="914400">
              <a:spcBef>
                <a:spcPts val="500"/>
              </a:spcBef>
              <a:buClr>
                <a:schemeClr val="accent3"/>
              </a:buClr>
              <a:buSzPct val="160000"/>
              <a:buFont typeface="Arial" panose="020B0604020202020204" pitchFamily="34" charset="0"/>
              <a:buChar char="•"/>
            </a:pPr>
            <a:r>
              <a:rPr lang="en-GB" sz="1600" dirty="0">
                <a:solidFill>
                  <a:srgbClr val="000000"/>
                </a:solidFill>
              </a:rPr>
              <a:t>resource orientation,</a:t>
            </a:r>
          </a:p>
          <a:p>
            <a:pPr marL="490538" lvl="1" indent="-220663" defTabSz="914400">
              <a:spcBef>
                <a:spcPts val="500"/>
              </a:spcBef>
              <a:buClr>
                <a:schemeClr val="accent3"/>
              </a:buClr>
              <a:buSzPct val="160000"/>
              <a:buFont typeface="Arial" panose="020B0604020202020204" pitchFamily="34" charset="0"/>
              <a:buChar char="•"/>
            </a:pPr>
            <a:r>
              <a:rPr lang="en-GB" sz="1600" dirty="0">
                <a:solidFill>
                  <a:srgbClr val="000000"/>
                </a:solidFill>
              </a:rPr>
              <a:t>prevention,</a:t>
            </a:r>
          </a:p>
          <a:p>
            <a:pPr marL="490538" lvl="1" indent="-220663" defTabSz="914400">
              <a:spcBef>
                <a:spcPts val="500"/>
              </a:spcBef>
              <a:buClr>
                <a:schemeClr val="accent3"/>
              </a:buClr>
              <a:buSzPct val="160000"/>
              <a:buFont typeface="Arial" panose="020B0604020202020204" pitchFamily="34" charset="0"/>
              <a:buChar char="•"/>
            </a:pPr>
            <a:r>
              <a:rPr lang="en-GB" sz="1600" dirty="0">
                <a:solidFill>
                  <a:srgbClr val="000000"/>
                </a:solidFill>
              </a:rPr>
              <a:t>integration, inclusion,</a:t>
            </a:r>
          </a:p>
          <a:p>
            <a:pPr marL="490538" lvl="1" indent="-220663" defTabSz="914400">
              <a:spcBef>
                <a:spcPts val="500"/>
              </a:spcBef>
              <a:buClr>
                <a:schemeClr val="accent3"/>
              </a:buClr>
              <a:buSzPct val="160000"/>
              <a:buFont typeface="Arial" panose="020B0604020202020204" pitchFamily="34" charset="0"/>
              <a:buChar char="•"/>
            </a:pPr>
            <a:r>
              <a:rPr lang="en-GB" sz="1600" dirty="0">
                <a:solidFill>
                  <a:srgbClr val="000000"/>
                </a:solidFill>
              </a:rPr>
              <a:t>decentralisation, regionalisation, orientation towards the social environment.</a:t>
            </a:r>
          </a:p>
          <a:p>
            <a:endParaRPr lang="en-GB" sz="1600" dirty="0">
              <a:solidFill>
                <a:srgbClr val="000000"/>
              </a:solidFill>
            </a:endParaRPr>
          </a:p>
          <a:p>
            <a:r>
              <a:rPr lang="en-GB" dirty="0">
                <a:solidFill>
                  <a:srgbClr val="000000"/>
                </a:solidFill>
              </a:rPr>
              <a:t>However, all of these mainstream terms convey ambivalences and conflicts that must be viewed critically for each conceptual, structural and individual situation.</a:t>
            </a:r>
          </a:p>
        </p:txBody>
      </p:sp>
      <p:sp>
        <p:nvSpPr>
          <p:cNvPr id="9"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3. Structures – Guiding principles and procedural principles</a:t>
            </a:r>
          </a:p>
        </p:txBody>
      </p:sp>
    </p:spTree>
    <p:extLst>
      <p:ext uri="{BB962C8B-B14F-4D97-AF65-F5344CB8AC3E}">
        <p14:creationId xmlns:p14="http://schemas.microsoft.com/office/powerpoint/2010/main" val="4239421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ea typeface="Open Sans" panose="020B0606030504020204" pitchFamily="34" charset="0"/>
                <a:cs typeface="Open Sans" panose="020B0606030504020204" pitchFamily="34" charset="0"/>
              </a:rPr>
              <a:t>3.2.3 Principles of action in child and youth services</a:t>
            </a:r>
            <a:endParaRPr lang="en-GB" dirty="0"/>
          </a:p>
        </p:txBody>
      </p:sp>
      <p:sp>
        <p:nvSpPr>
          <p:cNvPr id="8" name="Rechteck 7">
            <a:extLst>
              <a:ext uri="{FF2B5EF4-FFF2-40B4-BE49-F238E27FC236}">
                <a16:creationId xmlns:a16="http://schemas.microsoft.com/office/drawing/2014/main" id="{FE40BEE5-06C1-4A7E-9A6D-8B7859BDC077}"/>
              </a:ext>
            </a:extLst>
          </p:cNvPr>
          <p:cNvSpPr/>
          <p:nvPr/>
        </p:nvSpPr>
        <p:spPr>
          <a:xfrm>
            <a:off x="875688" y="1628800"/>
            <a:ext cx="7392624" cy="4002634"/>
          </a:xfrm>
          <a:prstGeom prst="rect">
            <a:avLst/>
          </a:prstGeom>
        </p:spPr>
        <p:txBody>
          <a:bodyPr wrap="square">
            <a:spAutoFit/>
          </a:bodyPr>
          <a:lstStyle/>
          <a:p>
            <a:pPr>
              <a:lnSpc>
                <a:spcPct val="115000"/>
              </a:lnSpc>
              <a:spcAft>
                <a:spcPts val="800"/>
              </a:spcAft>
            </a:pPr>
            <a:r>
              <a:rPr lang="en-GB" b="1" dirty="0">
                <a:solidFill>
                  <a:srgbClr val="000000"/>
                </a:solidFill>
                <a:ea typeface="Calibri" panose="020F0502020204030204" pitchFamily="34" charset="0"/>
              </a:rPr>
              <a:t>Child and youth services must always consider the free will of the people.</a:t>
            </a:r>
            <a:r>
              <a:rPr lang="en-GB" dirty="0">
                <a:solidFill>
                  <a:srgbClr val="000000"/>
                </a:solidFill>
                <a:ea typeface="Calibri" panose="020F0502020204030204" pitchFamily="34" charset="0"/>
              </a:rPr>
              <a:t> Hence, its offerings can only be created as a product of co-production.</a:t>
            </a:r>
          </a:p>
          <a:p>
            <a:pPr>
              <a:lnSpc>
                <a:spcPct val="115000"/>
              </a:lnSpc>
              <a:spcAft>
                <a:spcPts val="800"/>
              </a:spcAft>
            </a:pPr>
            <a:r>
              <a:rPr lang="en-GB" dirty="0">
                <a:solidFill>
                  <a:srgbClr val="000000"/>
                </a:solidFill>
                <a:ea typeface="Calibri" panose="020F0502020204030204" pitchFamily="34" charset="0"/>
              </a:rPr>
              <a:t>In consideration of this, the actions of child and youth services are:</a:t>
            </a:r>
          </a:p>
          <a:p>
            <a:pPr marL="490538" lvl="1" indent="-220663" defTabSz="914400">
              <a:lnSpc>
                <a:spcPct val="115000"/>
              </a:lnSpc>
              <a:spcBef>
                <a:spcPts val="500"/>
              </a:spcBef>
              <a:buClr>
                <a:schemeClr val="accent3"/>
              </a:buClr>
              <a:buSzPct val="160000"/>
              <a:buFont typeface="Arial" panose="020B0604020202020204" pitchFamily="34" charset="0"/>
              <a:buChar char="•"/>
            </a:pPr>
            <a:r>
              <a:rPr lang="en-GB" sz="1600" dirty="0">
                <a:solidFill>
                  <a:srgbClr val="000000"/>
                </a:solidFill>
              </a:rPr>
              <a:t>subject oriented,</a:t>
            </a:r>
          </a:p>
          <a:p>
            <a:pPr marL="490538" lvl="1" indent="-220663" defTabSz="914400">
              <a:lnSpc>
                <a:spcPct val="115000"/>
              </a:lnSpc>
              <a:spcBef>
                <a:spcPts val="500"/>
              </a:spcBef>
              <a:buClr>
                <a:schemeClr val="accent3"/>
              </a:buClr>
              <a:buSzPct val="160000"/>
              <a:buFont typeface="Arial" panose="020B0604020202020204" pitchFamily="34" charset="0"/>
              <a:buChar char="•"/>
            </a:pPr>
            <a:r>
              <a:rPr lang="en-GB" sz="1600" dirty="0">
                <a:solidFill>
                  <a:srgbClr val="000000"/>
                </a:solidFill>
              </a:rPr>
              <a:t>dialogue centred,</a:t>
            </a:r>
          </a:p>
          <a:p>
            <a:pPr marL="490538" lvl="1" indent="-220663" defTabSz="914400">
              <a:lnSpc>
                <a:spcPct val="115000"/>
              </a:lnSpc>
              <a:spcBef>
                <a:spcPts val="500"/>
              </a:spcBef>
              <a:buClr>
                <a:schemeClr val="accent3"/>
              </a:buClr>
              <a:buSzPct val="160000"/>
              <a:buFont typeface="Arial" panose="020B0604020202020204" pitchFamily="34" charset="0"/>
              <a:buChar char="•"/>
            </a:pPr>
            <a:r>
              <a:rPr lang="en-GB" sz="1600" dirty="0">
                <a:solidFill>
                  <a:srgbClr val="000000"/>
                </a:solidFill>
              </a:rPr>
              <a:t>participative and democratic,</a:t>
            </a:r>
          </a:p>
          <a:p>
            <a:pPr marL="490538" lvl="1" indent="-220663" defTabSz="914400">
              <a:lnSpc>
                <a:spcPct val="115000"/>
              </a:lnSpc>
              <a:spcBef>
                <a:spcPts val="500"/>
              </a:spcBef>
              <a:buClr>
                <a:schemeClr val="accent3"/>
              </a:buClr>
              <a:buSzPct val="160000"/>
              <a:buFont typeface="Arial" panose="020B0604020202020204" pitchFamily="34" charset="0"/>
              <a:buChar char="•"/>
            </a:pPr>
            <a:r>
              <a:rPr lang="en-GB" sz="1600" dirty="0">
                <a:solidFill>
                  <a:srgbClr val="000000"/>
                </a:solidFill>
              </a:rPr>
              <a:t>reflective,</a:t>
            </a:r>
          </a:p>
          <a:p>
            <a:pPr marL="490538" lvl="1" indent="-220663" defTabSz="914400">
              <a:lnSpc>
                <a:spcPct val="115000"/>
              </a:lnSpc>
              <a:spcBef>
                <a:spcPts val="500"/>
              </a:spcBef>
              <a:buClr>
                <a:schemeClr val="accent3"/>
              </a:buClr>
              <a:buSzPct val="160000"/>
              <a:buFont typeface="Arial" panose="020B0604020202020204" pitchFamily="34" charset="0"/>
              <a:buChar char="•"/>
            </a:pPr>
            <a:r>
              <a:rPr lang="en-GB" sz="1600" dirty="0">
                <a:solidFill>
                  <a:srgbClr val="000000"/>
                </a:solidFill>
              </a:rPr>
              <a:t>diversity aware and inclusive,</a:t>
            </a:r>
          </a:p>
          <a:p>
            <a:pPr marL="490538" lvl="1" indent="-220663" defTabSz="914400">
              <a:lnSpc>
                <a:spcPct val="115000"/>
              </a:lnSpc>
              <a:spcBef>
                <a:spcPts val="500"/>
              </a:spcBef>
              <a:buClr>
                <a:schemeClr val="accent3"/>
              </a:buClr>
              <a:buSzPct val="160000"/>
              <a:buFont typeface="Arial" panose="020B0604020202020204" pitchFamily="34" charset="0"/>
              <a:buChar char="•"/>
            </a:pPr>
            <a:r>
              <a:rPr lang="en-GB" sz="1600" dirty="0">
                <a:solidFill>
                  <a:srgbClr val="000000"/>
                </a:solidFill>
              </a:rPr>
              <a:t>local,</a:t>
            </a:r>
          </a:p>
          <a:p>
            <a:pPr marL="490538" lvl="1" indent="-220663" defTabSz="914400">
              <a:lnSpc>
                <a:spcPct val="115000"/>
              </a:lnSpc>
              <a:spcBef>
                <a:spcPts val="500"/>
              </a:spcBef>
              <a:buClr>
                <a:schemeClr val="accent3"/>
              </a:buClr>
              <a:buSzPct val="160000"/>
              <a:buFont typeface="Arial" panose="020B0604020202020204" pitchFamily="34" charset="0"/>
              <a:buChar char="•"/>
            </a:pPr>
            <a:r>
              <a:rPr lang="en-GB" sz="1600" dirty="0">
                <a:solidFill>
                  <a:srgbClr val="000000"/>
                </a:solidFill>
              </a:rPr>
              <a:t>political. </a:t>
            </a: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3. Structures – Guiding principles and procedural principles</a:t>
            </a:r>
          </a:p>
        </p:txBody>
      </p:sp>
    </p:spTree>
    <p:extLst>
      <p:ext uri="{BB962C8B-B14F-4D97-AF65-F5344CB8AC3E}">
        <p14:creationId xmlns:p14="http://schemas.microsoft.com/office/powerpoint/2010/main" val="20599400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en-GB" dirty="0">
                <a:solidFill>
                  <a:srgbClr val="000000"/>
                </a:solidFill>
              </a:rPr>
              <a:t>3.2.4 Inclusion</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467544" y="1772816"/>
            <a:ext cx="8252233" cy="4536504"/>
          </a:xfrm>
        </p:spPr>
        <p:txBody>
          <a:bodyPr>
            <a:normAutofit/>
          </a:bodyPr>
          <a:lstStyle/>
          <a:p>
            <a:pPr marL="0" indent="0">
              <a:buNone/>
            </a:pPr>
            <a:r>
              <a:rPr lang="en-GB" sz="1800" b="0" dirty="0"/>
              <a:t>From 2028 the plan is that child and youth services will be responsible for services </a:t>
            </a:r>
            <a:r>
              <a:rPr lang="en-GB" sz="1800" dirty="0"/>
              <a:t>for all children and adolescents</a:t>
            </a:r>
            <a:r>
              <a:rPr lang="en-GB" sz="1800" b="0" dirty="0"/>
              <a:t> with and without disability (known as the “inclusive solution”). The specifics are still unclear. </a:t>
            </a:r>
          </a:p>
          <a:p>
            <a:pPr marL="0" indent="0">
              <a:buNone/>
            </a:pPr>
            <a:r>
              <a:rPr lang="en-GB" sz="1800" b="0" dirty="0"/>
              <a:t>The 2021 Act to Strengthen Children and Youth (Kinder- und </a:t>
            </a:r>
            <a:r>
              <a:rPr lang="en-GB" sz="1800" b="0" dirty="0" err="1"/>
              <a:t>Jugendstärkungsgesetz</a:t>
            </a:r>
            <a:r>
              <a:rPr lang="en-GB" sz="1800" b="0" dirty="0"/>
              <a:t>) for the first time ever introduced an express obligation on providers to </a:t>
            </a:r>
            <a:r>
              <a:rPr lang="en-GB" sz="1800" dirty="0"/>
              <a:t>inclusively further develop child and youth services </a:t>
            </a:r>
            <a:r>
              <a:rPr lang="en-GB" sz="1800" b="0" dirty="0"/>
              <a:t>and, in so doing, gave the official green light for all support and task areas.</a:t>
            </a:r>
          </a:p>
          <a:p>
            <a:pPr marL="0" indent="0">
              <a:buNone/>
            </a:pPr>
            <a:r>
              <a:rPr lang="en-GB" sz="1800" b="0" dirty="0"/>
              <a:t>Despite a continued legal focus on disability-related barriers to participation, the principle of inclusion is also being discussed with regard to incorporating other social barriers to participation (e.g., poverty) (referred to as the </a:t>
            </a:r>
            <a:r>
              <a:rPr lang="en-GB" sz="1800" dirty="0"/>
              <a:t>broad understanding of the term inclusion</a:t>
            </a:r>
            <a:r>
              <a:rPr lang="en-GB" sz="1800" b="0" dirty="0"/>
              <a:t>).</a:t>
            </a:r>
          </a:p>
        </p:txBody>
      </p:sp>
      <p:sp>
        <p:nvSpPr>
          <p:cNvPr id="4" name="Rechteck 3"/>
          <p:cNvSpPr/>
          <p:nvPr/>
        </p:nvSpPr>
        <p:spPr>
          <a:xfrm>
            <a:off x="4450011" y="3244334"/>
            <a:ext cx="243978" cy="369332"/>
          </a:xfrm>
          <a:prstGeom prst="rect">
            <a:avLst/>
          </a:prstGeom>
        </p:spPr>
        <p:txBody>
          <a:bodyPr wrap="none">
            <a:spAutoFit/>
          </a:bodyPr>
          <a:lstStyle/>
          <a:p>
            <a:r>
              <a:rPr lang="en-GB"/>
              <a:t> </a:t>
            </a:r>
          </a:p>
        </p:txBody>
      </p:sp>
      <p:sp>
        <p:nvSpPr>
          <p:cNvPr id="5" name="Rechteck 4"/>
          <p:cNvSpPr/>
          <p:nvPr/>
        </p:nvSpPr>
        <p:spPr>
          <a:xfrm>
            <a:off x="4450011" y="3244334"/>
            <a:ext cx="243978" cy="369332"/>
          </a:xfrm>
          <a:prstGeom prst="rect">
            <a:avLst/>
          </a:prstGeom>
        </p:spPr>
        <p:txBody>
          <a:bodyPr wrap="none">
            <a:spAutoFit/>
          </a:bodyPr>
          <a:lstStyle/>
          <a:p>
            <a:r>
              <a:rPr lang="en-GB"/>
              <a:t> </a:t>
            </a:r>
          </a:p>
        </p:txBody>
      </p:sp>
      <p:sp>
        <p:nvSpPr>
          <p:cNvPr id="9" name="Rechteck 8"/>
          <p:cNvSpPr/>
          <p:nvPr/>
        </p:nvSpPr>
        <p:spPr>
          <a:xfrm>
            <a:off x="4450011" y="3244334"/>
            <a:ext cx="243978" cy="369332"/>
          </a:xfrm>
          <a:prstGeom prst="rect">
            <a:avLst/>
          </a:prstGeom>
        </p:spPr>
        <p:txBody>
          <a:bodyPr wrap="none">
            <a:spAutoFit/>
          </a:bodyPr>
          <a:lstStyle/>
          <a:p>
            <a:r>
              <a:rPr lang="en-GB"/>
              <a:t> </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3. Structures – Guiding principles and procedural principles</a:t>
            </a:r>
          </a:p>
        </p:txBody>
      </p:sp>
    </p:spTree>
    <p:extLst>
      <p:ext uri="{BB962C8B-B14F-4D97-AF65-F5344CB8AC3E}">
        <p14:creationId xmlns:p14="http://schemas.microsoft.com/office/powerpoint/2010/main" val="9319194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501706" y="1645360"/>
            <a:ext cx="8299394" cy="4820175"/>
          </a:xfrm>
        </p:spPr>
        <p:txBody>
          <a:bodyPr>
            <a:normAutofit/>
          </a:bodyPr>
          <a:lstStyle/>
          <a:p>
            <a:pPr marL="0" indent="0">
              <a:buNone/>
            </a:pPr>
            <a:r>
              <a:rPr lang="en-GB" sz="1800" dirty="0"/>
              <a:t>Social Code Book 8 operationalises the provisions of the Basic Law</a:t>
            </a:r>
            <a:r>
              <a:rPr lang="en-GB" sz="1800" b="0" dirty="0"/>
              <a:t>, on human rights and the rights of the child, especially with regard to participation.</a:t>
            </a:r>
          </a:p>
          <a:p>
            <a:pPr marL="285750" indent="-285750">
              <a:buFont typeface="Arial" panose="020B0604020202020204" pitchFamily="34" charset="0"/>
              <a:buChar char="•"/>
            </a:pPr>
            <a:r>
              <a:rPr lang="en-GB" sz="1700" b="0" dirty="0"/>
              <a:t>Children and adolescents have the right to an upbringing as an independent, responsible and socially competent individual.</a:t>
            </a:r>
          </a:p>
          <a:p>
            <a:pPr marL="285750" indent="-285750">
              <a:buFont typeface="Arial" panose="020B0604020202020204" pitchFamily="34" charset="0"/>
              <a:buChar char="•"/>
            </a:pPr>
            <a:r>
              <a:rPr lang="en-GB" sz="1700" b="0" dirty="0"/>
              <a:t>Children and adolescents must be able to participate in all decisions that affect them. </a:t>
            </a:r>
          </a:p>
          <a:p>
            <a:pPr marL="285750" indent="-285750">
              <a:buFont typeface="Arial" panose="020B0604020202020204" pitchFamily="34" charset="0"/>
              <a:buChar char="•"/>
            </a:pPr>
            <a:r>
              <a:rPr lang="en-GB" sz="1700" b="0" dirty="0"/>
              <a:t>Children and adolescents have the right to air grievances about violations of their rights without the fear of sanctions.</a:t>
            </a:r>
          </a:p>
          <a:p>
            <a:pPr marL="0" indent="0">
              <a:buNone/>
            </a:pPr>
            <a:r>
              <a:rPr lang="en-GB" sz="1800" b="0" dirty="0"/>
              <a:t>But: </a:t>
            </a:r>
            <a:r>
              <a:rPr lang="en-GB" sz="1800" dirty="0"/>
              <a:t>rights of participation are tied to the maturity of the child or adolescent.</a:t>
            </a:r>
            <a:r>
              <a:rPr lang="en-GB" sz="1800" b="0" dirty="0"/>
              <a:t> Child and youth services thus has to balance respecting the participation rights of children and adolescents against imposing paternalistic restrictions.</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621588" cy="428738"/>
          </a:xfrm>
        </p:spPr>
        <p:txBody>
          <a:bodyPr>
            <a:noAutofit/>
          </a:bodyPr>
          <a:lstStyle/>
          <a:p>
            <a:r>
              <a:rPr lang="en-GB" dirty="0">
                <a:solidFill>
                  <a:srgbClr val="000000"/>
                </a:solidFill>
                <a:ea typeface="Open Sans" panose="020B0606030504020204" pitchFamily="34" charset="0"/>
                <a:cs typeface="Open Sans" panose="020B0606030504020204" pitchFamily="34" charset="0"/>
              </a:rPr>
              <a:t>3.2.5 Principles of participation in child and youth services</a:t>
            </a: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3. Structures – Guiding principles and procedural principles</a:t>
            </a:r>
          </a:p>
        </p:txBody>
      </p:sp>
    </p:spTree>
    <p:extLst>
      <p:ext uri="{BB962C8B-B14F-4D97-AF65-F5344CB8AC3E}">
        <p14:creationId xmlns:p14="http://schemas.microsoft.com/office/powerpoint/2010/main" val="34486522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269875" lvl="1" indent="0">
              <a:spcBef>
                <a:spcPts val="0"/>
              </a:spcBef>
              <a:buNone/>
            </a:pPr>
            <a:r>
              <a:rPr lang="en-GB" b="1" dirty="0"/>
              <a:t>Book 8 of the Social Code implements the participative orientation of child and youth services in differentiated rights.</a:t>
            </a:r>
          </a:p>
          <a:p>
            <a:pPr marL="269875" lvl="1" indent="0">
              <a:spcBef>
                <a:spcPts val="0"/>
              </a:spcBef>
              <a:buNone/>
            </a:pPr>
            <a:r>
              <a:rPr lang="en-GB" dirty="0"/>
              <a:t>These rights can be described as follows:</a:t>
            </a:r>
          </a:p>
          <a:p>
            <a:pPr lvl="1"/>
            <a:r>
              <a:rPr lang="en-GB" dirty="0"/>
              <a:t>rights of autonomy,</a:t>
            </a:r>
          </a:p>
          <a:p>
            <a:pPr lvl="1"/>
            <a:r>
              <a:rPr lang="en-GB" dirty="0"/>
              <a:t>rights of participation in shaping programmes provided in child and youth services facilities,</a:t>
            </a:r>
          </a:p>
          <a:p>
            <a:pPr lvl="1"/>
            <a:r>
              <a:rPr lang="en-GB" dirty="0"/>
              <a:t>rights of participation in shaping child and youth services in the community.</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5496" y="912349"/>
            <a:ext cx="9036496" cy="428738"/>
          </a:xfrm>
        </p:spPr>
        <p:txBody>
          <a:bodyPr>
            <a:noAutofit/>
          </a:bodyPr>
          <a:lstStyle/>
          <a:p>
            <a:r>
              <a:rPr lang="en-GB" dirty="0">
                <a:solidFill>
                  <a:srgbClr val="000000"/>
                </a:solidFill>
              </a:rPr>
              <a:t>3.2.6 A closer look at participation rights in Social Code Book 8</a:t>
            </a: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3. Structures – Guiding principles and procedural principles</a:t>
            </a:r>
          </a:p>
        </p:txBody>
      </p:sp>
    </p:spTree>
    <p:extLst>
      <p:ext uri="{BB962C8B-B14F-4D97-AF65-F5344CB8AC3E}">
        <p14:creationId xmlns:p14="http://schemas.microsoft.com/office/powerpoint/2010/main" val="23940628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buNone/>
            </a:pPr>
            <a:r>
              <a:rPr lang="en-GB" sz="1800" b="0" dirty="0">
                <a:ea typeface="Calibri" panose="020F0502020204030204" pitchFamily="34" charset="0"/>
                <a:cs typeface="Times New Roman" panose="02020603050405020304" pitchFamily="18" charset="0"/>
              </a:rPr>
              <a:t>In the context of child and youth services, the ombuds office provides </a:t>
            </a:r>
            <a:r>
              <a:rPr lang="en-GB" sz="1800" dirty="0">
                <a:effectLst/>
                <a:ea typeface="Calibri" panose="020F0502020204030204" pitchFamily="34" charset="0"/>
                <a:cs typeface="Times New Roman" panose="02020603050405020304" pitchFamily="18" charset="0"/>
              </a:rPr>
              <a:t>impartial information, advice and mediation in conflicts </a:t>
            </a:r>
            <a:r>
              <a:rPr lang="en-GB" sz="1800" b="0" dirty="0">
                <a:effectLst/>
                <a:ea typeface="Calibri" panose="020F0502020204030204" pitchFamily="34" charset="0"/>
                <a:cs typeface="Times New Roman" panose="02020603050405020304" pitchFamily="18" charset="0"/>
              </a:rPr>
              <a:t>with public-sector or non-statutory providers of child and youth services. </a:t>
            </a:r>
          </a:p>
          <a:p>
            <a:pPr marL="0" indent="0">
              <a:buNone/>
            </a:pPr>
            <a:r>
              <a:rPr lang="en-GB" sz="1800" b="0" dirty="0">
                <a:ea typeface="Calibri" panose="020F0502020204030204" pitchFamily="34" charset="0"/>
                <a:cs typeface="Times New Roman" panose="02020603050405020304" pitchFamily="18" charset="0"/>
              </a:rPr>
              <a:t>I</a:t>
            </a:r>
            <a:r>
              <a:rPr lang="en-GB" sz="1800" b="0" dirty="0">
                <a:effectLst/>
                <a:ea typeface="Calibri" panose="020F0502020204030204" pitchFamily="34" charset="0"/>
                <a:cs typeface="Times New Roman" panose="02020603050405020304" pitchFamily="18" charset="0"/>
              </a:rPr>
              <a:t>ts activities serve to </a:t>
            </a:r>
            <a:r>
              <a:rPr lang="en-GB" sz="1800" dirty="0">
                <a:effectLst/>
                <a:ea typeface="Calibri" panose="020F0502020204030204" pitchFamily="34" charset="0"/>
                <a:cs typeface="Times New Roman" panose="02020603050405020304" pitchFamily="18" charset="0"/>
              </a:rPr>
              <a:t>redress the balance of power in the highly asymmetric structure </a:t>
            </a:r>
            <a:r>
              <a:rPr lang="en-GB" sz="1800" b="0" dirty="0">
                <a:effectLst/>
                <a:ea typeface="Calibri" panose="020F0502020204030204" pitchFamily="34" charset="0"/>
                <a:cs typeface="Times New Roman" panose="02020603050405020304" pitchFamily="18" charset="0"/>
              </a:rPr>
              <a:t>of child and youth services, especially in scenarios of conflict.</a:t>
            </a:r>
            <a:endParaRPr lang="en-GB" sz="1800" b="0" dirty="0">
              <a:ea typeface="Calibri" panose="020F0502020204030204" pitchFamily="34" charset="0"/>
              <a:cs typeface="Times New Roman" panose="02020603050405020304" pitchFamily="18" charset="0"/>
            </a:endParaRPr>
          </a:p>
          <a:p>
            <a:pPr marL="0" indent="0">
              <a:buNone/>
            </a:pPr>
            <a:r>
              <a:rPr lang="en-GB" sz="1800" b="0" dirty="0">
                <a:effectLst/>
                <a:ea typeface="Calibri" panose="020F0502020204030204" pitchFamily="34" charset="0"/>
                <a:cs typeface="Times New Roman" panose="02020603050405020304" pitchFamily="18" charset="0"/>
              </a:rPr>
              <a:t>Crucially, the ombuds office is </a:t>
            </a:r>
            <a:r>
              <a:rPr lang="en-GB" sz="1800" dirty="0">
                <a:effectLst/>
                <a:ea typeface="Calibri" panose="020F0502020204030204" pitchFamily="34" charset="0"/>
                <a:cs typeface="Times New Roman" panose="02020603050405020304" pitchFamily="18" charset="0"/>
              </a:rPr>
              <a:t>independent and is not accountable to another authority</a:t>
            </a:r>
            <a:r>
              <a:rPr lang="en-GB" sz="1800" b="0" dirty="0">
                <a:effectLst/>
                <a:ea typeface="Calibri" panose="020F0502020204030204" pitchFamily="34" charset="0"/>
                <a:cs typeface="Times New Roman" panose="02020603050405020304" pitchFamily="18" charset="0"/>
              </a:rPr>
              <a:t>. </a:t>
            </a:r>
          </a:p>
          <a:p>
            <a:pPr marL="0" indent="0">
              <a:buNone/>
            </a:pPr>
            <a:r>
              <a:rPr lang="en-GB" sz="1800" b="0" dirty="0">
                <a:cs typeface="Times New Roman" panose="02020603050405020304" pitchFamily="18" charset="0"/>
              </a:rPr>
              <a:t>To date, ombuds offices in the context of socio-educational support services have largely developed at federal state (Länder) level. In 2021 they were enshrined in Article 9a of Book 8 of the Social Code.</a:t>
            </a:r>
            <a:endParaRPr lang="en-GB" b="0" dirty="0"/>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en-GB" dirty="0">
                <a:solidFill>
                  <a:srgbClr val="000000"/>
                </a:solidFill>
              </a:rPr>
              <a:t>3.2.7 Ombuds offices in child and youth services</a:t>
            </a: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3. Structures – Guiding principles and procedural principles</a:t>
            </a:r>
          </a:p>
        </p:txBody>
      </p:sp>
    </p:spTree>
    <p:extLst>
      <p:ext uri="{BB962C8B-B14F-4D97-AF65-F5344CB8AC3E}">
        <p14:creationId xmlns:p14="http://schemas.microsoft.com/office/powerpoint/2010/main" val="23808226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68201" y="1484805"/>
            <a:ext cx="8051575" cy="2272579"/>
          </a:xfrm>
        </p:spPr>
        <p:txBody>
          <a:bodyPr>
            <a:normAutofit lnSpcReduction="10000"/>
          </a:bodyPr>
          <a:lstStyle/>
          <a:p>
            <a:pPr marL="0" indent="0">
              <a:buNone/>
            </a:pPr>
            <a:r>
              <a:rPr lang="en-GB" sz="1800" b="0" dirty="0">
                <a:solidFill>
                  <a:srgbClr val="000000"/>
                </a:solidFill>
              </a:rPr>
              <a:t>Confidence in the protection of information is one of the </a:t>
            </a:r>
            <a:r>
              <a:rPr lang="en-GB" sz="1800" dirty="0">
                <a:solidFill>
                  <a:srgbClr val="000000"/>
                </a:solidFill>
              </a:rPr>
              <a:t>basic requirements of assistive relationships. </a:t>
            </a:r>
            <a:r>
              <a:rPr lang="en-GB" sz="1800" b="0" dirty="0">
                <a:solidFill>
                  <a:srgbClr val="000000"/>
                </a:solidFill>
              </a:rPr>
              <a:t>It is constitutionally protected (as the “right to informational self-determination”). </a:t>
            </a:r>
          </a:p>
          <a:p>
            <a:pPr marL="0" indent="0">
              <a:buNone/>
            </a:pPr>
            <a:r>
              <a:rPr lang="en-GB" sz="1800" b="0" dirty="0">
                <a:solidFill>
                  <a:srgbClr val="000000"/>
                </a:solidFill>
              </a:rPr>
              <a:t>Since 2018: application of the </a:t>
            </a:r>
            <a:r>
              <a:rPr lang="en-GB" sz="1800" dirty="0">
                <a:solidFill>
                  <a:srgbClr val="000000"/>
                </a:solidFill>
              </a:rPr>
              <a:t>European General Data Protection Regulation </a:t>
            </a:r>
            <a:r>
              <a:rPr lang="en-GB" sz="1800" b="0" dirty="0">
                <a:solidFill>
                  <a:srgbClr val="000000"/>
                </a:solidFill>
              </a:rPr>
              <a:t>(GDPR)</a:t>
            </a:r>
          </a:p>
          <a:p>
            <a:pPr marL="0" indent="0">
              <a:buNone/>
            </a:pPr>
            <a:r>
              <a:rPr lang="en-GB" sz="1800" b="0" dirty="0">
                <a:solidFill>
                  <a:srgbClr val="000000"/>
                </a:solidFill>
              </a:rPr>
              <a:t>Specific </a:t>
            </a:r>
            <a:r>
              <a:rPr lang="en-GB" sz="1800" dirty="0">
                <a:solidFill>
                  <a:srgbClr val="000000"/>
                </a:solidFill>
              </a:rPr>
              <a:t>national provisions apply to child and youth services:</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en-GB" dirty="0">
                <a:solidFill>
                  <a:srgbClr val="000000"/>
                </a:solidFill>
              </a:rPr>
              <a:t>3.2.8 Protection of confidence</a:t>
            </a:r>
          </a:p>
        </p:txBody>
      </p:sp>
      <p:sp>
        <p:nvSpPr>
          <p:cNvPr id="4" name="Rechteck 3"/>
          <p:cNvSpPr/>
          <p:nvPr/>
        </p:nvSpPr>
        <p:spPr>
          <a:xfrm>
            <a:off x="4450011" y="3244334"/>
            <a:ext cx="243978" cy="369332"/>
          </a:xfrm>
          <a:prstGeom prst="rect">
            <a:avLst/>
          </a:prstGeom>
        </p:spPr>
        <p:txBody>
          <a:bodyPr wrap="none">
            <a:spAutoFit/>
          </a:bodyPr>
          <a:lstStyle/>
          <a:p>
            <a:r>
              <a:rPr lang="en-GB" dirty="0"/>
              <a:t> </a:t>
            </a:r>
          </a:p>
        </p:txBody>
      </p:sp>
      <p:sp>
        <p:nvSpPr>
          <p:cNvPr id="5" name="Rechteck 4"/>
          <p:cNvSpPr/>
          <p:nvPr/>
        </p:nvSpPr>
        <p:spPr>
          <a:xfrm>
            <a:off x="4450011" y="3244334"/>
            <a:ext cx="243978" cy="369332"/>
          </a:xfrm>
          <a:prstGeom prst="rect">
            <a:avLst/>
          </a:prstGeom>
        </p:spPr>
        <p:txBody>
          <a:bodyPr wrap="none">
            <a:spAutoFit/>
          </a:bodyPr>
          <a:lstStyle/>
          <a:p>
            <a:r>
              <a:rPr lang="en-GB" dirty="0"/>
              <a:t> </a:t>
            </a:r>
          </a:p>
        </p:txBody>
      </p:sp>
      <p:sp>
        <p:nvSpPr>
          <p:cNvPr id="9" name="Rechteck 8"/>
          <p:cNvSpPr/>
          <p:nvPr/>
        </p:nvSpPr>
        <p:spPr>
          <a:xfrm>
            <a:off x="4450011" y="3244334"/>
            <a:ext cx="243978" cy="369332"/>
          </a:xfrm>
          <a:prstGeom prst="rect">
            <a:avLst/>
          </a:prstGeom>
        </p:spPr>
        <p:txBody>
          <a:bodyPr wrap="none">
            <a:spAutoFit/>
          </a:bodyPr>
          <a:lstStyle/>
          <a:p>
            <a:r>
              <a:rPr lang="en-GB" dirty="0"/>
              <a:t> </a:t>
            </a:r>
          </a:p>
        </p:txBody>
      </p:sp>
      <p:graphicFrame>
        <p:nvGraphicFramePr>
          <p:cNvPr id="14" name="Diagramm 13"/>
          <p:cNvGraphicFramePr/>
          <p:nvPr>
            <p:extLst>
              <p:ext uri="{D42A27DB-BD31-4B8C-83A1-F6EECF244321}">
                <p14:modId xmlns:p14="http://schemas.microsoft.com/office/powerpoint/2010/main" val="3045083207"/>
              </p:ext>
            </p:extLst>
          </p:nvPr>
        </p:nvGraphicFramePr>
        <p:xfrm>
          <a:off x="467544" y="3607832"/>
          <a:ext cx="8352928" cy="270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3. Structures – Guiding principles and procedural principles</a:t>
            </a:r>
          </a:p>
        </p:txBody>
      </p:sp>
    </p:spTree>
    <p:extLst>
      <p:ext uri="{BB962C8B-B14F-4D97-AF65-F5344CB8AC3E}">
        <p14:creationId xmlns:p14="http://schemas.microsoft.com/office/powerpoint/2010/main" val="90294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rmAutofit/>
          </a:bodyPr>
          <a:lstStyle/>
          <a:p>
            <a:r>
              <a:rPr lang="en-GB" altLang="de-DE" dirty="0">
                <a:solidFill>
                  <a:srgbClr val="000000"/>
                </a:solidFill>
                <a:cs typeface="Arial" panose="020B0604020202020204" pitchFamily="34" charset="0"/>
              </a:rPr>
              <a:t>1.1.5 Gender differences affecting life circumstances</a:t>
            </a:r>
            <a:endParaRPr lang="en-GB" dirty="0">
              <a:solidFill>
                <a:srgbClr val="000000"/>
              </a:solidFill>
            </a:endParaRP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714342" y="1662546"/>
            <a:ext cx="7875476" cy="4474232"/>
          </a:xfrm>
        </p:spPr>
        <p:txBody>
          <a:bodyPr>
            <a:normAutofit fontScale="70000" lnSpcReduction="20000"/>
          </a:bodyPr>
          <a:lstStyle/>
          <a:p>
            <a:pPr marL="0" indent="0">
              <a:buNone/>
            </a:pPr>
            <a:r>
              <a:rPr lang="en-GB" sz="2600" b="0" dirty="0"/>
              <a:t>Despite striving for equality, </a:t>
            </a:r>
            <a:r>
              <a:rPr lang="en-GB" sz="2600" dirty="0"/>
              <a:t>inequality</a:t>
            </a:r>
            <a:r>
              <a:rPr lang="en-GB" sz="2600" b="0" dirty="0"/>
              <a:t> between the genders is still widely experienced in Germany:</a:t>
            </a:r>
            <a:endParaRPr lang="en-GB" sz="2900" b="0" dirty="0"/>
          </a:p>
          <a:p>
            <a:pPr lvl="1"/>
            <a:r>
              <a:rPr lang="en-GB" sz="2600" dirty="0"/>
              <a:t>income, gender pay gap: in 2022 women earned on average 18% per hour less than men;</a:t>
            </a:r>
          </a:p>
          <a:p>
            <a:pPr lvl="1"/>
            <a:r>
              <a:rPr lang="en-GB" sz="2600" dirty="0"/>
              <a:t>significant gender disparity in paid and unpaid care work;</a:t>
            </a:r>
          </a:p>
          <a:p>
            <a:pPr lvl="1"/>
            <a:r>
              <a:rPr lang="en-GB" sz="2600" dirty="0"/>
              <a:t>poverty risk for single parents: 2.15 million women and 462,000 men are single parents;</a:t>
            </a:r>
          </a:p>
          <a:p>
            <a:pPr lvl="1"/>
            <a:r>
              <a:rPr lang="en-GB" sz="2600" dirty="0"/>
              <a:t>experiences of violence/sexual abuse/domestic violence: 80% affects women/young girls, 20% affects men/young boys. Incidences of violence against the LGBTIQ+ community have doubled since 2013;</a:t>
            </a:r>
          </a:p>
          <a:p>
            <a:pPr lvl="1"/>
            <a:r>
              <a:rPr lang="en-GB" sz="2600" dirty="0"/>
              <a:t>vulnerable living situations, houselessness, people living in shelters: young girls/young women make up between half and the majority.</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03648" y="6513893"/>
            <a:ext cx="4972049"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1. Structural framework – Society</a:t>
            </a:r>
          </a:p>
        </p:txBody>
      </p:sp>
    </p:spTree>
    <p:extLst>
      <p:ext uri="{BB962C8B-B14F-4D97-AF65-F5344CB8AC3E}">
        <p14:creationId xmlns:p14="http://schemas.microsoft.com/office/powerpoint/2010/main" val="1391953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en-GB" sz="3200" dirty="0"/>
              <a:t>3. Structures</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br>
              <a:rPr lang="en-GB" dirty="0"/>
            </a:br>
            <a:r>
              <a:rPr lang="en-GB" dirty="0"/>
              <a:t>3.3 Financing</a:t>
            </a:r>
          </a:p>
        </p:txBody>
      </p:sp>
    </p:spTree>
    <p:extLst>
      <p:ext uri="{BB962C8B-B14F-4D97-AF65-F5344CB8AC3E}">
        <p14:creationId xmlns:p14="http://schemas.microsoft.com/office/powerpoint/2010/main" val="3798287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42900" y="912030"/>
            <a:ext cx="8458200" cy="428738"/>
          </a:xfrm>
        </p:spPr>
        <p:txBody>
          <a:bodyPr>
            <a:normAutofit/>
          </a:bodyPr>
          <a:lstStyle/>
          <a:p>
            <a:r>
              <a:rPr lang="de-DE" dirty="0">
                <a:solidFill>
                  <a:srgbClr val="000000"/>
                </a:solidFill>
              </a:rPr>
              <a:t>3.3.1 </a:t>
            </a:r>
            <a:r>
              <a:rPr lang="en-GB" dirty="0">
                <a:solidFill>
                  <a:srgbClr val="000000"/>
                </a:solidFill>
              </a:rPr>
              <a:t>Expenditure for child and youth services</a:t>
            </a:r>
            <a:endParaRPr lang="de-DE" dirty="0">
              <a:solidFill>
                <a:srgbClr val="000000"/>
              </a:solidFill>
            </a:endParaRPr>
          </a:p>
        </p:txBody>
      </p:sp>
      <p:sp>
        <p:nvSpPr>
          <p:cNvPr id="10" name="Rectangle 7"/>
          <p:cNvSpPr>
            <a:spLocks noChangeArrowheads="1"/>
          </p:cNvSpPr>
          <p:nvPr/>
        </p:nvSpPr>
        <p:spPr bwMode="auto">
          <a:xfrm>
            <a:off x="237952" y="5993634"/>
            <a:ext cx="4550072" cy="32130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eaLnBrk="1" hangingPunct="1">
              <a:lnSpc>
                <a:spcPct val="93000"/>
              </a:lnSpc>
              <a:buClr>
                <a:srgbClr val="000000"/>
              </a:buClr>
              <a:buSzPct val="100000"/>
              <a:buFont typeface="Arial" panose="020B0604020202020204" pitchFamily="34" charset="0"/>
              <a:buNone/>
            </a:pPr>
            <a:r>
              <a:rPr lang="en-GB" altLang="de-DE" sz="1600" dirty="0">
                <a:solidFill>
                  <a:srgbClr val="000000"/>
                </a:solidFill>
                <a:latin typeface="+mn-lt"/>
              </a:rPr>
              <a:t>accounts for 5% of the social budget (2021)</a:t>
            </a:r>
          </a:p>
        </p:txBody>
      </p:sp>
      <p:sp>
        <p:nvSpPr>
          <p:cNvPr id="11" name="Rectangle 10"/>
          <p:cNvSpPr>
            <a:spLocks noChangeArrowheads="1"/>
          </p:cNvSpPr>
          <p:nvPr/>
        </p:nvSpPr>
        <p:spPr bwMode="auto">
          <a:xfrm>
            <a:off x="4962945" y="1508455"/>
            <a:ext cx="4073551"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eaLnBrk="1" hangingPunct="1">
              <a:lnSpc>
                <a:spcPct val="93000"/>
              </a:lnSpc>
              <a:buClr>
                <a:srgbClr val="000000"/>
              </a:buClr>
              <a:buSzPct val="100000"/>
              <a:buFont typeface="Arial" panose="020B0604020202020204" pitchFamily="34" charset="0"/>
              <a:buNone/>
            </a:pPr>
            <a:r>
              <a:rPr lang="en-GB" altLang="de-DE" b="1" dirty="0">
                <a:solidFill>
                  <a:srgbClr val="000000"/>
                </a:solidFill>
                <a:latin typeface="+mn-lt"/>
              </a:rPr>
              <a:t>Breakdown</a:t>
            </a:r>
            <a:r>
              <a:rPr lang="en-GB" altLang="de-DE" dirty="0">
                <a:solidFill>
                  <a:srgbClr val="000000"/>
                </a:solidFill>
                <a:latin typeface="+mn-lt"/>
              </a:rPr>
              <a:t> of expenditure (€62 bn)</a:t>
            </a:r>
          </a:p>
        </p:txBody>
      </p:sp>
      <p:sp>
        <p:nvSpPr>
          <p:cNvPr id="17" name="Rectangle 10"/>
          <p:cNvSpPr>
            <a:spLocks noChangeArrowheads="1"/>
          </p:cNvSpPr>
          <p:nvPr/>
        </p:nvSpPr>
        <p:spPr bwMode="auto">
          <a:xfrm>
            <a:off x="640148" y="1509679"/>
            <a:ext cx="3571812" cy="3499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Lucida Sans Unicode" panose="020B0602030504020204" pitchFamily="34" charset="0"/>
              </a:defRPr>
            </a:lvl1pPr>
            <a:lvl2pPr marL="742950" indent="-285750">
              <a:defRPr>
                <a:solidFill>
                  <a:schemeClr val="tx1"/>
                </a:solidFill>
                <a:latin typeface="Arial" panose="020B0604020202020204" pitchFamily="34" charset="0"/>
                <a:cs typeface="Lucida Sans Unicode" panose="020B0602030504020204" pitchFamily="34" charset="0"/>
              </a:defRPr>
            </a:lvl2pPr>
            <a:lvl3pPr marL="1143000" indent="-228600">
              <a:defRPr>
                <a:solidFill>
                  <a:schemeClr val="tx1"/>
                </a:solidFill>
                <a:latin typeface="Arial" panose="020B0604020202020204" pitchFamily="34" charset="0"/>
                <a:cs typeface="Lucida Sans Unicode" panose="020B0602030504020204" pitchFamily="34" charset="0"/>
              </a:defRPr>
            </a:lvl3pPr>
            <a:lvl4pPr marL="1600200" indent="-228600">
              <a:defRPr>
                <a:solidFill>
                  <a:schemeClr val="tx1"/>
                </a:solidFill>
                <a:latin typeface="Arial" panose="020B0604020202020204" pitchFamily="34" charset="0"/>
                <a:cs typeface="Lucida Sans Unicode" panose="020B0602030504020204" pitchFamily="34" charset="0"/>
              </a:defRPr>
            </a:lvl4pPr>
            <a:lvl5pPr marL="2057400" indent="-228600">
              <a:defRPr>
                <a:solidFill>
                  <a:schemeClr val="tx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Lucida Sans Unicode" panose="020B0602030504020204" pitchFamily="34" charset="0"/>
              </a:defRPr>
            </a:lvl9pPr>
          </a:lstStyle>
          <a:p>
            <a:pPr eaLnBrk="1" hangingPunct="1">
              <a:lnSpc>
                <a:spcPct val="93000"/>
              </a:lnSpc>
              <a:buClr>
                <a:srgbClr val="000000"/>
              </a:buClr>
              <a:buSzPct val="100000"/>
              <a:buFont typeface="Arial" panose="020B0604020202020204" pitchFamily="34" charset="0"/>
              <a:buNone/>
            </a:pPr>
            <a:r>
              <a:rPr lang="en-GB" altLang="de-DE" b="1" dirty="0">
                <a:solidFill>
                  <a:srgbClr val="000000"/>
                </a:solidFill>
                <a:latin typeface="+mn-lt"/>
              </a:rPr>
              <a:t>Total</a:t>
            </a:r>
            <a:r>
              <a:rPr lang="en-GB" altLang="de-DE" dirty="0">
                <a:solidFill>
                  <a:srgbClr val="000000"/>
                </a:solidFill>
                <a:latin typeface="+mn-lt"/>
              </a:rPr>
              <a:t> expenditure (billions of €)</a:t>
            </a:r>
          </a:p>
        </p:txBody>
      </p:sp>
      <p:sp>
        <p:nvSpPr>
          <p:cNvPr id="15"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3. </a:t>
            </a:r>
            <a:r>
              <a:rPr lang="de-DE" dirty="0" err="1"/>
              <a:t>Structures</a:t>
            </a:r>
            <a:r>
              <a:rPr lang="de-DE" dirty="0"/>
              <a:t> – Financing</a:t>
            </a:r>
          </a:p>
        </p:txBody>
      </p:sp>
      <p:graphicFrame>
        <p:nvGraphicFramePr>
          <p:cNvPr id="2" name="Diagramm 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607546210"/>
              </p:ext>
            </p:extLst>
          </p:nvPr>
        </p:nvGraphicFramePr>
        <p:xfrm>
          <a:off x="128138" y="2217731"/>
          <a:ext cx="4875910" cy="32053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 4">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495726398"/>
              </p:ext>
            </p:extLst>
          </p:nvPr>
        </p:nvGraphicFramePr>
        <p:xfrm>
          <a:off x="4858193" y="1765768"/>
          <a:ext cx="4073552" cy="43885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12659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p:cNvSpPr txBox="1">
            <a:spLocks/>
          </p:cNvSpPr>
          <p:nvPr/>
        </p:nvSpPr>
        <p:spPr>
          <a:xfrm>
            <a:off x="122830" y="912030"/>
            <a:ext cx="8898340" cy="4287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200" b="1" u="none" kern="1200">
                <a:ln>
                  <a:noFill/>
                </a:ln>
                <a:solidFill>
                  <a:schemeClr val="tx1"/>
                </a:solidFill>
                <a:effectLst/>
                <a:latin typeface="+mj-lt"/>
                <a:ea typeface="+mj-ea"/>
                <a:cs typeface="+mj-cs"/>
              </a:defRPr>
            </a:lvl1pPr>
          </a:lstStyle>
          <a:p>
            <a:r>
              <a:rPr lang="de-DE" dirty="0">
                <a:solidFill>
                  <a:srgbClr val="000000"/>
                </a:solidFill>
              </a:rPr>
              <a:t>3.3.2 </a:t>
            </a:r>
            <a:r>
              <a:rPr lang="en-GB" dirty="0">
                <a:solidFill>
                  <a:srgbClr val="000000"/>
                </a:solidFill>
              </a:rPr>
              <a:t>Federal, Länder and local authority spending</a:t>
            </a:r>
            <a:endParaRPr lang="de-DE" dirty="0">
              <a:solidFill>
                <a:srgbClr val="000000"/>
              </a:solidFill>
            </a:endParaRPr>
          </a:p>
        </p:txBody>
      </p:sp>
      <p:graphicFrame>
        <p:nvGraphicFramePr>
          <p:cNvPr id="13" name="Diagramm 12"/>
          <p:cNvGraphicFramePr/>
          <p:nvPr>
            <p:extLst>
              <p:ext uri="{D42A27DB-BD31-4B8C-83A1-F6EECF244321}">
                <p14:modId xmlns:p14="http://schemas.microsoft.com/office/powerpoint/2010/main" val="4364492"/>
              </p:ext>
            </p:extLst>
          </p:nvPr>
        </p:nvGraphicFramePr>
        <p:xfrm>
          <a:off x="937908" y="2036404"/>
          <a:ext cx="6995640" cy="4034606"/>
        </p:xfrm>
        <a:graphic>
          <a:graphicData uri="http://schemas.openxmlformats.org/drawingml/2006/chart">
            <c:chart xmlns:c="http://schemas.openxmlformats.org/drawingml/2006/chart" xmlns:r="http://schemas.openxmlformats.org/officeDocument/2006/relationships" r:id="rId3"/>
          </a:graphicData>
        </a:graphic>
      </p:graphicFrame>
      <p:sp>
        <p:nvSpPr>
          <p:cNvPr id="16"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3. </a:t>
            </a:r>
            <a:r>
              <a:rPr lang="de-DE" dirty="0" err="1"/>
              <a:t>Structures</a:t>
            </a:r>
            <a:r>
              <a:rPr lang="de-DE" dirty="0"/>
              <a:t> – Financing</a:t>
            </a:r>
          </a:p>
        </p:txBody>
      </p:sp>
      <p:sp>
        <p:nvSpPr>
          <p:cNvPr id="8" name="Rechteck 7">
            <a:extLst>
              <a:ext uri="{FF2B5EF4-FFF2-40B4-BE49-F238E27FC236}">
                <a16:creationId xmlns:a16="http://schemas.microsoft.com/office/drawing/2014/main" id="{6E22BB19-200D-40EF-B7C7-BDE6C7085287}"/>
              </a:ext>
            </a:extLst>
          </p:cNvPr>
          <p:cNvSpPr/>
          <p:nvPr/>
        </p:nvSpPr>
        <p:spPr>
          <a:xfrm>
            <a:off x="933246" y="1630541"/>
            <a:ext cx="7277508" cy="646331"/>
          </a:xfrm>
          <a:prstGeom prst="rect">
            <a:avLst/>
          </a:prstGeom>
        </p:spPr>
        <p:txBody>
          <a:bodyPr wrap="square">
            <a:spAutoFit/>
          </a:bodyPr>
          <a:lstStyle/>
          <a:p>
            <a:pPr>
              <a:spcAft>
                <a:spcPts val="800"/>
              </a:spcAft>
            </a:pPr>
            <a:r>
              <a:rPr lang="de-DE" dirty="0" err="1">
                <a:solidFill>
                  <a:srgbClr val="000000"/>
                </a:solidFill>
                <a:ea typeface="Calibri" panose="020F0502020204030204" pitchFamily="34" charset="0"/>
                <a:cs typeface="Times New Roman" panose="02020603050405020304" pitchFamily="18" charset="0"/>
              </a:rPr>
              <a:t>Of</a:t>
            </a:r>
            <a:r>
              <a:rPr lang="de-DE" dirty="0">
                <a:solidFill>
                  <a:srgbClr val="000000"/>
                </a:solidFill>
                <a:ea typeface="Calibri" panose="020F0502020204030204" pitchFamily="34" charset="0"/>
                <a:cs typeface="Times New Roman" panose="02020603050405020304" pitchFamily="18" charset="0"/>
              </a:rPr>
              <a:t> </a:t>
            </a:r>
            <a:r>
              <a:rPr lang="de-DE" dirty="0" err="1">
                <a:solidFill>
                  <a:srgbClr val="000000"/>
                </a:solidFill>
                <a:ea typeface="Calibri" panose="020F0502020204030204" pitchFamily="34" charset="0"/>
                <a:cs typeface="Times New Roman" panose="02020603050405020304" pitchFamily="18" charset="0"/>
              </a:rPr>
              <a:t>the</a:t>
            </a:r>
            <a:r>
              <a:rPr lang="de-DE" dirty="0">
                <a:solidFill>
                  <a:srgbClr val="000000"/>
                </a:solidFill>
                <a:ea typeface="Calibri" panose="020F0502020204030204" pitchFamily="34" charset="0"/>
                <a:cs typeface="Times New Roman" panose="02020603050405020304" pitchFamily="18" charset="0"/>
              </a:rPr>
              <a:t> </a:t>
            </a:r>
            <a:r>
              <a:rPr lang="de-DE" b="1" dirty="0">
                <a:solidFill>
                  <a:srgbClr val="000000"/>
                </a:solidFill>
                <a:ea typeface="Calibri" panose="020F0502020204030204" pitchFamily="34" charset="0"/>
                <a:cs typeface="Times New Roman" panose="02020603050405020304" pitchFamily="18" charset="0"/>
              </a:rPr>
              <a:t>total</a:t>
            </a:r>
            <a:r>
              <a:rPr lang="de-DE" dirty="0">
                <a:solidFill>
                  <a:srgbClr val="000000"/>
                </a:solidFill>
                <a:ea typeface="Calibri" panose="020F0502020204030204" pitchFamily="34" charset="0"/>
                <a:cs typeface="Times New Roman" panose="02020603050405020304" pitchFamily="18" charset="0"/>
              </a:rPr>
              <a:t> €62 </a:t>
            </a:r>
            <a:r>
              <a:rPr lang="de-DE" dirty="0" err="1">
                <a:solidFill>
                  <a:srgbClr val="000000"/>
                </a:solidFill>
                <a:ea typeface="Calibri" panose="020F0502020204030204" pitchFamily="34" charset="0"/>
                <a:cs typeface="Times New Roman" panose="02020603050405020304" pitchFamily="18" charset="0"/>
              </a:rPr>
              <a:t>billion</a:t>
            </a:r>
            <a:r>
              <a:rPr lang="de-DE" dirty="0">
                <a:solidFill>
                  <a:srgbClr val="000000"/>
                </a:solidFill>
                <a:ea typeface="Calibri" panose="020F0502020204030204" pitchFamily="34" charset="0"/>
                <a:cs typeface="Times New Roman" panose="02020603050405020304" pitchFamily="18" charset="0"/>
              </a:rPr>
              <a:t> </a:t>
            </a:r>
            <a:r>
              <a:rPr lang="de-DE" b="1" dirty="0" err="1">
                <a:solidFill>
                  <a:srgbClr val="000000"/>
                </a:solidFill>
                <a:ea typeface="Calibri" panose="020F0502020204030204" pitchFamily="34" charset="0"/>
                <a:cs typeface="Times New Roman" panose="02020603050405020304" pitchFamily="18" charset="0"/>
              </a:rPr>
              <a:t>spent</a:t>
            </a:r>
            <a:r>
              <a:rPr lang="de-DE" b="1" dirty="0">
                <a:solidFill>
                  <a:srgbClr val="000000"/>
                </a:solidFill>
                <a:ea typeface="Calibri" panose="020F0502020204030204" pitchFamily="34" charset="0"/>
                <a:cs typeface="Times New Roman" panose="02020603050405020304" pitchFamily="18" charset="0"/>
              </a:rPr>
              <a:t> on </a:t>
            </a:r>
            <a:r>
              <a:rPr lang="de-DE" b="1" dirty="0" err="1">
                <a:solidFill>
                  <a:srgbClr val="000000"/>
                </a:solidFill>
                <a:ea typeface="Calibri" panose="020F0502020204030204" pitchFamily="34" charset="0"/>
                <a:cs typeface="Times New Roman" panose="02020603050405020304" pitchFamily="18" charset="0"/>
              </a:rPr>
              <a:t>child</a:t>
            </a:r>
            <a:r>
              <a:rPr lang="de-DE" b="1" dirty="0">
                <a:solidFill>
                  <a:srgbClr val="000000"/>
                </a:solidFill>
                <a:ea typeface="Calibri" panose="020F0502020204030204" pitchFamily="34" charset="0"/>
                <a:cs typeface="Times New Roman" panose="02020603050405020304" pitchFamily="18" charset="0"/>
              </a:rPr>
              <a:t> and </a:t>
            </a:r>
            <a:r>
              <a:rPr lang="de-DE" b="1" dirty="0" err="1">
                <a:solidFill>
                  <a:srgbClr val="000000"/>
                </a:solidFill>
                <a:ea typeface="Calibri" panose="020F0502020204030204" pitchFamily="34" charset="0"/>
                <a:cs typeface="Times New Roman" panose="02020603050405020304" pitchFamily="18" charset="0"/>
              </a:rPr>
              <a:t>youth</a:t>
            </a:r>
            <a:r>
              <a:rPr lang="de-DE" b="1" dirty="0">
                <a:solidFill>
                  <a:srgbClr val="000000"/>
                </a:solidFill>
                <a:ea typeface="Calibri" panose="020F0502020204030204" pitchFamily="34" charset="0"/>
                <a:cs typeface="Times New Roman" panose="02020603050405020304" pitchFamily="18" charset="0"/>
              </a:rPr>
              <a:t> </a:t>
            </a:r>
            <a:r>
              <a:rPr lang="de-DE" b="1" dirty="0" err="1">
                <a:solidFill>
                  <a:srgbClr val="000000"/>
                </a:solidFill>
                <a:ea typeface="Calibri" panose="020F0502020204030204" pitchFamily="34" charset="0"/>
                <a:cs typeface="Times New Roman" panose="02020603050405020304" pitchFamily="18" charset="0"/>
              </a:rPr>
              <a:t>services</a:t>
            </a:r>
            <a:r>
              <a:rPr lang="de-DE" dirty="0">
                <a:solidFill>
                  <a:srgbClr val="000000"/>
                </a:solidFill>
                <a:ea typeface="Calibri" panose="020F0502020204030204" pitchFamily="34" charset="0"/>
                <a:cs typeface="Times New Roman" panose="02020603050405020304" pitchFamily="18" charset="0"/>
              </a:rPr>
              <a:t> in 2021, spending at </a:t>
            </a:r>
            <a:r>
              <a:rPr lang="de-DE" dirty="0" err="1">
                <a:solidFill>
                  <a:srgbClr val="000000"/>
                </a:solidFill>
                <a:ea typeface="Calibri" panose="020F0502020204030204" pitchFamily="34" charset="0"/>
                <a:cs typeface="Times New Roman" panose="02020603050405020304" pitchFamily="18" charset="0"/>
              </a:rPr>
              <a:t>each</a:t>
            </a:r>
            <a:r>
              <a:rPr lang="de-DE" dirty="0">
                <a:solidFill>
                  <a:srgbClr val="000000"/>
                </a:solidFill>
                <a:ea typeface="Calibri" panose="020F0502020204030204" pitchFamily="34" charset="0"/>
                <a:cs typeface="Times New Roman" panose="02020603050405020304" pitchFamily="18" charset="0"/>
              </a:rPr>
              <a:t> </a:t>
            </a:r>
            <a:r>
              <a:rPr lang="de-DE" dirty="0" err="1">
                <a:solidFill>
                  <a:srgbClr val="000000"/>
                </a:solidFill>
                <a:ea typeface="Calibri" panose="020F0502020204030204" pitchFamily="34" charset="0"/>
                <a:cs typeface="Times New Roman" panose="02020603050405020304" pitchFamily="18" charset="0"/>
              </a:rPr>
              <a:t>level</a:t>
            </a:r>
            <a:r>
              <a:rPr lang="de-DE" dirty="0">
                <a:solidFill>
                  <a:srgbClr val="000000"/>
                </a:solidFill>
                <a:ea typeface="Calibri" panose="020F0502020204030204" pitchFamily="34" charset="0"/>
                <a:cs typeface="Times New Roman" panose="02020603050405020304" pitchFamily="18" charset="0"/>
              </a:rPr>
              <a:t> was </a:t>
            </a:r>
            <a:r>
              <a:rPr lang="de-DE" dirty="0" err="1">
                <a:solidFill>
                  <a:srgbClr val="000000"/>
                </a:solidFill>
                <a:ea typeface="Calibri" panose="020F0502020204030204" pitchFamily="34" charset="0"/>
                <a:cs typeface="Times New Roman" panose="02020603050405020304" pitchFamily="18" charset="0"/>
              </a:rPr>
              <a:t>as</a:t>
            </a:r>
            <a:r>
              <a:rPr lang="de-DE" dirty="0">
                <a:solidFill>
                  <a:srgbClr val="000000"/>
                </a:solidFill>
                <a:ea typeface="Calibri" panose="020F0502020204030204" pitchFamily="34" charset="0"/>
                <a:cs typeface="Times New Roman" panose="02020603050405020304" pitchFamily="18" charset="0"/>
              </a:rPr>
              <a:t> </a:t>
            </a:r>
            <a:r>
              <a:rPr lang="de-DE" dirty="0" err="1">
                <a:solidFill>
                  <a:srgbClr val="000000"/>
                </a:solidFill>
                <a:ea typeface="Calibri" panose="020F0502020204030204" pitchFamily="34" charset="0"/>
                <a:cs typeface="Times New Roman" panose="02020603050405020304" pitchFamily="18" charset="0"/>
              </a:rPr>
              <a:t>follows</a:t>
            </a:r>
            <a:r>
              <a:rPr lang="de-DE" dirty="0">
                <a:solidFill>
                  <a:srgbClr val="000000"/>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358636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buNone/>
            </a:pPr>
            <a:r>
              <a:rPr lang="en-GB" b="0" dirty="0"/>
              <a:t>The </a:t>
            </a:r>
            <a:r>
              <a:rPr lang="en-GB" dirty="0"/>
              <a:t>Child and Youth Plan of the Federal Government </a:t>
            </a:r>
            <a:r>
              <a:rPr lang="en-GB" b="0" dirty="0"/>
              <a:t>is the central federal funding instrument. In 2023, it had a budget of €233 million.</a:t>
            </a:r>
          </a:p>
          <a:p>
            <a:pPr marL="0" indent="0">
              <a:buNone/>
            </a:pPr>
            <a:r>
              <a:rPr lang="en-GB" dirty="0"/>
              <a:t>Central: </a:t>
            </a:r>
          </a:p>
          <a:p>
            <a:pPr marL="285750" lvl="0" indent="-285750">
              <a:buFont typeface="Arial" panose="020B0604020202020204" pitchFamily="34" charset="0"/>
              <a:buChar char="•"/>
            </a:pPr>
            <a:r>
              <a:rPr lang="en-GB" b="0" dirty="0"/>
              <a:t>funding for nationwide child and youth services infrastructure (Child and Youth Welfare Association – AGJ, youth associations, child and youth services provided by the welfare associations, federal-level professional bodies, etc.),</a:t>
            </a:r>
          </a:p>
          <a:p>
            <a:pPr marL="285750" lvl="0" indent="-285750">
              <a:buFont typeface="Arial" panose="020B0604020202020204" pitchFamily="34" charset="0"/>
              <a:buChar char="•"/>
            </a:pPr>
            <a:r>
              <a:rPr lang="en-GB" b="0" dirty="0"/>
              <a:t>funding for projects in child and youth services action areas,</a:t>
            </a:r>
          </a:p>
          <a:p>
            <a:pPr marL="285750" lvl="0" indent="-285750">
              <a:buFont typeface="Arial" panose="020B0604020202020204" pitchFamily="34" charset="0"/>
              <a:buChar char="•"/>
            </a:pPr>
            <a:r>
              <a:rPr lang="en-GB" b="0" dirty="0"/>
              <a:t>funding for youth migration services,</a:t>
            </a:r>
          </a:p>
          <a:p>
            <a:pPr marL="285750" lvl="0" indent="-285750">
              <a:buFont typeface="Arial" panose="020B0604020202020204" pitchFamily="34" charset="0"/>
              <a:buChar char="•"/>
            </a:pPr>
            <a:r>
              <a:rPr lang="en-GB" b="0" dirty="0"/>
              <a:t>funding for international youth and expert exchange schemes.</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r>
              <a:rPr lang="en-GB" dirty="0">
                <a:solidFill>
                  <a:srgbClr val="000000"/>
                </a:solidFill>
              </a:rPr>
              <a:t>3.3.3 Child and Youth Plan of the Federal Government</a:t>
            </a: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3. Structures – Financing</a:t>
            </a:r>
          </a:p>
        </p:txBody>
      </p:sp>
    </p:spTree>
    <p:extLst>
      <p:ext uri="{BB962C8B-B14F-4D97-AF65-F5344CB8AC3E}">
        <p14:creationId xmlns:p14="http://schemas.microsoft.com/office/powerpoint/2010/main" val="6454478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p:txBody>
          <a:bodyPr>
            <a:normAutofit/>
          </a:bodyPr>
          <a:lstStyle/>
          <a:p>
            <a:pPr marL="0" indent="0">
              <a:buNone/>
            </a:pPr>
            <a:r>
              <a:rPr lang="en-GB" dirty="0">
                <a:solidFill>
                  <a:srgbClr val="000000"/>
                </a:solidFill>
              </a:rPr>
              <a:t>Financing can be provided for facilities and services of child and youth services</a:t>
            </a:r>
            <a:r>
              <a:rPr lang="en-GB" b="0" dirty="0">
                <a:solidFill>
                  <a:srgbClr val="000000"/>
                </a:solidFill>
              </a:rPr>
              <a:t> based on the following (Book 8 of the Social Code):</a:t>
            </a:r>
          </a:p>
          <a:p>
            <a:pPr marL="715963" indent="-358775">
              <a:buFont typeface="Arial" panose="020B0604020202020204" pitchFamily="34" charset="0"/>
              <a:buChar char="•"/>
            </a:pPr>
            <a:r>
              <a:rPr lang="en-GB" b="0" dirty="0"/>
              <a:t>f</a:t>
            </a:r>
            <a:r>
              <a:rPr lang="en-GB" b="0" dirty="0">
                <a:solidFill>
                  <a:srgbClr val="000000"/>
                </a:solidFill>
              </a:rPr>
              <a:t>unding (Article 74),</a:t>
            </a:r>
          </a:p>
          <a:p>
            <a:pPr marL="715963" indent="-358775">
              <a:buFont typeface="Arial" panose="020B0604020202020204" pitchFamily="34" charset="0"/>
              <a:buChar char="•"/>
            </a:pPr>
            <a:r>
              <a:rPr lang="en-GB" b="0" dirty="0"/>
              <a:t>c</a:t>
            </a:r>
            <a:r>
              <a:rPr lang="en-GB" b="0" dirty="0">
                <a:solidFill>
                  <a:srgbClr val="000000"/>
                </a:solidFill>
              </a:rPr>
              <a:t>ost-based financing under the triangular relationship under youth welfare law (Article 78 a et seq. and, where applicable, Article 77),</a:t>
            </a:r>
          </a:p>
          <a:p>
            <a:pPr marL="715963" indent="-358775">
              <a:buFont typeface="Arial" panose="020B0604020202020204" pitchFamily="34" charset="0"/>
              <a:buChar char="•"/>
            </a:pPr>
            <a:r>
              <a:rPr lang="en-GB" b="0" dirty="0"/>
              <a:t>b</a:t>
            </a:r>
            <a:r>
              <a:rPr lang="en-GB" b="0" dirty="0">
                <a:solidFill>
                  <a:srgbClr val="000000"/>
                </a:solidFill>
              </a:rPr>
              <a:t>ilateral financing arrangements between public-sector and non-statutory providers (Article 77 and Article 36a),</a:t>
            </a:r>
          </a:p>
          <a:p>
            <a:pPr marL="715963" indent="-358775">
              <a:buFont typeface="Arial" panose="020B0604020202020204" pitchFamily="34" charset="0"/>
              <a:buChar char="•"/>
            </a:pPr>
            <a:r>
              <a:rPr lang="en-GB" b="0" dirty="0"/>
              <a:t>s</a:t>
            </a:r>
            <a:r>
              <a:rPr lang="en-GB" b="0" dirty="0">
                <a:solidFill>
                  <a:srgbClr val="000000"/>
                </a:solidFill>
              </a:rPr>
              <a:t>pecial provisions on financing for child day-care facilities (Article 74a).</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030"/>
            <a:ext cx="8458200" cy="428738"/>
          </a:xfrm>
        </p:spPr>
        <p:txBody>
          <a:bodyPr>
            <a:normAutofit/>
          </a:bodyPr>
          <a:lstStyle/>
          <a:p>
            <a:r>
              <a:rPr lang="de-DE" dirty="0">
                <a:solidFill>
                  <a:srgbClr val="000000"/>
                </a:solidFill>
              </a:rPr>
              <a:t>3.3.4 </a:t>
            </a:r>
            <a:r>
              <a:rPr lang="en-GB" dirty="0">
                <a:solidFill>
                  <a:srgbClr val="000000"/>
                </a:solidFill>
              </a:rPr>
              <a:t>Financing of facilities and services</a:t>
            </a:r>
            <a:endParaRPr lang="de-DE" dirty="0">
              <a:solidFill>
                <a:srgbClr val="000000"/>
              </a:solidFill>
            </a:endParaRP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3. </a:t>
            </a:r>
            <a:r>
              <a:rPr lang="de-DE" dirty="0" err="1"/>
              <a:t>Structures</a:t>
            </a:r>
            <a:r>
              <a:rPr lang="de-DE" dirty="0"/>
              <a:t> – Financing</a:t>
            </a:r>
          </a:p>
        </p:txBody>
      </p:sp>
    </p:spTree>
    <p:extLst>
      <p:ext uri="{BB962C8B-B14F-4D97-AF65-F5344CB8AC3E}">
        <p14:creationId xmlns:p14="http://schemas.microsoft.com/office/powerpoint/2010/main" val="2937403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030"/>
            <a:ext cx="8856984" cy="428738"/>
          </a:xfrm>
        </p:spPr>
        <p:txBody>
          <a:bodyPr>
            <a:noAutofit/>
          </a:bodyPr>
          <a:lstStyle/>
          <a:p>
            <a:r>
              <a:rPr lang="en-GB" dirty="0">
                <a:solidFill>
                  <a:srgbClr val="000000"/>
                </a:solidFill>
              </a:rPr>
              <a:t>3.3.5 Triangular relationship between individual legal claims under social law</a:t>
            </a:r>
          </a:p>
        </p:txBody>
      </p:sp>
      <p:sp>
        <p:nvSpPr>
          <p:cNvPr id="11" name="Rechteck 10"/>
          <p:cNvSpPr/>
          <p:nvPr/>
        </p:nvSpPr>
        <p:spPr>
          <a:xfrm>
            <a:off x="251520" y="4869160"/>
            <a:ext cx="2952328" cy="84630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solidFill>
              </a:rPr>
              <a:t>Service beneficiary</a:t>
            </a:r>
          </a:p>
          <a:p>
            <a:pPr algn="ctr"/>
            <a:r>
              <a:rPr lang="en-GB" b="1"/>
              <a:t>(parent/young person)</a:t>
            </a:r>
          </a:p>
        </p:txBody>
      </p:sp>
      <p:sp>
        <p:nvSpPr>
          <p:cNvPr id="12" name="Rechteck 11"/>
          <p:cNvSpPr/>
          <p:nvPr/>
        </p:nvSpPr>
        <p:spPr>
          <a:xfrm>
            <a:off x="5652120" y="4884640"/>
            <a:ext cx="3024336" cy="83082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40000"/>
                    <a:lumOff val="60000"/>
                  </a:schemeClr>
                </a:solidFill>
              </a:rPr>
              <a:t>Service provider</a:t>
            </a:r>
            <a:br>
              <a:rPr lang="en-GB" b="1" dirty="0">
                <a:solidFill>
                  <a:schemeClr val="accent1">
                    <a:lumMod val="40000"/>
                    <a:lumOff val="60000"/>
                  </a:schemeClr>
                </a:solidFill>
              </a:rPr>
            </a:br>
            <a:r>
              <a:rPr lang="en-GB" b="1" dirty="0"/>
              <a:t>(service/facility)</a:t>
            </a:r>
          </a:p>
        </p:txBody>
      </p:sp>
      <p:cxnSp>
        <p:nvCxnSpPr>
          <p:cNvPr id="14" name="Gerade Verbindung mit Pfeil 13"/>
          <p:cNvCxnSpPr/>
          <p:nvPr/>
        </p:nvCxnSpPr>
        <p:spPr>
          <a:xfrm>
            <a:off x="3347864" y="5013176"/>
            <a:ext cx="2088232"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3635896" y="4653136"/>
            <a:ext cx="1707338" cy="369332"/>
          </a:xfrm>
          <a:prstGeom prst="rect">
            <a:avLst/>
          </a:prstGeom>
          <a:noFill/>
        </p:spPr>
        <p:txBody>
          <a:bodyPr wrap="square" rtlCol="0">
            <a:spAutoFit/>
          </a:bodyPr>
          <a:lstStyle/>
          <a:p>
            <a:r>
              <a:rPr lang="en-GB" dirty="0">
                <a:solidFill>
                  <a:srgbClr val="000000"/>
                </a:solidFill>
              </a:rPr>
              <a:t>choose from</a:t>
            </a:r>
          </a:p>
        </p:txBody>
      </p:sp>
      <p:cxnSp>
        <p:nvCxnSpPr>
          <p:cNvPr id="19" name="Gerade Verbindung mit Pfeil 18"/>
          <p:cNvCxnSpPr/>
          <p:nvPr/>
        </p:nvCxnSpPr>
        <p:spPr>
          <a:xfrm>
            <a:off x="3347864" y="5445224"/>
            <a:ext cx="21602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491880" y="5445224"/>
            <a:ext cx="1908212" cy="646331"/>
          </a:xfrm>
          <a:prstGeom prst="rect">
            <a:avLst/>
          </a:prstGeom>
          <a:noFill/>
        </p:spPr>
        <p:txBody>
          <a:bodyPr wrap="square" rtlCol="0">
            <a:spAutoFit/>
          </a:bodyPr>
          <a:lstStyle/>
          <a:p>
            <a:pPr algn="ctr"/>
            <a:r>
              <a:rPr lang="en-GB" dirty="0">
                <a:solidFill>
                  <a:srgbClr val="000000"/>
                </a:solidFill>
              </a:rPr>
              <a:t>private legal agreement</a:t>
            </a:r>
          </a:p>
        </p:txBody>
      </p:sp>
      <p:sp>
        <p:nvSpPr>
          <p:cNvPr id="21" name="Rechteck 20"/>
          <p:cNvSpPr/>
          <p:nvPr/>
        </p:nvSpPr>
        <p:spPr>
          <a:xfrm>
            <a:off x="3059832" y="1607544"/>
            <a:ext cx="3384376" cy="906042"/>
          </a:xfrm>
          <a:prstGeom prst="rect">
            <a:avLst/>
          </a:prstGeom>
          <a:solidFill>
            <a:schemeClr val="accent6">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Statutory duty of provision</a:t>
            </a:r>
            <a:br>
              <a:rPr lang="en-GB" b="1" dirty="0">
                <a:solidFill>
                  <a:schemeClr val="accent1">
                    <a:lumMod val="75000"/>
                  </a:schemeClr>
                </a:solidFill>
              </a:rPr>
            </a:br>
            <a:r>
              <a:rPr lang="en-GB" b="1" dirty="0">
                <a:solidFill>
                  <a:schemeClr val="accent3"/>
                </a:solidFill>
              </a:rPr>
              <a:t> </a:t>
            </a:r>
            <a:r>
              <a:rPr lang="en-GB" b="1" dirty="0"/>
              <a:t>(youth welfare office)</a:t>
            </a:r>
          </a:p>
        </p:txBody>
      </p:sp>
      <p:cxnSp>
        <p:nvCxnSpPr>
          <p:cNvPr id="23" name="Gerade Verbindung mit Pfeil 22"/>
          <p:cNvCxnSpPr/>
          <p:nvPr/>
        </p:nvCxnSpPr>
        <p:spPr>
          <a:xfrm flipV="1">
            <a:off x="1475656" y="2685922"/>
            <a:ext cx="2236107" cy="20392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rot="19056634">
            <a:off x="1628097" y="3381366"/>
            <a:ext cx="1752307" cy="369332"/>
          </a:xfrm>
          <a:prstGeom prst="rect">
            <a:avLst/>
          </a:prstGeom>
          <a:noFill/>
        </p:spPr>
        <p:txBody>
          <a:bodyPr wrap="square" rtlCol="0">
            <a:spAutoFit/>
          </a:bodyPr>
          <a:lstStyle/>
          <a:p>
            <a:r>
              <a:rPr lang="en-GB" dirty="0">
                <a:solidFill>
                  <a:srgbClr val="000000"/>
                </a:solidFill>
              </a:rPr>
              <a:t>Service claim</a:t>
            </a:r>
          </a:p>
        </p:txBody>
      </p:sp>
      <p:cxnSp>
        <p:nvCxnSpPr>
          <p:cNvPr id="27" name="Gerade Verbindung mit Pfeil 26"/>
          <p:cNvCxnSpPr/>
          <p:nvPr/>
        </p:nvCxnSpPr>
        <p:spPr>
          <a:xfrm flipH="1">
            <a:off x="1835696" y="2852936"/>
            <a:ext cx="2088232"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rot="19010780">
            <a:off x="1639491" y="3442081"/>
            <a:ext cx="3449638" cy="369332"/>
          </a:xfrm>
          <a:prstGeom prst="rect">
            <a:avLst/>
          </a:prstGeom>
          <a:noFill/>
        </p:spPr>
        <p:txBody>
          <a:bodyPr wrap="square" rtlCol="0">
            <a:spAutoFit/>
          </a:bodyPr>
          <a:lstStyle/>
          <a:p>
            <a:r>
              <a:rPr lang="en-GB" dirty="0">
                <a:solidFill>
                  <a:srgbClr val="000000"/>
                </a:solidFill>
              </a:rPr>
              <a:t>cost contribution if applicable</a:t>
            </a:r>
          </a:p>
        </p:txBody>
      </p:sp>
      <p:cxnSp>
        <p:nvCxnSpPr>
          <p:cNvPr id="31" name="Gerade Verbindung mit Pfeil 30"/>
          <p:cNvCxnSpPr/>
          <p:nvPr/>
        </p:nvCxnSpPr>
        <p:spPr>
          <a:xfrm>
            <a:off x="5292080" y="2852936"/>
            <a:ext cx="1872208" cy="187220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rot="2746577">
            <a:off x="5415788" y="3365168"/>
            <a:ext cx="2901537" cy="923330"/>
          </a:xfrm>
          <a:prstGeom prst="rect">
            <a:avLst/>
          </a:prstGeom>
          <a:noFill/>
        </p:spPr>
        <p:txBody>
          <a:bodyPr wrap="square" rtlCol="0">
            <a:spAutoFit/>
          </a:bodyPr>
          <a:lstStyle/>
          <a:p>
            <a:r>
              <a:rPr lang="en-GB" dirty="0">
                <a:solidFill>
                  <a:srgbClr val="000000"/>
                </a:solidFill>
              </a:rPr>
              <a:t>Service, fee and quality-development agreements</a:t>
            </a:r>
          </a:p>
        </p:txBody>
      </p:sp>
      <p:sp>
        <p:nvSpPr>
          <p:cNvPr id="24"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3. Structures – Financing</a:t>
            </a:r>
          </a:p>
        </p:txBody>
      </p:sp>
    </p:spTree>
    <p:extLst>
      <p:ext uri="{BB962C8B-B14F-4D97-AF65-F5344CB8AC3E}">
        <p14:creationId xmlns:p14="http://schemas.microsoft.com/office/powerpoint/2010/main" val="23595244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D4579-981D-7A4D-881B-BDE6806E4074}"/>
              </a:ext>
            </a:extLst>
          </p:cNvPr>
          <p:cNvSpPr>
            <a:spLocks noGrp="1"/>
          </p:cNvSpPr>
          <p:nvPr>
            <p:ph type="ctrTitle"/>
          </p:nvPr>
        </p:nvSpPr>
        <p:spPr/>
        <p:txBody>
          <a:bodyPr>
            <a:normAutofit/>
          </a:bodyPr>
          <a:lstStyle/>
          <a:p>
            <a:r>
              <a:rPr lang="en-GB" sz="3200" dirty="0"/>
              <a:t>3. Structures</a:t>
            </a:r>
          </a:p>
        </p:txBody>
      </p:sp>
      <p:sp>
        <p:nvSpPr>
          <p:cNvPr id="3" name="Untertitel 2">
            <a:extLst>
              <a:ext uri="{FF2B5EF4-FFF2-40B4-BE49-F238E27FC236}">
                <a16:creationId xmlns:a16="http://schemas.microsoft.com/office/drawing/2014/main" id="{8BC1E8A5-813B-AB43-BD54-3F917674DA8E}"/>
              </a:ext>
            </a:extLst>
          </p:cNvPr>
          <p:cNvSpPr>
            <a:spLocks noGrp="1"/>
          </p:cNvSpPr>
          <p:nvPr>
            <p:ph type="subTitle" idx="1"/>
          </p:nvPr>
        </p:nvSpPr>
        <p:spPr/>
        <p:txBody>
          <a:bodyPr>
            <a:normAutofit/>
          </a:bodyPr>
          <a:lstStyle/>
          <a:p>
            <a:br>
              <a:rPr lang="en-GB" dirty="0"/>
            </a:br>
            <a:r>
              <a:rPr lang="en-GB" dirty="0"/>
              <a:t>3.4 Employees</a:t>
            </a:r>
          </a:p>
        </p:txBody>
      </p:sp>
    </p:spTree>
    <p:extLst>
      <p:ext uri="{BB962C8B-B14F-4D97-AF65-F5344CB8AC3E}">
        <p14:creationId xmlns:p14="http://schemas.microsoft.com/office/powerpoint/2010/main" val="2214537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179512" y="1556792"/>
            <a:ext cx="8712968" cy="648072"/>
          </a:xfrm>
        </p:spPr>
        <p:txBody>
          <a:bodyPr>
            <a:normAutofit fontScale="92500" lnSpcReduction="20000"/>
          </a:bodyPr>
          <a:lstStyle/>
          <a:p>
            <a:pPr marL="0" indent="0">
              <a:buNone/>
            </a:pPr>
            <a:r>
              <a:rPr lang="en-GB" sz="1900" b="0" dirty="0">
                <a:solidFill>
                  <a:srgbClr val="000000"/>
                </a:solidFill>
              </a:rPr>
              <a:t>In 2022 there were </a:t>
            </a:r>
            <a:r>
              <a:rPr lang="en-GB" sz="1900" dirty="0">
                <a:solidFill>
                  <a:srgbClr val="000000"/>
                </a:solidFill>
              </a:rPr>
              <a:t>almost 1.3 million people </a:t>
            </a:r>
            <a:r>
              <a:rPr lang="en-GB" sz="1900" b="0" dirty="0">
                <a:solidFill>
                  <a:srgbClr val="000000"/>
                </a:solidFill>
              </a:rPr>
              <a:t>working in the field of child and youth services, or 2.8% of all gainfully employed persons in Germany. </a:t>
            </a:r>
          </a:p>
          <a:p>
            <a:pPr marL="0" indent="0">
              <a:buNone/>
            </a:pPr>
            <a:endParaRPr lang="en-GB" sz="1600" b="0" dirty="0"/>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107504" y="912030"/>
            <a:ext cx="8611218" cy="428738"/>
          </a:xfrm>
        </p:spPr>
        <p:txBody>
          <a:bodyPr>
            <a:noAutofit/>
          </a:bodyPr>
          <a:lstStyle/>
          <a:p>
            <a:r>
              <a:rPr lang="en-GB" dirty="0">
                <a:solidFill>
                  <a:srgbClr val="000000"/>
                </a:solidFill>
              </a:rPr>
              <a:t>3.4.1 Fields of work of child and youth services professionals</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3. Structures – Employees</a:t>
            </a:r>
          </a:p>
        </p:txBody>
      </p:sp>
      <p:graphicFrame>
        <p:nvGraphicFramePr>
          <p:cNvPr id="5" name="Diagramm 4">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3875817232"/>
              </p:ext>
            </p:extLst>
          </p:nvPr>
        </p:nvGraphicFramePr>
        <p:xfrm>
          <a:off x="421307" y="2204864"/>
          <a:ext cx="8301386" cy="42825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1">
            <a:extLst>
              <a:ext uri="{FF2B5EF4-FFF2-40B4-BE49-F238E27FC236}">
                <a16:creationId xmlns:a16="http://schemas.microsoft.com/office/drawing/2014/main" id="{8135E4B8-7FE7-6672-4B03-A424E3028DA3}"/>
              </a:ext>
            </a:extLst>
          </p:cNvPr>
          <p:cNvSpPr txBox="1"/>
          <p:nvPr/>
        </p:nvSpPr>
        <p:spPr>
          <a:xfrm>
            <a:off x="1115616" y="6090005"/>
            <a:ext cx="6912768" cy="3633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600" dirty="0"/>
              <a:t>Source: Statistisches Bundesamt: Statistiken der Kinder- und Jugendhilfe – Einrichtungen und tätige Personen (31 </a:t>
            </a:r>
            <a:r>
              <a:rPr lang="de-DE" sz="600" dirty="0" err="1"/>
              <a:t>December</a:t>
            </a:r>
            <a:r>
              <a:rPr lang="de-DE" sz="600" dirty="0"/>
              <a:t> 2020); Kinder und tätige Personen in Tageseinrichtungen und in öffentlich geförderter Kindertagespflege (1 March 2022); own </a:t>
            </a:r>
            <a:r>
              <a:rPr lang="de-DE" sz="600" dirty="0" err="1"/>
              <a:t>calculations</a:t>
            </a:r>
            <a:endParaRPr lang="de-DE" sz="600" dirty="0"/>
          </a:p>
        </p:txBody>
      </p:sp>
    </p:spTree>
    <p:extLst>
      <p:ext uri="{BB962C8B-B14F-4D97-AF65-F5344CB8AC3E}">
        <p14:creationId xmlns:p14="http://schemas.microsoft.com/office/powerpoint/2010/main" val="19684436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612742" y="1742466"/>
            <a:ext cx="7991706" cy="3774766"/>
          </a:xfrm>
        </p:spPr>
        <p:txBody>
          <a:bodyPr>
            <a:normAutofit/>
          </a:bodyPr>
          <a:lstStyle/>
          <a:p>
            <a:pPr marL="0" indent="0">
              <a:buNone/>
            </a:pPr>
            <a:r>
              <a:rPr lang="en-GB" sz="1800" b="0" dirty="0"/>
              <a:t>A total of </a:t>
            </a:r>
            <a:r>
              <a:rPr lang="en-GB" sz="1800" dirty="0"/>
              <a:t>30 million people</a:t>
            </a:r>
            <a:r>
              <a:rPr lang="en-GB" sz="1800" b="0" dirty="0"/>
              <a:t> across Germany are active in over </a:t>
            </a:r>
            <a:r>
              <a:rPr lang="en-GB" sz="1800" dirty="0"/>
              <a:t>600,000 non-profit organisations</a:t>
            </a:r>
            <a:r>
              <a:rPr lang="en-GB" sz="1800" b="0" dirty="0"/>
              <a:t>. </a:t>
            </a:r>
          </a:p>
          <a:p>
            <a:pPr marL="646113" indent="-285750">
              <a:buFont typeface="Arial" panose="020B0604020202020204" pitchFamily="34" charset="0"/>
              <a:buChar char="•"/>
            </a:pPr>
            <a:r>
              <a:rPr lang="en-GB" sz="1800" b="0" dirty="0"/>
              <a:t>72% of these organisations work exclusively with volunteers. </a:t>
            </a:r>
          </a:p>
          <a:p>
            <a:pPr marL="646113" indent="-285750">
              <a:buFont typeface="Arial" panose="020B0604020202020204" pitchFamily="34" charset="0"/>
              <a:buChar char="•"/>
            </a:pPr>
            <a:r>
              <a:rPr lang="en-GB" sz="1800" b="0" dirty="0"/>
              <a:t>18% are part of the "education and upbringing" sector.</a:t>
            </a:r>
          </a:p>
          <a:p>
            <a:pPr marL="0" indent="0">
              <a:buNone/>
            </a:pPr>
            <a:r>
              <a:rPr lang="en-GB" sz="1800" b="0" dirty="0"/>
              <a:t>In child and youth services, this work mostly takes place in the many (predominantly non-profit) democratically structured </a:t>
            </a:r>
            <a:r>
              <a:rPr lang="en-GB" sz="1800" dirty="0"/>
              <a:t>associations and organisations</a:t>
            </a:r>
            <a:r>
              <a:rPr lang="en-GB" sz="1800" b="0" dirty="0"/>
              <a:t>.</a:t>
            </a:r>
          </a:p>
          <a:p>
            <a:pPr marL="0" indent="0">
              <a:buNone/>
            </a:pPr>
            <a:r>
              <a:rPr lang="en-GB" sz="1800" b="0" dirty="0"/>
              <a:t>A sizeable portion of young people work as volunteers. Around </a:t>
            </a:r>
            <a:r>
              <a:rPr lang="en-GB" sz="1800" dirty="0"/>
              <a:t>two-thirds of 14- to 28-year-olds </a:t>
            </a:r>
            <a:r>
              <a:rPr lang="en-GB" sz="1800" b="0" dirty="0"/>
              <a:t>volunteer in a range of areas. </a:t>
            </a:r>
          </a:p>
        </p:txBody>
      </p:sp>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p:txBody>
          <a:bodyPr>
            <a:normAutofit/>
          </a:bodyPr>
          <a:lstStyle/>
          <a:p>
            <a:r>
              <a:rPr lang="en-GB" dirty="0">
                <a:solidFill>
                  <a:srgbClr val="000000"/>
                </a:solidFill>
              </a:rPr>
              <a:t>3.4.2 Civic engagement, volunteers</a:t>
            </a:r>
          </a:p>
        </p:txBody>
      </p:sp>
      <p:sp>
        <p:nvSpPr>
          <p:cNvPr id="10"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3. Structures – Employees</a:t>
            </a:r>
          </a:p>
        </p:txBody>
      </p:sp>
    </p:spTree>
    <p:extLst>
      <p:ext uri="{BB962C8B-B14F-4D97-AF65-F5344CB8AC3E}">
        <p14:creationId xmlns:p14="http://schemas.microsoft.com/office/powerpoint/2010/main" val="37673353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8D9B-86FD-DF42-AA8A-19CF982DCB11}"/>
              </a:ext>
            </a:extLst>
          </p:cNvPr>
          <p:cNvSpPr>
            <a:spLocks noGrp="1"/>
          </p:cNvSpPr>
          <p:nvPr>
            <p:ph type="title"/>
          </p:nvPr>
        </p:nvSpPr>
        <p:spPr>
          <a:xfrm>
            <a:off x="342900" y="912349"/>
            <a:ext cx="8458200" cy="428738"/>
          </a:xfrm>
        </p:spPr>
        <p:txBody>
          <a:bodyPr>
            <a:noAutofit/>
          </a:bodyPr>
          <a:lstStyle/>
          <a:p>
            <a:r>
              <a:rPr lang="en-GB" dirty="0">
                <a:solidFill>
                  <a:srgbClr val="000000"/>
                </a:solidFill>
              </a:rPr>
              <a:t>3.4.3 Qualifications of professionals in socio-educational youth work</a:t>
            </a:r>
          </a:p>
        </p:txBody>
      </p:sp>
      <p:sp>
        <p:nvSpPr>
          <p:cNvPr id="3" name="Inhaltsplatzhalter 2">
            <a:extLst>
              <a:ext uri="{FF2B5EF4-FFF2-40B4-BE49-F238E27FC236}">
                <a16:creationId xmlns:a16="http://schemas.microsoft.com/office/drawing/2014/main" id="{44442D46-0B6C-5448-B05C-55961C26E490}"/>
              </a:ext>
            </a:extLst>
          </p:cNvPr>
          <p:cNvSpPr>
            <a:spLocks noGrp="1"/>
          </p:cNvSpPr>
          <p:nvPr>
            <p:ph idx="1"/>
          </p:nvPr>
        </p:nvSpPr>
        <p:spPr>
          <a:xfrm>
            <a:off x="342900" y="1510949"/>
            <a:ext cx="8549580" cy="1125963"/>
          </a:xfrm>
        </p:spPr>
        <p:txBody>
          <a:bodyPr>
            <a:normAutofit/>
          </a:bodyPr>
          <a:lstStyle/>
          <a:p>
            <a:pPr marL="0" indent="0">
              <a:buNone/>
            </a:pPr>
            <a:r>
              <a:rPr lang="en-GB" sz="1400" dirty="0"/>
              <a:t>Professionals in the field of socio-educational child and youth work</a:t>
            </a:r>
            <a:r>
              <a:rPr lang="en-GB" sz="1400" b="0" dirty="0"/>
              <a:t> have a </a:t>
            </a:r>
            <a:r>
              <a:rPr lang="en-GB" sz="1400" dirty="0"/>
              <a:t>wide range of training backgrounds</a:t>
            </a:r>
            <a:r>
              <a:rPr lang="en-GB" sz="1400" b="0" dirty="0"/>
              <a:t> gained with universities, colleges for continuing professional development, technical schools and others besides. The share of youth work professionals with relevant university qualifications varies depending on the field of work (2020/21; share in %):</a:t>
            </a:r>
          </a:p>
        </p:txBody>
      </p:sp>
      <p:sp>
        <p:nvSpPr>
          <p:cNvPr id="11" name="Fußzeilenplatzhalter 6">
            <a:extLst>
              <a:ext uri="{FF2B5EF4-FFF2-40B4-BE49-F238E27FC236}">
                <a16:creationId xmlns:a16="http://schemas.microsoft.com/office/drawing/2014/main" id="{C5A0DA04-4E05-FD49-A9D2-DCD56D96E9C0}"/>
              </a:ext>
            </a:extLst>
          </p:cNvPr>
          <p:cNvSpPr txBox="1">
            <a:spLocks/>
          </p:cNvSpPr>
          <p:nvPr/>
        </p:nvSpPr>
        <p:spPr>
          <a:xfrm>
            <a:off x="1464782" y="6523037"/>
            <a:ext cx="4883862" cy="226714"/>
          </a:xfrm>
          <a:prstGeom prst="rect">
            <a:avLst/>
          </a:prstGeom>
        </p:spPr>
        <p:txBody>
          <a:bodyPr vert="horz" lIns="91440" tIns="45720" rIns="91440" bIns="45720" rtlCol="0" anchor="ctr"/>
          <a:lstStyle>
            <a:defPPr>
              <a:defRPr lang="en-US"/>
            </a:defPPr>
            <a:lvl1pPr marL="0" algn="l" defTabSz="457200" rtl="0" eaLnBrk="1" latinLnBrk="0" hangingPunct="1">
              <a:defRPr lang="de-DE" sz="800" b="1" i="0" kern="12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3. </a:t>
            </a:r>
            <a:r>
              <a:rPr lang="de-DE" dirty="0" err="1"/>
              <a:t>Structures</a:t>
            </a:r>
            <a:r>
              <a:rPr lang="de-DE" dirty="0"/>
              <a:t> – </a:t>
            </a:r>
            <a:r>
              <a:rPr lang="de-DE" dirty="0" err="1"/>
              <a:t>Employees</a:t>
            </a:r>
            <a:endParaRPr lang="de-DE" dirty="0"/>
          </a:p>
        </p:txBody>
      </p:sp>
      <p:sp>
        <p:nvSpPr>
          <p:cNvPr id="5" name="Textfeld 1">
            <a:extLst>
              <a:ext uri="{FF2B5EF4-FFF2-40B4-BE49-F238E27FC236}">
                <a16:creationId xmlns:a16="http://schemas.microsoft.com/office/drawing/2014/main" id="{5C43D6C6-2744-0BA5-4237-C7C313D34BCE}"/>
              </a:ext>
            </a:extLst>
          </p:cNvPr>
          <p:cNvSpPr txBox="1"/>
          <p:nvPr/>
        </p:nvSpPr>
        <p:spPr>
          <a:xfrm>
            <a:off x="6014515" y="2852936"/>
            <a:ext cx="2805957" cy="6744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de-DE" sz="600" dirty="0">
                <a:solidFill>
                  <a:srgbClr val="000000"/>
                </a:solidFill>
                <a:latin typeface="Open Sans" pitchFamily="2" charset="0"/>
                <a:ea typeface="Times New Roman" panose="02020603050405020304" pitchFamily="18" charset="0"/>
                <a:cs typeface="Times New Roman" panose="02020603050405020304" pitchFamily="18" charset="0"/>
              </a:rPr>
              <a:t>Source: Statistisches Bundesamt: Statistiken der Kinder- und Jugendhilfe – Einrichtungen und tätige Personen ohne Tageseinrichtungen, DOI: 10.21242/22542. 2020.00.00.1.1.0; Statistiken der Kinder- und Jugendhilfe – Kinder und tätige Personen in Tageseinrichtungen und öffentlich geförderter Kindertagespflege, DOI: 10.21242/22541.2021.00.00.1.1.0; </a:t>
            </a:r>
            <a:r>
              <a:rPr lang="de-DE" sz="600" dirty="0" err="1">
                <a:solidFill>
                  <a:srgbClr val="000000"/>
                </a:solidFill>
                <a:latin typeface="Open Sans" pitchFamily="2" charset="0"/>
                <a:ea typeface="Times New Roman" panose="02020603050405020304" pitchFamily="18" charset="0"/>
                <a:cs typeface="Times New Roman" panose="02020603050405020304" pitchFamily="18" charset="0"/>
              </a:rPr>
              <a:t>various</a:t>
            </a:r>
            <a:r>
              <a:rPr lang="de-DE" sz="600" dirty="0">
                <a:solidFill>
                  <a:srgbClr val="000000"/>
                </a:solidFill>
                <a:latin typeface="Open Sans" pitchFamily="2" charset="0"/>
                <a:ea typeface="Times New Roman" panose="02020603050405020304" pitchFamily="18" charset="0"/>
                <a:cs typeface="Times New Roman" panose="02020603050405020304" pitchFamily="18" charset="0"/>
              </a:rPr>
              <a:t> </a:t>
            </a:r>
            <a:r>
              <a:rPr lang="de-DE" sz="600" dirty="0" err="1">
                <a:solidFill>
                  <a:srgbClr val="000000"/>
                </a:solidFill>
                <a:latin typeface="Open Sans" pitchFamily="2" charset="0"/>
                <a:ea typeface="Times New Roman" panose="02020603050405020304" pitchFamily="18" charset="0"/>
                <a:cs typeface="Times New Roman" panose="02020603050405020304" pitchFamily="18" charset="0"/>
              </a:rPr>
              <a:t>years</a:t>
            </a:r>
            <a:r>
              <a:rPr lang="de-DE" sz="600" dirty="0">
                <a:solidFill>
                  <a:srgbClr val="000000"/>
                </a:solidFill>
                <a:latin typeface="Open Sans" pitchFamily="2" charset="0"/>
                <a:ea typeface="Times New Roman" panose="02020603050405020304" pitchFamily="18" charset="0"/>
                <a:cs typeface="Times New Roman" panose="02020603050405020304" pitchFamily="18" charset="0"/>
              </a:rPr>
              <a:t>; </a:t>
            </a:r>
            <a:r>
              <a:rPr lang="de-DE" sz="600" dirty="0" err="1">
                <a:solidFill>
                  <a:srgbClr val="000000"/>
                </a:solidFill>
                <a:latin typeface="Open Sans" pitchFamily="2" charset="0"/>
                <a:ea typeface="Times New Roman" panose="02020603050405020304" pitchFamily="18" charset="0"/>
                <a:cs typeface="Times New Roman" panose="02020603050405020304" pitchFamily="18" charset="0"/>
              </a:rPr>
              <a:t>compiled</a:t>
            </a:r>
            <a:r>
              <a:rPr lang="de-DE" sz="600" dirty="0">
                <a:solidFill>
                  <a:srgbClr val="000000"/>
                </a:solidFill>
                <a:latin typeface="Open Sans" pitchFamily="2" charset="0"/>
                <a:ea typeface="Times New Roman" panose="02020603050405020304" pitchFamily="18" charset="0"/>
                <a:cs typeface="Times New Roman" panose="02020603050405020304" pitchFamily="18" charset="0"/>
              </a:rPr>
              <a:t> and </a:t>
            </a:r>
            <a:r>
              <a:rPr lang="de-DE" sz="600" dirty="0" err="1">
                <a:solidFill>
                  <a:srgbClr val="000000"/>
                </a:solidFill>
                <a:latin typeface="Open Sans" pitchFamily="2" charset="0"/>
                <a:ea typeface="Times New Roman" panose="02020603050405020304" pitchFamily="18" charset="0"/>
                <a:cs typeface="Times New Roman" panose="02020603050405020304" pitchFamily="18" charset="0"/>
              </a:rPr>
              <a:t>calculated</a:t>
            </a:r>
            <a:r>
              <a:rPr lang="de-DE" sz="600" dirty="0">
                <a:solidFill>
                  <a:srgbClr val="000000"/>
                </a:solidFill>
                <a:latin typeface="Open Sans" pitchFamily="2" charset="0"/>
                <a:ea typeface="Times New Roman" panose="02020603050405020304" pitchFamily="18" charset="0"/>
                <a:cs typeface="Times New Roman" panose="02020603050405020304" pitchFamily="18" charset="0"/>
              </a:rPr>
              <a:t> </a:t>
            </a:r>
            <a:r>
              <a:rPr lang="de-DE" sz="600" dirty="0" err="1">
                <a:solidFill>
                  <a:srgbClr val="000000"/>
                </a:solidFill>
                <a:latin typeface="Open Sans" pitchFamily="2" charset="0"/>
                <a:ea typeface="Times New Roman" panose="02020603050405020304" pitchFamily="18" charset="0"/>
                <a:cs typeface="Times New Roman" panose="02020603050405020304" pitchFamily="18" charset="0"/>
              </a:rPr>
              <a:t>by</a:t>
            </a:r>
            <a:r>
              <a:rPr lang="de-DE" sz="600" dirty="0">
                <a:solidFill>
                  <a:srgbClr val="000000"/>
                </a:solidFill>
                <a:latin typeface="Open Sans" pitchFamily="2" charset="0"/>
                <a:ea typeface="Times New Roman" panose="02020603050405020304" pitchFamily="18" charset="0"/>
                <a:cs typeface="Times New Roman" panose="02020603050405020304" pitchFamily="18" charset="0"/>
              </a:rPr>
              <a:t> </a:t>
            </a:r>
            <a:r>
              <a:rPr lang="de-DE" sz="600" dirty="0" err="1">
                <a:solidFill>
                  <a:srgbClr val="000000"/>
                </a:solidFill>
                <a:latin typeface="Open Sans" pitchFamily="2" charset="0"/>
                <a:ea typeface="Times New Roman" panose="02020603050405020304" pitchFamily="18" charset="0"/>
                <a:cs typeface="Times New Roman" panose="02020603050405020304" pitchFamily="18" charset="0"/>
              </a:rPr>
              <a:t>AKJStat</a:t>
            </a:r>
            <a:endParaRPr lang="de-DE" sz="6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Diagramm 3">
            <a:extLst>
              <a:ext uri="{FF2B5EF4-FFF2-40B4-BE49-F238E27FC236}">
                <a16:creationId xmlns:a16="http://schemas.microsoft.com/office/drawing/2014/main" id="{00000000-0008-0000-0100-000004000000}"/>
              </a:ext>
            </a:extLst>
          </p:cNvPr>
          <p:cNvGraphicFramePr>
            <a:graphicFrameLocks noGrp="1"/>
          </p:cNvGraphicFramePr>
          <p:nvPr>
            <p:extLst>
              <p:ext uri="{D42A27DB-BD31-4B8C-83A1-F6EECF244321}">
                <p14:modId xmlns:p14="http://schemas.microsoft.com/office/powerpoint/2010/main" val="1339977460"/>
              </p:ext>
            </p:extLst>
          </p:nvPr>
        </p:nvGraphicFramePr>
        <p:xfrm>
          <a:off x="539552" y="2636912"/>
          <a:ext cx="8280920" cy="3738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898130"/>
      </p:ext>
    </p:extLst>
  </p:cSld>
  <p:clrMapOvr>
    <a:masterClrMapping/>
  </p:clrMapOvr>
</p:sld>
</file>

<file path=ppt/theme/theme1.xml><?xml version="1.0" encoding="utf-8"?>
<a:theme xmlns:a="http://schemas.openxmlformats.org/drawingml/2006/main" name="Office">
  <a:themeElements>
    <a:clrScheme name="Kinder- und Jugendhilfe">
      <a:dk1>
        <a:srgbClr val="293341"/>
      </a:dk1>
      <a:lt1>
        <a:srgbClr val="FFFFFF"/>
      </a:lt1>
      <a:dk2>
        <a:srgbClr val="435A66"/>
      </a:dk2>
      <a:lt2>
        <a:srgbClr val="EAF3F6"/>
      </a:lt2>
      <a:accent1>
        <a:srgbClr val="FD660E"/>
      </a:accent1>
      <a:accent2>
        <a:srgbClr val="E54919"/>
      </a:accent2>
      <a:accent3>
        <a:srgbClr val="3C5E89"/>
      </a:accent3>
      <a:accent4>
        <a:srgbClr val="97C1D8"/>
      </a:accent4>
      <a:accent5>
        <a:srgbClr val="809098"/>
      </a:accent5>
      <a:accent6>
        <a:srgbClr val="CFD9DD"/>
      </a:accent6>
      <a:hlink>
        <a:srgbClr val="FD660E"/>
      </a:hlink>
      <a:folHlink>
        <a:srgbClr val="E54919"/>
      </a:folHlink>
    </a:clrScheme>
    <a:fontScheme name="Arial">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 id="{584A182D-A0AD-BA4B-9A55-3D6163A73E00}" vid="{E803464B-12B8-2741-A755-B701002F864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70594</Words>
  <Application>Microsoft Office PowerPoint</Application>
  <PresentationFormat>Bildschirmpräsentation (4:3)</PresentationFormat>
  <Paragraphs>2972</Paragraphs>
  <Slides>100</Slides>
  <Notes>100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100</vt:i4>
      </vt:variant>
    </vt:vector>
  </HeadingPairs>
  <TitlesOfParts>
    <vt:vector size="108" baseType="lpstr">
      <vt:lpstr>Open Sans</vt:lpstr>
      <vt:lpstr>Symbol</vt:lpstr>
      <vt:lpstr>Open Sans SemiBold</vt:lpstr>
      <vt:lpstr>Arial</vt:lpstr>
      <vt:lpstr>Calibri</vt:lpstr>
      <vt:lpstr>Wingdings</vt:lpstr>
      <vt:lpstr>Verdana</vt:lpstr>
      <vt:lpstr>Office</vt:lpstr>
      <vt:lpstr>PowerPoint-Präsentation</vt:lpstr>
      <vt:lpstr>Structure and overview</vt:lpstr>
      <vt:lpstr>PowerPoint-Präsentation</vt:lpstr>
      <vt:lpstr>1. Structural framework</vt:lpstr>
      <vt:lpstr>1.1.1 Population</vt:lpstr>
      <vt:lpstr>1.1.2 Families</vt:lpstr>
      <vt:lpstr>1.1.3 Children, young people and young adults</vt:lpstr>
      <vt:lpstr>1.1.4 "Youth milieus" in Germany: similarities and differences</vt:lpstr>
      <vt:lpstr>1.1.5 Gender differences affecting life circumstances</vt:lpstr>
      <vt:lpstr>1.1.6 Social inequality</vt:lpstr>
      <vt:lpstr>1.1.7 Poverty</vt:lpstr>
      <vt:lpstr>1.1.8 Migration and displacement</vt:lpstr>
      <vt:lpstr>1.1.9 Disability</vt:lpstr>
      <vt:lpstr>1.1.10 Child and youth services – interfaces of cooperation</vt:lpstr>
      <vt:lpstr>1.1.11 Child and youth services and cooperation with schools</vt:lpstr>
      <vt:lpstr>1.1.12 Child and youth services and the labour authority</vt:lpstr>
      <vt:lpstr>1.1.13 Child and youth services and healthcare</vt:lpstr>
      <vt:lpstr>1.1.14 Child and youth services and material security</vt:lpstr>
      <vt:lpstr>1.1.15 Child and youth services and the judicial system</vt:lpstr>
      <vt:lpstr>1.1.16 Child and youth services and inclusion</vt:lpstr>
      <vt:lpstr>1.1.17 Child and youth services and digitalisation</vt:lpstr>
      <vt:lpstr>1.1.18 Child and youth services and cultural diversity</vt:lpstr>
      <vt:lpstr>1. Structural framework</vt:lpstr>
      <vt:lpstr>1.2.1 A state based on the rule of law</vt:lpstr>
      <vt:lpstr>1.2.2 The Federal Republic of Germany as a "social state"</vt:lpstr>
      <vt:lpstr>1.2.3 Democracy</vt:lpstr>
      <vt:lpstr>1.2.4 Federal structure</vt:lpstr>
      <vt:lpstr>1.2.5 The role of local government</vt:lpstr>
      <vt:lpstr>1.2.6 Public finance</vt:lpstr>
      <vt:lpstr>1.2.7 German youth policy and the EU</vt:lpstr>
      <vt:lpstr>1. Structural framework</vt:lpstr>
      <vt:lpstr>1.3.1 Basic rights</vt:lpstr>
      <vt:lpstr>1.3.2 Rights of parents and rights of the child</vt:lpstr>
      <vt:lpstr>1.3.3 Social Code</vt:lpstr>
      <vt:lpstr>1.3.4 Social benefits</vt:lpstr>
      <vt:lpstr>1.3.5 Central principles of social and administrative procedures</vt:lpstr>
      <vt:lpstr>1.3.6 Involvement in international treaties/conventions</vt:lpstr>
      <vt:lpstr>2. Tasks and fields of work</vt:lpstr>
      <vt:lpstr>2.1.1 Tasks and mission of child and youth services  – Article 1, Social Code Book 8</vt:lpstr>
      <vt:lpstr>2.1.2 Fields of work in child and youth services – Articles 11-60, Social Code Book 8</vt:lpstr>
      <vt:lpstr>2.1.3 Child and youth services – Support, assistance, protection </vt:lpstr>
      <vt:lpstr>2.1.4 Right to autonomy and democratic participation</vt:lpstr>
      <vt:lpstr>2. Tasks and fields of work</vt:lpstr>
      <vt:lpstr>2.2.1. Child and youth work</vt:lpstr>
      <vt:lpstr>2.2.2 Youth social work/School social work</vt:lpstr>
      <vt:lpstr>2.2.3 Educational child and youth protection</vt:lpstr>
      <vt:lpstr>2.2.4 Promotion of care and upbringing in the family </vt:lpstr>
      <vt:lpstr>2.2.5 Statutory day-care for children </vt:lpstr>
      <vt:lpstr>2. Tasks and fields of work</vt:lpstr>
      <vt:lpstr>2.3.1 Legal basis of socio-educational support services</vt:lpstr>
      <vt:lpstr> 2.3.2 Support service planning </vt:lpstr>
      <vt:lpstr>2.3.3 Types of socio-educational support services </vt:lpstr>
      <vt:lpstr>2.3.3.1 Non- and semi-residential socio-educational support </vt:lpstr>
      <vt:lpstr>2.3.3.2 Full-time family care</vt:lpstr>
      <vt:lpstr>2.3.3.3 Residential care and other forms of assisted living </vt:lpstr>
      <vt:lpstr>2.3.4 Quantitative breakdown of socio-educational support services </vt:lpstr>
      <vt:lpstr>2. Tasks and fields of work</vt:lpstr>
      <vt:lpstr>2.4.1 Integration support - Legal basis </vt:lpstr>
      <vt:lpstr>2.4.2 Integration support – Procedural requirements </vt:lpstr>
      <vt:lpstr>2.4.3 Integration support for young people with a psychological disability </vt:lpstr>
      <vt:lpstr>2. Tasks and fields of work</vt:lpstr>
      <vt:lpstr>2.5.1 Support for young adults </vt:lpstr>
      <vt:lpstr>2. Tasks and fields of work</vt:lpstr>
      <vt:lpstr>2.6.1 Child and youth services in the context of  child welfare endangerment </vt:lpstr>
      <vt:lpstr>2.6.2 Taking into custody</vt:lpstr>
      <vt:lpstr>2.6.3 Involvement in family court proceedings in cases of (suspected) child welfare endangerment </vt:lpstr>
      <vt:lpstr>2.6.4 Involvement in family court proceedings in cases of separation/divorce involving parents of underage children </vt:lpstr>
      <vt:lpstr>2.6.5 Guardianships and custodianships </vt:lpstr>
      <vt:lpstr>2.6.6 Involvement in juvenile court proceedings </vt:lpstr>
      <vt:lpstr>2.6.7 Adoption</vt:lpstr>
      <vt:lpstr>3. Structures</vt:lpstr>
      <vt:lpstr>3.1.1a The Federation, the Länder and the local authorities in child and youth services</vt:lpstr>
      <vt:lpstr>3.1.1b The Federation, the Länder and the local authorities in child and youth services</vt:lpstr>
      <vt:lpstr>3.1.2 Local public-sector providers of child and youth services</vt:lpstr>
      <vt:lpstr>3.1.3 The dual structure of the youth welfare office</vt:lpstr>
      <vt:lpstr>3.1.4 Provider structures in child and youth services</vt:lpstr>
      <vt:lpstr>3.1.5 Facilities operated by public-sector and non-statutory providers</vt:lpstr>
      <vt:lpstr>3.1.6 Umbrella organisations and research institutes in child and youth services</vt:lpstr>
      <vt:lpstr>3.1.7 Structure of Child and Youth Services in the Federal Republic of Germany - Part 1 </vt:lpstr>
      <vt:lpstr>3.1.8 Structure of Child and Youth Services in the Federal Republic of Germany - Part 2 </vt:lpstr>
      <vt:lpstr>3. Structures</vt:lpstr>
      <vt:lpstr>3.2.1 Subsidiarity and overall responsibility</vt:lpstr>
      <vt:lpstr>3.2.2 Key concepts and terms in child and youth services</vt:lpstr>
      <vt:lpstr>3.2.3 Principles of action in child and youth services</vt:lpstr>
      <vt:lpstr>3.2.4 Inclusion</vt:lpstr>
      <vt:lpstr>3.2.5 Principles of participation in child and youth services</vt:lpstr>
      <vt:lpstr>3.2.6 A closer look at participation rights in Social Code Book 8</vt:lpstr>
      <vt:lpstr>3.2.7 Ombuds offices in child and youth services</vt:lpstr>
      <vt:lpstr>3.2.8 Protection of confidence</vt:lpstr>
      <vt:lpstr>3. Structures</vt:lpstr>
      <vt:lpstr>3.3.1 Expenditure for child and youth services</vt:lpstr>
      <vt:lpstr>PowerPoint-Präsentation</vt:lpstr>
      <vt:lpstr>3.3.3 Child and Youth Plan of the Federal Government</vt:lpstr>
      <vt:lpstr>3.3.4 Financing of facilities and services</vt:lpstr>
      <vt:lpstr>3.3.5 Triangular relationship between individual legal claims under social law</vt:lpstr>
      <vt:lpstr>3. Structures</vt:lpstr>
      <vt:lpstr>3.4.1 Fields of work of child and youth services professionals</vt:lpstr>
      <vt:lpstr>3.4.2 Civic engagement, volunteers</vt:lpstr>
      <vt:lpstr>3.4.3 Qualifications of professionals in socio-educational youth work</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2022-02-03T15:31:06Z</dcterms:created>
  <dcterms:modified xsi:type="dcterms:W3CDTF">2024-01-22T07:34:12Z</dcterms:modified>
</cp:coreProperties>
</file>