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5.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11.xml" ContentType="application/vnd.openxmlformats-officedocument.drawingml.chart+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12.xml" ContentType="application/vnd.openxmlformats-officedocument.drawingml.chart+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103"/>
  </p:notesMasterIdLst>
  <p:handoutMasterIdLst>
    <p:handoutMasterId r:id="rId104"/>
  </p:handoutMasterIdLst>
  <p:sldIdLst>
    <p:sldId id="431" r:id="rId2"/>
    <p:sldId id="433" r:id="rId3"/>
    <p:sldId id="518" r:id="rId4"/>
    <p:sldId id="391" r:id="rId5"/>
    <p:sldId id="392" r:id="rId6"/>
    <p:sldId id="393" r:id="rId7"/>
    <p:sldId id="260" r:id="rId8"/>
    <p:sldId id="395" r:id="rId9"/>
    <p:sldId id="396" r:id="rId10"/>
    <p:sldId id="397" r:id="rId11"/>
    <p:sldId id="398" r:id="rId12"/>
    <p:sldId id="399" r:id="rId13"/>
    <p:sldId id="400" r:id="rId14"/>
    <p:sldId id="519" r:id="rId15"/>
    <p:sldId id="425" r:id="rId16"/>
    <p:sldId id="426" r:id="rId17"/>
    <p:sldId id="427" r:id="rId18"/>
    <p:sldId id="428" r:id="rId19"/>
    <p:sldId id="429" r:id="rId20"/>
    <p:sldId id="407" r:id="rId21"/>
    <p:sldId id="408" r:id="rId22"/>
    <p:sldId id="409" r:id="rId23"/>
    <p:sldId id="410" r:id="rId24"/>
    <p:sldId id="411" r:id="rId25"/>
    <p:sldId id="412" r:id="rId26"/>
    <p:sldId id="413" r:id="rId27"/>
    <p:sldId id="521" r:id="rId28"/>
    <p:sldId id="415" r:id="rId29"/>
    <p:sldId id="416" r:id="rId30"/>
    <p:sldId id="417" r:id="rId31"/>
    <p:sldId id="418" r:id="rId32"/>
    <p:sldId id="419" r:id="rId33"/>
    <p:sldId id="257" r:id="rId34"/>
    <p:sldId id="421" r:id="rId35"/>
    <p:sldId id="422" r:id="rId36"/>
    <p:sldId id="423" r:id="rId37"/>
    <p:sldId id="424" r:id="rId38"/>
    <p:sldId id="434" r:id="rId39"/>
    <p:sldId id="435" r:id="rId40"/>
    <p:sldId id="494" r:id="rId41"/>
    <p:sldId id="495" r:id="rId42"/>
    <p:sldId id="438" r:id="rId43"/>
    <p:sldId id="439" r:id="rId44"/>
    <p:sldId id="440" r:id="rId45"/>
    <p:sldId id="441" r:id="rId46"/>
    <p:sldId id="442" r:id="rId47"/>
    <p:sldId id="443" r:id="rId48"/>
    <p:sldId id="508" r:id="rId49"/>
    <p:sldId id="510" r:id="rId50"/>
    <p:sldId id="509" r:id="rId51"/>
    <p:sldId id="447" r:id="rId52"/>
    <p:sldId id="448" r:id="rId53"/>
    <p:sldId id="449" r:id="rId54"/>
    <p:sldId id="496" r:id="rId55"/>
    <p:sldId id="497" r:id="rId56"/>
    <p:sldId id="498" r:id="rId57"/>
    <p:sldId id="511" r:id="rId58"/>
    <p:sldId id="454" r:id="rId59"/>
    <p:sldId id="455" r:id="rId60"/>
    <p:sldId id="456" r:id="rId61"/>
    <p:sldId id="457" r:id="rId62"/>
    <p:sldId id="458" r:id="rId63"/>
    <p:sldId id="499" r:id="rId64"/>
    <p:sldId id="460" r:id="rId65"/>
    <p:sldId id="503" r:id="rId66"/>
    <p:sldId id="500" r:id="rId67"/>
    <p:sldId id="502" r:id="rId68"/>
    <p:sldId id="520" r:id="rId69"/>
    <p:sldId id="514" r:id="rId70"/>
    <p:sldId id="515" r:id="rId71"/>
    <p:sldId id="516" r:id="rId72"/>
    <p:sldId id="467" r:id="rId73"/>
    <p:sldId id="468" r:id="rId74"/>
    <p:sldId id="469" r:id="rId75"/>
    <p:sldId id="470" r:id="rId76"/>
    <p:sldId id="471" r:id="rId77"/>
    <p:sldId id="472" r:id="rId78"/>
    <p:sldId id="473" r:id="rId79"/>
    <p:sldId id="474" r:id="rId80"/>
    <p:sldId id="522" r:id="rId81"/>
    <p:sldId id="523" r:id="rId82"/>
    <p:sldId id="475" r:id="rId83"/>
    <p:sldId id="476" r:id="rId84"/>
    <p:sldId id="504" r:id="rId85"/>
    <p:sldId id="505" r:id="rId86"/>
    <p:sldId id="506" r:id="rId87"/>
    <p:sldId id="480" r:id="rId88"/>
    <p:sldId id="481" r:id="rId89"/>
    <p:sldId id="482" r:id="rId90"/>
    <p:sldId id="483" r:id="rId91"/>
    <p:sldId id="484" r:id="rId92"/>
    <p:sldId id="485" r:id="rId93"/>
    <p:sldId id="517" r:id="rId94"/>
    <p:sldId id="487" r:id="rId95"/>
    <p:sldId id="488" r:id="rId96"/>
    <p:sldId id="489" r:id="rId97"/>
    <p:sldId id="490" r:id="rId98"/>
    <p:sldId id="491" r:id="rId99"/>
    <p:sldId id="492" r:id="rId100"/>
    <p:sldId id="493" r:id="rId101"/>
    <p:sldId id="432" r:id="rId102"/>
  </p:sldIdLst>
  <p:sldSz cx="9144000" cy="6858000" type="screen4x3"/>
  <p:notesSz cx="7099300" cy="10234613"/>
  <p:embeddedFontLst>
    <p:embeddedFont>
      <p:font typeface="Calibri" panose="020F0502020204030204" pitchFamily="34" charset="0"/>
      <p:regular r:id="rId105"/>
      <p:bold r:id="rId106"/>
      <p:italic r:id="rId107"/>
      <p:boldItalic r:id="rId108"/>
    </p:embeddedFont>
    <p:embeddedFont>
      <p:font typeface="Franklin Gothic Medium" panose="020B0603020102020204" pitchFamily="34" charset="0"/>
      <p:regular r:id="rId109"/>
      <p:italic r:id="rId110"/>
    </p:embeddedFont>
    <p:embeddedFont>
      <p:font typeface="Open Sans" pitchFamily="2" charset="0"/>
      <p:regular r:id="rId111"/>
      <p:bold r:id="rId112"/>
      <p:italic r:id="rId113"/>
      <p:boldItalic r:id="rId1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fendrich" initials="s" lastIdx="3" clrIdx="0">
    <p:extLst>
      <p:ext uri="{19B8F6BF-5375-455C-9EA6-DF929625EA0E}">
        <p15:presenceInfo xmlns:p15="http://schemas.microsoft.com/office/powerpoint/2012/main" userId="sfendrich" providerId="None"/>
      </p:ext>
    </p:extLst>
  </p:cmAuthor>
  <p:cmAuthor id="2" name="Berghaus" initials="B" lastIdx="1" clrIdx="1">
    <p:extLst>
      <p:ext uri="{19B8F6BF-5375-455C-9EA6-DF929625EA0E}">
        <p15:presenceInfo xmlns:p15="http://schemas.microsoft.com/office/powerpoint/2012/main" userId="Berghaus" providerId="None"/>
      </p:ext>
    </p:extLst>
  </p:cmAuthor>
  <p:cmAuthor id="3" name="Jens Pothmann" initials="JP" lastIdx="1" clrIdx="2">
    <p:extLst>
      <p:ext uri="{19B8F6BF-5375-455C-9EA6-DF929625EA0E}">
        <p15:presenceInfo xmlns:p15="http://schemas.microsoft.com/office/powerpoint/2012/main" userId="273b946a1e5c705e" providerId="Windows Live"/>
      </p:ext>
    </p:extLst>
  </p:cmAuthor>
  <p:cmAuthor id="4" name="Norbert Struck" initials="NS" lastIdx="2" clrIdx="3">
    <p:extLst>
      <p:ext uri="{19B8F6BF-5375-455C-9EA6-DF929625EA0E}">
        <p15:presenceInfo xmlns:p15="http://schemas.microsoft.com/office/powerpoint/2012/main" userId="d6842e93a8672c7f" providerId="Windows Live"/>
      </p:ext>
    </p:extLst>
  </p:cmAuthor>
  <p:cmAuthor id="5" name="Dirk Hänisch" initials="DH" lastIdx="15" clrIdx="4">
    <p:extLst>
      <p:ext uri="{19B8F6BF-5375-455C-9EA6-DF929625EA0E}">
        <p15:presenceInfo xmlns:p15="http://schemas.microsoft.com/office/powerpoint/2012/main" userId="Dirk Hänisch" providerId="None"/>
      </p:ext>
    </p:extLst>
  </p:cmAuthor>
  <p:cmAuthor id="6" name="Klinzing, Susanne" initials="KS" lastIdx="1" clrIdx="5">
    <p:extLst>
      <p:ext uri="{19B8F6BF-5375-455C-9EA6-DF929625EA0E}">
        <p15:presenceInfo xmlns:p15="http://schemas.microsoft.com/office/powerpoint/2012/main" userId="S-1-5-21-1935655697-1580436667-854245398-1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4F8"/>
    <a:srgbClr val="3C5E89"/>
    <a:srgbClr val="000000"/>
    <a:srgbClr val="EAF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7" autoAdjust="0"/>
    <p:restoredTop sz="81638" autoAdjust="0"/>
  </p:normalViewPr>
  <p:slideViewPr>
    <p:cSldViewPr snapToObjects="1">
      <p:cViewPr varScale="1">
        <p:scale>
          <a:sx n="88" d="100"/>
          <a:sy n="88" d="100"/>
        </p:scale>
        <p:origin x="2028" y="84"/>
      </p:cViewPr>
      <p:guideLst>
        <p:guide orient="horz" pos="2160"/>
        <p:guide pos="2880"/>
      </p:guideLst>
    </p:cSldViewPr>
  </p:slideViewPr>
  <p:outlineViewPr>
    <p:cViewPr>
      <p:scale>
        <a:sx n="33" d="100"/>
        <a:sy n="33" d="100"/>
      </p:scale>
      <p:origin x="0" y="-60720"/>
    </p:cViewPr>
  </p:outlineViewPr>
  <p:notesTextViewPr>
    <p:cViewPr>
      <p:scale>
        <a:sx n="3" d="2"/>
        <a:sy n="3" d="2"/>
      </p:scale>
      <p:origin x="0" y="0"/>
    </p:cViewPr>
  </p:notesTextViewPr>
  <p:sorterViewPr>
    <p:cViewPr>
      <p:scale>
        <a:sx n="100" d="100"/>
        <a:sy n="100" d="100"/>
      </p:scale>
      <p:origin x="0" y="-22926"/>
    </p:cViewPr>
  </p:sorterViewPr>
  <p:notesViewPr>
    <p:cSldViewPr snapToObjects="1">
      <p:cViewPr varScale="1">
        <p:scale>
          <a:sx n="76" d="100"/>
          <a:sy n="76" d="100"/>
        </p:scale>
        <p:origin x="3678" y="5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9.fntdata"/><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font" Target="fonts/font4.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0.fntdata"/><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6.fntdata"/><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2.fntdata"/></Relationships>
</file>

<file path=ppt/charts/_rels/chart1.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Allgemeine%20Rahmenbedingungen\Hebr&#228;isch\Datei%20zu%20Folie%201.1.1%20Bev&#246;lkerung_H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Strukturen\Hebr&#228;isch\Datei%20zu%20Folie%203.3.2%20Ausgaben%20Bund%20Laender%20Kommunen_HE.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oleObject" Target="file:///\\srv-files\texte\KOMM\IJAB%20Infosystem%20der%20Kinder%20und%20Jugendhilfe\Gliederung\Gliederung_FINAL\Grafiken%20f&#252;r%20PPT_alle\Strukturen\Hebr&#228;isch\Datei%20zu%20Folie%203.4.1%20Arbeitsfelder%20Personal%20KiJuhilfe_H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rv-files\texte\KOMM\IJAB%20Infosystem%20der%20Kinder%20und%20Jugendhilfe\Gliederung\Gliederung_FINAL\Grafiken%20f&#252;r%20PPT_alle\Strukturen\Hebr&#228;isch\Datei%20zu%20Folie%203.4.3%20Qualikation%20sozpaed%20Fachkraefte_H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Allgemeine%20Rahmenbedingungen\Hebr&#228;isch\Datei%20zu%20Folie%201.3.4%20Sozialleistungen_H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Aufgaben%20&amp;%20Handlungsfelder\Hebr&#228;isch\Datei_zu_%202.2.6%20Entwicklung%20Tagesangebote%20Kinder_H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Aufgaben%20&amp;%20Handlungsfelder\Hebr&#228;isch\Datei_zu_%202.2.6%20Entwicklung%20Tagesangebote%20Kinder_H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file:///\\srv-files\texte\KOMM\IJAB%20Infosystem%20der%20Kinder%20und%20Jugendhilfe\Gliederung\Gliederung_FINAL\Grafiken%20f&#252;r%20PPT_alle\Aufgaben%20&amp;%20Handlungsfelder\Hebr&#228;isch\Datei_zu_2_3_4_Quant_Verteilung_HzE_HE.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Strukturen\Hebr&#228;isch\Datei%20zu%20Folie%203.1.5%20Einrichtungen%20freie%20oeffentliche%20Traegerschaft_HE.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Strukturen\Hebr&#228;isch\Datei%20zu%20Folie%203.1.5%20Einrichtungen%20freie%20oeffentliche%20Traegerschaft_HE.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Strukturen\Hebr&#228;isch\Datei%20zu%20Folie%203.1.5%20Einrichtungen%20freie%20oeffentliche%20Traegerschaft_HE.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Grafiken%20f&#252;r%20PPT_alle\Strukturen\Hebr&#228;isch\Datei%20zu%20Folie%203.3.1%20Ausgaben%20Aufgaben%20KiJuhilfe_H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64256517594185E-2"/>
          <c:y val="8.4462008137501959E-2"/>
          <c:w val="0.89830906278796885"/>
          <c:h val="0.73038820115436509"/>
        </c:manualLayout>
      </c:layout>
      <c:barChart>
        <c:barDir val="col"/>
        <c:grouping val="percentStacked"/>
        <c:varyColors val="0"/>
        <c:ser>
          <c:idx val="0"/>
          <c:order val="0"/>
          <c:tx>
            <c:strRef>
              <c:f>'Daten Abb. Folie 1.1.1'!$A$110</c:f>
              <c:strCache>
                <c:ptCount val="1"/>
                <c:pt idx="0">
                  <c:v> לגיל 20 מתחת</c:v>
                </c:pt>
              </c:strCache>
            </c:strRef>
          </c:tx>
          <c:spPr>
            <a:solidFill>
              <a:schemeClr val="accent1"/>
            </a:solidFill>
            <a:ln>
              <a:noFill/>
            </a:ln>
            <a:effectLst/>
          </c:spPr>
          <c:invertIfNegative val="0"/>
          <c:dLbls>
            <c:dLbl>
              <c:idx val="0"/>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21.3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30A-402D-95FC-8CAB7115E77D}"/>
                </c:ext>
              </c:extLst>
            </c:dLbl>
            <c:dLbl>
              <c:idx val="1"/>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18.8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30A-402D-95FC-8CAB7115E77D}"/>
                </c:ext>
              </c:extLst>
            </c:dLbl>
            <c:dLbl>
              <c:idx val="2"/>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18.4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0A-402D-95FC-8CAB7115E77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1.1.1'!$B$109:$D$109</c:f>
              <c:strCache>
                <c:ptCount val="3"/>
                <c:pt idx="0">
                  <c:v>31.12.1999</c:v>
                </c:pt>
                <c:pt idx="1">
                  <c:v>31.12.2009</c:v>
                </c:pt>
                <c:pt idx="2">
                  <c:v>31.12.2019</c:v>
                </c:pt>
              </c:strCache>
            </c:strRef>
          </c:cat>
          <c:val>
            <c:numRef>
              <c:f>'Daten Abb. Folie 1.1.1'!$B$110:$D$110</c:f>
              <c:numCache>
                <c:formatCode>#,##0.0</c:formatCode>
                <c:ptCount val="3"/>
                <c:pt idx="0">
                  <c:v>21.335659184327344</c:v>
                </c:pt>
                <c:pt idx="1">
                  <c:v>18.752179417250066</c:v>
                </c:pt>
                <c:pt idx="2">
                  <c:v>18.433459512424388</c:v>
                </c:pt>
              </c:numCache>
            </c:numRef>
          </c:val>
          <c:extLst>
            <c:ext xmlns:c16="http://schemas.microsoft.com/office/drawing/2014/chart" uri="{C3380CC4-5D6E-409C-BE32-E72D297353CC}">
              <c16:uniqueId val="{00000003-130A-402D-95FC-8CAB7115E77D}"/>
            </c:ext>
          </c:extLst>
        </c:ser>
        <c:ser>
          <c:idx val="1"/>
          <c:order val="1"/>
          <c:tx>
            <c:strRef>
              <c:f>'Daten Abb. Folie 1.1.1'!$A$111</c:f>
              <c:strCache>
                <c:ptCount val="1"/>
                <c:pt idx="0">
                  <c:v>גיל 20 עד 40</c:v>
                </c:pt>
              </c:strCache>
            </c:strRef>
          </c:tx>
          <c:spPr>
            <a:solidFill>
              <a:schemeClr val="accent2"/>
            </a:solidFill>
            <a:ln>
              <a:noFill/>
            </a:ln>
            <a:effectLst/>
          </c:spPr>
          <c:invertIfNegative val="0"/>
          <c:dLbls>
            <c:dLbl>
              <c:idx val="0"/>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29.0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30A-402D-95FC-8CAB7115E77D}"/>
                </c:ext>
              </c:extLst>
            </c:dLbl>
            <c:dLbl>
              <c:idx val="1"/>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24.3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0A-402D-95FC-8CAB7115E77D}"/>
                </c:ext>
              </c:extLst>
            </c:dLbl>
            <c:dLbl>
              <c:idx val="2"/>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24.6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30A-402D-95FC-8CAB7115E77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1.1.1'!$B$109:$D$109</c:f>
              <c:strCache>
                <c:ptCount val="3"/>
                <c:pt idx="0">
                  <c:v>31.12.1999</c:v>
                </c:pt>
                <c:pt idx="1">
                  <c:v>31.12.2009</c:v>
                </c:pt>
                <c:pt idx="2">
                  <c:v>31.12.2019</c:v>
                </c:pt>
              </c:strCache>
            </c:strRef>
          </c:cat>
          <c:val>
            <c:numRef>
              <c:f>'Daten Abb. Folie 1.1.1'!$B$111:$D$111</c:f>
              <c:numCache>
                <c:formatCode>#,##0.0</c:formatCode>
                <c:ptCount val="3"/>
                <c:pt idx="0">
                  <c:v>29.012389020790565</c:v>
                </c:pt>
                <c:pt idx="1">
                  <c:v>24.312539444969104</c:v>
                </c:pt>
                <c:pt idx="2">
                  <c:v>24.610606520197724</c:v>
                </c:pt>
              </c:numCache>
            </c:numRef>
          </c:val>
          <c:extLst>
            <c:ext xmlns:c16="http://schemas.microsoft.com/office/drawing/2014/chart" uri="{C3380CC4-5D6E-409C-BE32-E72D297353CC}">
              <c16:uniqueId val="{00000007-130A-402D-95FC-8CAB7115E77D}"/>
            </c:ext>
          </c:extLst>
        </c:ser>
        <c:ser>
          <c:idx val="2"/>
          <c:order val="2"/>
          <c:tx>
            <c:strRef>
              <c:f>'Daten Abb. Folie 1.1.1'!$A$112</c:f>
              <c:strCache>
                <c:ptCount val="1"/>
                <c:pt idx="0">
                  <c:v>גיל 40 עד 60</c:v>
                </c:pt>
              </c:strCache>
            </c:strRef>
          </c:tx>
          <c:spPr>
            <a:solidFill>
              <a:schemeClr val="accent3"/>
            </a:solidFill>
            <a:ln>
              <a:noFill/>
            </a:ln>
            <a:effectLst/>
          </c:spPr>
          <c:invertIfNegative val="0"/>
          <c:dLbls>
            <c:dLbl>
              <c:idx val="0"/>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26.7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30A-402D-95FC-8CAB7115E77D}"/>
                </c:ext>
              </c:extLst>
            </c:dLbl>
            <c:dLbl>
              <c:idx val="1"/>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31.0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30A-402D-95FC-8CAB7115E77D}"/>
                </c:ext>
              </c:extLst>
            </c:dLbl>
            <c:dLbl>
              <c:idx val="2"/>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28.4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30A-402D-95FC-8CAB7115E77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1.1.1'!$B$109:$D$109</c:f>
              <c:strCache>
                <c:ptCount val="3"/>
                <c:pt idx="0">
                  <c:v>31.12.1999</c:v>
                </c:pt>
                <c:pt idx="1">
                  <c:v>31.12.2009</c:v>
                </c:pt>
                <c:pt idx="2">
                  <c:v>31.12.2019</c:v>
                </c:pt>
              </c:strCache>
            </c:strRef>
          </c:cat>
          <c:val>
            <c:numRef>
              <c:f>'Daten Abb. Folie 1.1.1'!$B$112:$D$112</c:f>
              <c:numCache>
                <c:formatCode>#,##0.0</c:formatCode>
                <c:ptCount val="3"/>
                <c:pt idx="0">
                  <c:v>26.671974377909407</c:v>
                </c:pt>
                <c:pt idx="1">
                  <c:v>31.007712904547365</c:v>
                </c:pt>
                <c:pt idx="2">
                  <c:v>28.412719122678787</c:v>
                </c:pt>
              </c:numCache>
            </c:numRef>
          </c:val>
          <c:extLst>
            <c:ext xmlns:c16="http://schemas.microsoft.com/office/drawing/2014/chart" uri="{C3380CC4-5D6E-409C-BE32-E72D297353CC}">
              <c16:uniqueId val="{0000000B-130A-402D-95FC-8CAB7115E77D}"/>
            </c:ext>
          </c:extLst>
        </c:ser>
        <c:ser>
          <c:idx val="3"/>
          <c:order val="3"/>
          <c:tx>
            <c:strRef>
              <c:f>'Daten Abb. Folie 1.1.1'!$A$113</c:f>
              <c:strCache>
                <c:ptCount val="1"/>
                <c:pt idx="0">
                  <c:v>גיל 60 עד 80</c:v>
                </c:pt>
              </c:strCache>
            </c:strRef>
          </c:tx>
          <c:spPr>
            <a:solidFill>
              <a:schemeClr val="accent4"/>
            </a:solidFill>
            <a:ln>
              <a:noFill/>
            </a:ln>
            <a:effectLst/>
          </c:spPr>
          <c:invertIfNegative val="0"/>
          <c:dLbls>
            <c:dLbl>
              <c:idx val="0"/>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19.4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30A-402D-95FC-8CAB7115E77D}"/>
                </c:ext>
              </c:extLst>
            </c:dLbl>
            <c:dLbl>
              <c:idx val="1"/>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30A-402D-95FC-8CAB7115E77D}"/>
                </c:ext>
              </c:extLst>
            </c:dLbl>
            <c:dLbl>
              <c:idx val="2"/>
              <c:layout>
                <c:manualLayout>
                  <c:x val="-1.3643926395422829E-3"/>
                  <c:y val="0"/>
                </c:manualLayout>
              </c:layout>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21.7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30A-402D-95FC-8CAB7115E77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1.1.1'!$B$109:$D$109</c:f>
              <c:strCache>
                <c:ptCount val="3"/>
                <c:pt idx="0">
                  <c:v>31.12.1999</c:v>
                </c:pt>
                <c:pt idx="1">
                  <c:v>31.12.2009</c:v>
                </c:pt>
                <c:pt idx="2">
                  <c:v>31.12.2019</c:v>
                </c:pt>
              </c:strCache>
            </c:strRef>
          </c:cat>
          <c:val>
            <c:numRef>
              <c:f>'Daten Abb. Folie 1.1.1'!$B$113:$D$113</c:f>
              <c:numCache>
                <c:formatCode>#,##0.0</c:formatCode>
                <c:ptCount val="3"/>
                <c:pt idx="0">
                  <c:v>19.408028932564015</c:v>
                </c:pt>
                <c:pt idx="1">
                  <c:v>20.816837608771603</c:v>
                </c:pt>
                <c:pt idx="2">
                  <c:v>21.712194437988536</c:v>
                </c:pt>
              </c:numCache>
            </c:numRef>
          </c:val>
          <c:extLst>
            <c:ext xmlns:c16="http://schemas.microsoft.com/office/drawing/2014/chart" uri="{C3380CC4-5D6E-409C-BE32-E72D297353CC}">
              <c16:uniqueId val="{0000000F-130A-402D-95FC-8CAB7115E77D}"/>
            </c:ext>
          </c:extLst>
        </c:ser>
        <c:ser>
          <c:idx val="4"/>
          <c:order val="4"/>
          <c:tx>
            <c:strRef>
              <c:f>'Daten Abb. Folie 1.1.1'!$A$114</c:f>
              <c:strCache>
                <c:ptCount val="1"/>
                <c:pt idx="0">
                  <c:v>גיל 80 ומעלה</c:v>
                </c:pt>
              </c:strCache>
            </c:strRef>
          </c:tx>
          <c:spPr>
            <a:solidFill>
              <a:schemeClr val="accent1">
                <a:lumMod val="60000"/>
                <a:lumOff val="40000"/>
              </a:schemeClr>
            </a:solidFill>
            <a:ln>
              <a:noFill/>
            </a:ln>
            <a:effectLst/>
          </c:spPr>
          <c:invertIfNegative val="0"/>
          <c:dLbls>
            <c:dLbl>
              <c:idx val="0"/>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30A-402D-95FC-8CAB7115E77D}"/>
                </c:ext>
              </c:extLst>
            </c:dLbl>
            <c:dLbl>
              <c:idx val="1"/>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30A-402D-95FC-8CAB7115E77D}"/>
                </c:ext>
              </c:extLst>
            </c:dLbl>
            <c:dLbl>
              <c:idx val="2"/>
              <c:tx>
                <c:rich>
                  <a:bodyPr/>
                  <a:lstStyle/>
                  <a:p>
                    <a:r>
                      <a:rPr lang="en-US" sz="1000">
                        <a:latin typeface="Open Sans" panose="020B0606030504020204" pitchFamily="34" charset="0"/>
                        <a:ea typeface="Open Sans" panose="020B0606030504020204" pitchFamily="34" charset="0"/>
                        <a:cs typeface="Open Sans" panose="020B0606030504020204" pitchFamily="34" charset="0"/>
                      </a:rPr>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30A-402D-95FC-8CAB7115E77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1.1.1'!$B$109:$D$109</c:f>
              <c:strCache>
                <c:ptCount val="3"/>
                <c:pt idx="0">
                  <c:v>31.12.1999</c:v>
                </c:pt>
                <c:pt idx="1">
                  <c:v>31.12.2009</c:v>
                </c:pt>
                <c:pt idx="2">
                  <c:v>31.12.2019</c:v>
                </c:pt>
              </c:strCache>
            </c:strRef>
          </c:cat>
          <c:val>
            <c:numRef>
              <c:f>'Daten Abb. Folie 1.1.1'!$B$114:$D$114</c:f>
              <c:numCache>
                <c:formatCode>#,##0.0</c:formatCode>
                <c:ptCount val="3"/>
                <c:pt idx="0">
                  <c:v>3.571948484408674</c:v>
                </c:pt>
                <c:pt idx="1">
                  <c:v>5.1107306244618655</c:v>
                </c:pt>
                <c:pt idx="2">
                  <c:v>6.8310204067105653</c:v>
                </c:pt>
              </c:numCache>
            </c:numRef>
          </c:val>
          <c:extLst>
            <c:ext xmlns:c16="http://schemas.microsoft.com/office/drawing/2014/chart" uri="{C3380CC4-5D6E-409C-BE32-E72D297353CC}">
              <c16:uniqueId val="{00000013-130A-402D-95FC-8CAB7115E77D}"/>
            </c:ext>
          </c:extLst>
        </c:ser>
        <c:dLbls>
          <c:showLegendKey val="0"/>
          <c:showVal val="0"/>
          <c:showCatName val="0"/>
          <c:showSerName val="0"/>
          <c:showPercent val="0"/>
          <c:showBubbleSize val="0"/>
        </c:dLbls>
        <c:gapWidth val="150"/>
        <c:overlap val="100"/>
        <c:axId val="1945036416"/>
        <c:axId val="1945050560"/>
      </c:barChart>
      <c:catAx>
        <c:axId val="19450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1945050560"/>
        <c:crosses val="autoZero"/>
        <c:auto val="1"/>
        <c:lblAlgn val="ctr"/>
        <c:lblOffset val="100"/>
        <c:noMultiLvlLbl val="0"/>
      </c:catAx>
      <c:valAx>
        <c:axId val="194505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mn-ea"/>
                <a:cs typeface="+mn-cs"/>
              </a:defRPr>
            </a:pPr>
            <a:endParaRPr lang="de-DE"/>
          </a:p>
        </c:txPr>
        <c:crossAx val="1945036416"/>
        <c:crosses val="autoZero"/>
        <c:crossBetween val="between"/>
      </c:valAx>
      <c:spPr>
        <a:noFill/>
        <a:ln>
          <a:noFill/>
        </a:ln>
        <a:effectLst/>
      </c:spPr>
    </c:plotArea>
    <c:legend>
      <c:legendPos val="b"/>
      <c:layout>
        <c:manualLayout>
          <c:xMode val="edge"/>
          <c:yMode val="edge"/>
          <c:x val="2.1365315387654481E-2"/>
          <c:y val="0.87571416026461513"/>
          <c:w val="0.96819786427519072"/>
          <c:h val="0.124285839735384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sz="1200" baseline="0">
          <a:latin typeface="Open Sans" panose="020B0606030504020204" pitchFamily="34" charset="0"/>
        </a:defRPr>
      </a:pPr>
      <a:endParaRPr lang="de-DE"/>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891717159631824E-2"/>
          <c:y val="8.3081760710455518E-2"/>
          <c:w val="0.83769111124404982"/>
          <c:h val="0.6792691301811887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6D1-4F9E-A5D6-497DA888D74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6D1-4F9E-A5D6-497DA888D74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6D1-4F9E-A5D6-497DA888D74B}"/>
              </c:ext>
            </c:extLst>
          </c:dPt>
          <c:dLbls>
            <c:dLbl>
              <c:idx val="0"/>
              <c:tx>
                <c:rich>
                  <a:bodyPr/>
                  <a:lstStyle/>
                  <a:p>
                    <a:r>
                      <a:rPr lang="en-US" dirty="0">
                        <a:solidFill>
                          <a:srgbClr val="3C5E89"/>
                        </a:solidFill>
                      </a:rPr>
                      <a:t>2.6%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6D1-4F9E-A5D6-497DA888D74B}"/>
                </c:ext>
              </c:extLst>
            </c:dLbl>
            <c:dLbl>
              <c:idx val="1"/>
              <c:layout>
                <c:manualLayout>
                  <c:x val="-8.416005326331262E-2"/>
                  <c:y val="7.6520019191330044E-2"/>
                </c:manualLayout>
              </c:layout>
              <c:tx>
                <c:rich>
                  <a:bodyPr/>
                  <a:lstStyle/>
                  <a:p>
                    <a:r>
                      <a:rPr lang="en-US" dirty="0"/>
                      <a:t>12.5%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6D1-4F9E-A5D6-497DA888D74B}"/>
                </c:ext>
              </c:extLst>
            </c:dLbl>
            <c:dLbl>
              <c:idx val="2"/>
              <c:layout>
                <c:manualLayout>
                  <c:x val="9.4331799671831335E-2"/>
                  <c:y val="-0.32418907223089805"/>
                </c:manualLayout>
              </c:layout>
              <c:tx>
                <c:rich>
                  <a:bodyPr/>
                  <a:lstStyle/>
                  <a:p>
                    <a:r>
                      <a:rPr lang="en-US" dirty="0"/>
                      <a:t>84.9%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6D1-4F9E-A5D6-497DA888D74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Tabelle1!$A$4:$A$6</c:f>
              <c:strCache>
                <c:ptCount val="3"/>
                <c:pt idx="0">
                  <c:v>הוצאות
פדרליות</c:v>
                </c:pt>
                <c:pt idx="1">
                  <c:v>הוצאות
המדינות</c:v>
                </c:pt>
                <c:pt idx="2">
                  <c:v>הוצאות
הרשוית המקומיות</c:v>
                </c:pt>
              </c:strCache>
            </c:strRef>
          </c:cat>
          <c:val>
            <c:numRef>
              <c:f>Tabelle1!$B$4:$B$6</c:f>
              <c:numCache>
                <c:formatCode>General</c:formatCode>
                <c:ptCount val="3"/>
                <c:pt idx="0">
                  <c:v>2.6</c:v>
                </c:pt>
                <c:pt idx="1">
                  <c:v>12.5</c:v>
                </c:pt>
                <c:pt idx="2">
                  <c:v>84.9</c:v>
                </c:pt>
              </c:numCache>
            </c:numRef>
          </c:val>
          <c:extLst>
            <c:ext xmlns:c16="http://schemas.microsoft.com/office/drawing/2014/chart" uri="{C3380CC4-5D6E-409C-BE32-E72D297353CC}">
              <c16:uniqueId val="{00000006-66D1-4F9E-A5D6-497DA888D74B}"/>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7111747199029165"/>
          <c:y val="0.76726537658281435"/>
          <c:w val="0.6146618836333001"/>
          <c:h val="0.155024807378584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Übersicht!$B$3</c:f>
              <c:strCache>
                <c:ptCount val="1"/>
                <c:pt idx="0">
                  <c:v>2018/19</c:v>
                </c:pt>
              </c:strCache>
            </c:strRef>
          </c:tx>
          <c:dPt>
            <c:idx val="0"/>
            <c:bubble3D val="0"/>
            <c:spPr>
              <a:solidFill>
                <a:srgbClr val="3C5E89"/>
              </a:solidFill>
              <a:ln w="25400">
                <a:solidFill>
                  <a:schemeClr val="lt1"/>
                </a:solidFill>
              </a:ln>
              <a:effectLst/>
              <a:sp3d contourW="25400">
                <a:contourClr>
                  <a:schemeClr val="lt1"/>
                </a:contourClr>
              </a:sp3d>
            </c:spPr>
            <c:extLst>
              <c:ext xmlns:c16="http://schemas.microsoft.com/office/drawing/2014/chart" uri="{C3380CC4-5D6E-409C-BE32-E72D297353CC}">
                <c16:uniqueId val="{00000001-9C04-4480-8E2E-E8A24A45B31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C04-4480-8E2E-E8A24A45B31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C04-4480-8E2E-E8A24A45B31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C04-4480-8E2E-E8A24A45B31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C04-4480-8E2E-E8A24A45B31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C04-4480-8E2E-E8A24A45B31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9C04-4480-8E2E-E8A24A45B31C}"/>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9C04-4480-8E2E-E8A24A45B31C}"/>
              </c:ext>
            </c:extLst>
          </c:dPt>
          <c:dLbls>
            <c:dLbl>
              <c:idx val="0"/>
              <c:layout>
                <c:manualLayout>
                  <c:x val="-0.20908311774882157"/>
                  <c:y val="-0.22005225298279341"/>
                </c:manualLayout>
              </c:layout>
              <c:tx>
                <c:rich>
                  <a:bodyPr/>
                  <a:lstStyle/>
                  <a:p>
                    <a:fld id="{360CE294-5E33-4E1B-95DE-9C1CA816F068}" type="CATEGORYNAME">
                      <a:rPr lang="he-IL" sz="1000">
                        <a:solidFill>
                          <a:schemeClr val="bg1"/>
                        </a:solidFill>
                        <a:latin typeface="Arial" panose="020B0604020202020204" pitchFamily="34" charset="0"/>
                        <a:ea typeface="Open Sans" panose="020B0606030504020204" pitchFamily="34" charset="0"/>
                        <a:cs typeface="Arial" panose="020B0604020202020204" pitchFamily="34" charset="0"/>
                      </a:rPr>
                      <a:pPr/>
                      <a:t>[RUBRIKENNAME]</a:t>
                    </a:fld>
                    <a:r>
                      <a:rPr lang="he-IL" sz="1000" baseline="0" dirty="0">
                        <a:solidFill>
                          <a:schemeClr val="bg1"/>
                        </a:solidFill>
                        <a:latin typeface="Arial" panose="020B0604020202020204" pitchFamily="34" charset="0"/>
                        <a:ea typeface="Open Sans" panose="020B0606030504020204" pitchFamily="34" charset="0"/>
                        <a:cs typeface="Arial" panose="020B0604020202020204" pitchFamily="34" charset="0"/>
                      </a:rPr>
                      <a:t>
</a:t>
                    </a:r>
                    <a:fld id="{29FA2105-E01A-4B28-B501-8EEDEB3004FC}" type="PERCENTAGE">
                      <a:rPr lang="he-IL" sz="1000" baseline="0">
                        <a:solidFill>
                          <a:schemeClr val="bg1"/>
                        </a:solidFill>
                        <a:latin typeface="Arial" panose="020B0604020202020204" pitchFamily="34" charset="0"/>
                        <a:ea typeface="Open Sans" panose="020B0606030504020204" pitchFamily="34" charset="0"/>
                        <a:cs typeface="Arial" panose="020B0604020202020204" pitchFamily="34" charset="0"/>
                      </a:rPr>
                      <a:pPr/>
                      <a:t>[PROZENTSATZ]</a:t>
                    </a:fld>
                    <a:endParaRPr lang="he-IL" sz="1000" baseline="0" dirty="0">
                      <a:solidFill>
                        <a:schemeClr val="bg1"/>
                      </a:solidFill>
                      <a:latin typeface="Arial" panose="020B0604020202020204" pitchFamily="34" charset="0"/>
                      <a:ea typeface="Open Sans" panose="020B0606030504020204" pitchFamily="34" charset="0"/>
                      <a:cs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04-4480-8E2E-E8A24A45B31C}"/>
                </c:ext>
              </c:extLst>
            </c:dLbl>
            <c:dLbl>
              <c:idx val="1"/>
              <c:layout>
                <c:manualLayout>
                  <c:x val="-2.0533102142090039E-2"/>
                  <c:y val="0.19025279145729787"/>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8114C285-6B45-4D31-8430-BC0AE167D3E8}" type="CATEGORYNAME">
                      <a:rPr lang="he-IL" sz="1000">
                        <a:latin typeface="Arial" panose="020B0604020202020204" pitchFamily="34" charset="0"/>
                        <a:ea typeface="Open Sans" panose="020B0606030504020204" pitchFamily="34" charset="0"/>
                        <a:cs typeface="Arial" panose="020B0604020202020204" pitchFamily="34" charset="0"/>
                      </a:rPr>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[RUBRIKENNAME]</a:t>
                    </a:fld>
                    <a:r>
                      <a:rPr lang="he-IL" sz="1000" baseline="0" dirty="0">
                        <a:latin typeface="Arial" panose="020B0604020202020204" pitchFamily="34" charset="0"/>
                        <a:ea typeface="Open Sans" panose="020B0606030504020204" pitchFamily="34" charset="0"/>
                        <a:cs typeface="Arial" panose="020B0604020202020204" pitchFamily="34" charset="0"/>
                      </a:rPr>
                      <a:t>
</a:t>
                    </a:r>
                    <a:fld id="{B73383AA-3BA5-4698-8478-786564D0AB02}" type="PERCENTAGE">
                      <a:rPr lang="he-IL" sz="1000" baseline="0">
                        <a:latin typeface="Arial" panose="020B0604020202020204" pitchFamily="34" charset="0"/>
                        <a:ea typeface="Open Sans" panose="020B0606030504020204" pitchFamily="34" charset="0"/>
                        <a:cs typeface="Arial" panose="020B0604020202020204" pitchFamily="34" charset="0"/>
                      </a:rPr>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[PROZENTSATZ]</a:t>
                    </a:fld>
                    <a:endParaRPr lang="he-IL" sz="1000" baseline="0" dirty="0">
                      <a:latin typeface="Arial" panose="020B0604020202020204" pitchFamily="34" charset="0"/>
                      <a:ea typeface="Open Sans" panose="020B0606030504020204" pitchFamily="34" charset="0"/>
                      <a:cs typeface="Arial" panose="020B0604020202020204"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9.6381618973553185E-2"/>
                      <c:h val="0.19451320902559802"/>
                    </c:manualLayout>
                  </c15:layout>
                  <c15:dlblFieldTable/>
                  <c15:showDataLabelsRange val="0"/>
                </c:ext>
                <c:ext xmlns:c16="http://schemas.microsoft.com/office/drawing/2014/chart" uri="{C3380CC4-5D6E-409C-BE32-E72D297353CC}">
                  <c16:uniqueId val="{00000003-9C04-4480-8E2E-E8A24A45B31C}"/>
                </c:ext>
              </c:extLst>
            </c:dLbl>
            <c:dLbl>
              <c:idx val="2"/>
              <c:tx>
                <c:rich>
                  <a:bodyPr/>
                  <a:lstStyle/>
                  <a:p>
                    <a:fld id="{840F6FA8-82B0-479F-A671-79EA7805F4C0}" type="CATEGORYNAME">
                      <a:rPr lang="he-IL" sz="1000">
                        <a:latin typeface="Arial" panose="020B0604020202020204" pitchFamily="34" charset="0"/>
                        <a:ea typeface="Open Sans" panose="020B0606030504020204" pitchFamily="34" charset="0"/>
                        <a:cs typeface="Arial" panose="020B0604020202020204" pitchFamily="34" charset="0"/>
                      </a:rPr>
                      <a:pPr/>
                      <a:t>[RUBRIKENNAME]</a:t>
                    </a:fld>
                    <a:r>
                      <a:rPr lang="he-IL" sz="1000" baseline="0" dirty="0">
                        <a:latin typeface="Arial" panose="020B0604020202020204" pitchFamily="34" charset="0"/>
                        <a:ea typeface="Open Sans" panose="020B0606030504020204" pitchFamily="34" charset="0"/>
                        <a:cs typeface="Arial" panose="020B0604020202020204" pitchFamily="34" charset="0"/>
                      </a:rPr>
                      <a:t>
</a:t>
                    </a:r>
                    <a:fld id="{73731691-324D-4D98-B759-9B8780D0D7C8}" type="PERCENTAGE">
                      <a:rPr lang="he-IL" sz="1000" baseline="0">
                        <a:latin typeface="Arial" panose="020B0604020202020204" pitchFamily="34" charset="0"/>
                        <a:ea typeface="Open Sans" panose="020B0606030504020204" pitchFamily="34" charset="0"/>
                        <a:cs typeface="Arial" panose="020B0604020202020204" pitchFamily="34" charset="0"/>
                      </a:rPr>
                      <a:pPr/>
                      <a:t>[PROZENTSATZ]</a:t>
                    </a:fld>
                    <a:endParaRPr lang="he-IL" sz="1000" baseline="0" dirty="0">
                      <a:latin typeface="Arial" panose="020B0604020202020204" pitchFamily="34" charset="0"/>
                      <a:ea typeface="Open Sans" panose="020B0606030504020204" pitchFamily="34" charset="0"/>
                      <a:cs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04-4480-8E2E-E8A24A45B31C}"/>
                </c:ext>
              </c:extLst>
            </c:dLbl>
            <c:dLbl>
              <c:idx val="3"/>
              <c:tx>
                <c:rich>
                  <a:bodyPr/>
                  <a:lstStyle/>
                  <a:p>
                    <a:fld id="{FD540EF2-C95D-494F-8F12-339122EF7798}" type="CATEGORYNAME">
                      <a:rPr lang="he-IL" sz="1000">
                        <a:latin typeface="Arial" panose="020B0604020202020204" pitchFamily="34" charset="0"/>
                        <a:ea typeface="Open Sans" panose="020B0606030504020204" pitchFamily="34" charset="0"/>
                        <a:cs typeface="Arial" panose="020B0604020202020204" pitchFamily="34" charset="0"/>
                      </a:rPr>
                      <a:pPr/>
                      <a:t>[RUBRIKENNAME]</a:t>
                    </a:fld>
                    <a:r>
                      <a:rPr lang="he-IL" sz="1000" baseline="0" dirty="0">
                        <a:latin typeface="Arial" panose="020B0604020202020204" pitchFamily="34" charset="0"/>
                        <a:ea typeface="Open Sans" panose="020B0606030504020204" pitchFamily="34" charset="0"/>
                        <a:cs typeface="Arial" panose="020B0604020202020204" pitchFamily="34" charset="0"/>
                      </a:rPr>
                      <a:t>
</a:t>
                    </a:r>
                    <a:fld id="{11EEA91B-D9EB-41ED-A361-304FD418D683}" type="PERCENTAGE">
                      <a:rPr lang="he-IL" sz="1000" baseline="0">
                        <a:latin typeface="Arial" panose="020B0604020202020204" pitchFamily="34" charset="0"/>
                        <a:ea typeface="Open Sans" panose="020B0606030504020204" pitchFamily="34" charset="0"/>
                        <a:cs typeface="Arial" panose="020B0604020202020204" pitchFamily="34" charset="0"/>
                      </a:rPr>
                      <a:pPr/>
                      <a:t>[PROZENTSATZ]</a:t>
                    </a:fld>
                    <a:endParaRPr lang="he-IL" sz="1000" baseline="0" dirty="0">
                      <a:latin typeface="Arial" panose="020B0604020202020204" pitchFamily="34" charset="0"/>
                      <a:ea typeface="Open Sans" panose="020B0606030504020204" pitchFamily="34" charset="0"/>
                      <a:cs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C04-4480-8E2E-E8A24A45B31C}"/>
                </c:ext>
              </c:extLst>
            </c:dLbl>
            <c:dLbl>
              <c:idx val="4"/>
              <c:layout>
                <c:manualLayout>
                  <c:x val="0.12264999183764162"/>
                  <c:y val="4.6775529958212159E-2"/>
                </c:manualLayout>
              </c:layout>
              <c:tx>
                <c:rich>
                  <a:bodyPr/>
                  <a:lstStyle/>
                  <a:p>
                    <a:fld id="{40D19058-170E-4F54-B493-DD32033A8F5D}" type="CATEGORYNAME">
                      <a:rPr lang="he-IL" sz="1000">
                        <a:solidFill>
                          <a:schemeClr val="bg1"/>
                        </a:solidFill>
                        <a:latin typeface="Arial" panose="020B0604020202020204" pitchFamily="34" charset="0"/>
                        <a:ea typeface="Open Sans" panose="020B0606030504020204" pitchFamily="34" charset="0"/>
                        <a:cs typeface="Arial" panose="020B0604020202020204" pitchFamily="34" charset="0"/>
                      </a:rPr>
                      <a:pPr/>
                      <a:t>[RUBRIKENNAME]</a:t>
                    </a:fld>
                    <a:r>
                      <a:rPr lang="he-IL" sz="1000" baseline="0" dirty="0">
                        <a:solidFill>
                          <a:schemeClr val="bg1"/>
                        </a:solidFill>
                        <a:latin typeface="Arial" panose="020B0604020202020204" pitchFamily="34" charset="0"/>
                        <a:ea typeface="Open Sans" panose="020B0606030504020204" pitchFamily="34" charset="0"/>
                        <a:cs typeface="Arial" panose="020B0604020202020204" pitchFamily="34" charset="0"/>
                      </a:rPr>
                      <a:t>
</a:t>
                    </a:r>
                    <a:fld id="{7F94A161-34AB-4FD6-831E-DF1447B0493B}" type="PERCENTAGE">
                      <a:rPr lang="he-IL" sz="1000" baseline="0">
                        <a:solidFill>
                          <a:schemeClr val="bg1"/>
                        </a:solidFill>
                        <a:latin typeface="Arial" panose="020B0604020202020204" pitchFamily="34" charset="0"/>
                        <a:ea typeface="Open Sans" panose="020B0606030504020204" pitchFamily="34" charset="0"/>
                        <a:cs typeface="Arial" panose="020B0604020202020204" pitchFamily="34" charset="0"/>
                      </a:rPr>
                      <a:pPr/>
                      <a:t>[PROZENTSATZ]</a:t>
                    </a:fld>
                    <a:endParaRPr lang="he-IL" sz="1000" baseline="0" dirty="0">
                      <a:solidFill>
                        <a:schemeClr val="bg1"/>
                      </a:solidFill>
                      <a:latin typeface="Arial" panose="020B0604020202020204" pitchFamily="34" charset="0"/>
                      <a:ea typeface="Open Sans" panose="020B0606030504020204" pitchFamily="34" charset="0"/>
                      <a:cs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C04-4480-8E2E-E8A24A45B31C}"/>
                </c:ext>
              </c:extLst>
            </c:dLbl>
            <c:dLbl>
              <c:idx val="5"/>
              <c:tx>
                <c:rich>
                  <a:bodyPr/>
                  <a:lstStyle/>
                  <a:p>
                    <a:fld id="{DBE7FB7E-7CB5-4663-ABEC-557FE3B0EE0B}" type="CATEGORYNAME">
                      <a:rPr lang="he-IL" sz="1000">
                        <a:latin typeface="Arial" panose="020B0604020202020204" pitchFamily="34" charset="0"/>
                        <a:ea typeface="Open Sans" panose="020B0606030504020204" pitchFamily="34" charset="0"/>
                        <a:cs typeface="Arial" panose="020B0604020202020204" pitchFamily="34" charset="0"/>
                      </a:rPr>
                      <a:pPr/>
                      <a:t>[RUBRIKENNAME]</a:t>
                    </a:fld>
                    <a:r>
                      <a:rPr lang="he-IL" sz="1000" baseline="0" dirty="0">
                        <a:latin typeface="Arial" panose="020B0604020202020204" pitchFamily="34" charset="0"/>
                        <a:ea typeface="Open Sans" panose="020B0606030504020204" pitchFamily="34" charset="0"/>
                        <a:cs typeface="Arial" panose="020B0604020202020204" pitchFamily="34" charset="0"/>
                      </a:rPr>
                      <a:t>
</a:t>
                    </a:r>
                    <a:fld id="{B5C1B360-DCB9-4478-B38F-0E3A0D91A852}" type="PERCENTAGE">
                      <a:rPr lang="he-IL" sz="1000" baseline="0">
                        <a:latin typeface="Arial" panose="020B0604020202020204" pitchFamily="34" charset="0"/>
                        <a:ea typeface="Open Sans" panose="020B0606030504020204" pitchFamily="34" charset="0"/>
                        <a:cs typeface="Arial" panose="020B0604020202020204" pitchFamily="34" charset="0"/>
                      </a:rPr>
                      <a:pPr/>
                      <a:t>[PROZENTSATZ]</a:t>
                    </a:fld>
                    <a:endParaRPr lang="he-IL" sz="1000" baseline="0" dirty="0">
                      <a:latin typeface="Arial" panose="020B0604020202020204" pitchFamily="34" charset="0"/>
                      <a:ea typeface="Open Sans" panose="020B0606030504020204" pitchFamily="34" charset="0"/>
                      <a:cs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C04-4480-8E2E-E8A24A45B31C}"/>
                </c:ext>
              </c:extLst>
            </c:dLbl>
            <c:dLbl>
              <c:idx val="6"/>
              <c:tx>
                <c:rich>
                  <a:bodyPr/>
                  <a:lstStyle/>
                  <a:p>
                    <a:fld id="{F9DE37DC-AF33-4ADB-A09D-E20FBB94F6C2}" type="CATEGORYNAME">
                      <a:rPr lang="he-IL" sz="1000">
                        <a:latin typeface="Arial" panose="020B0604020202020204" pitchFamily="34" charset="0"/>
                        <a:ea typeface="Open Sans" panose="020B0606030504020204" pitchFamily="34" charset="0"/>
                        <a:cs typeface="Arial" panose="020B0604020202020204" pitchFamily="34" charset="0"/>
                      </a:rPr>
                      <a:pPr/>
                      <a:t>[RUBRIKENNAME]</a:t>
                    </a:fld>
                    <a:r>
                      <a:rPr lang="he-IL" baseline="0" dirty="0">
                        <a:latin typeface="Arial" panose="020B0604020202020204" pitchFamily="34" charset="0"/>
                        <a:cs typeface="Arial" panose="020B0604020202020204" pitchFamily="34" charset="0"/>
                      </a:rPr>
                      <a:t>
</a:t>
                    </a:r>
                    <a:fld id="{887021A1-4FA3-444B-9D76-7589CB9C8A4B}" type="PERCENTAGE">
                      <a:rPr lang="he-IL" sz="1000" baseline="0">
                        <a:latin typeface="Arial" panose="020B0604020202020204" pitchFamily="34" charset="0"/>
                        <a:ea typeface="Open Sans" panose="020B0606030504020204" pitchFamily="34" charset="0"/>
                        <a:cs typeface="Arial" panose="020B0604020202020204" pitchFamily="34" charset="0"/>
                      </a:rPr>
                      <a:pPr/>
                      <a:t>[PROZENTSATZ]</a:t>
                    </a:fld>
                    <a:endParaRPr lang="he-IL" baseline="0" dirty="0">
                      <a:latin typeface="Arial" panose="020B0604020202020204" pitchFamily="34" charset="0"/>
                      <a:cs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C04-4480-8E2E-E8A24A45B31C}"/>
                </c:ext>
              </c:extLst>
            </c:dLbl>
            <c:dLbl>
              <c:idx val="7"/>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0"/>
              <c:showCatName val="1"/>
              <c:showSerName val="0"/>
              <c:showPercent val="1"/>
              <c:showBubbleSize val="0"/>
              <c:extLst>
                <c:ext xmlns:c16="http://schemas.microsoft.com/office/drawing/2014/chart" uri="{C3380CC4-5D6E-409C-BE32-E72D297353CC}">
                  <c16:uniqueId val="{0000000F-9C04-4480-8E2E-E8A24A45B31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Übersicht!$A$4:$A$11</c:f>
              <c:strCache>
                <c:ptCount val="8"/>
                <c:pt idx="0">
                  <c:v>טיפול במעונות יום</c:v>
                </c:pt>
                <c:pt idx="1">
                  <c:v>עבודה עם ילדים ונוער</c:v>
                </c:pt>
                <c:pt idx="2">
                  <c:v>עבודה סוציאלית עם נוער</c:v>
                </c:pt>
                <c:pt idx="3">
                  <c:v>סיוע חינוכי אמבולטורי או סיוע חלקי במסגרות</c:v>
                </c:pt>
                <c:pt idx="4">
                  <c:v>חינוך בפנימיות</c:v>
                </c:pt>
                <c:pt idx="5">
                  <c:v>ייעוץ חינוכי</c:v>
                </c:pt>
                <c:pt idx="6">
                  <c:v>שירות סוציאלי כללי</c:v>
                </c:pt>
                <c:pt idx="7">
                  <c:v>תחומי פעילות אחרים</c:v>
                </c:pt>
              </c:strCache>
            </c:strRef>
          </c:cat>
          <c:val>
            <c:numRef>
              <c:f>Übersicht!$B$4:$B$11</c:f>
              <c:numCache>
                <c:formatCode>#,##0</c:formatCode>
                <c:ptCount val="8"/>
                <c:pt idx="0">
                  <c:v>698481</c:v>
                </c:pt>
                <c:pt idx="1">
                  <c:v>32132</c:v>
                </c:pt>
                <c:pt idx="2">
                  <c:v>12731</c:v>
                </c:pt>
                <c:pt idx="3">
                  <c:v>24913</c:v>
                </c:pt>
                <c:pt idx="4">
                  <c:v>77118</c:v>
                </c:pt>
                <c:pt idx="5">
                  <c:v>7176</c:v>
                </c:pt>
                <c:pt idx="6">
                  <c:v>17183</c:v>
                </c:pt>
                <c:pt idx="7">
                  <c:v>81764</c:v>
                </c:pt>
              </c:numCache>
            </c:numRef>
          </c:val>
          <c:extLst>
            <c:ext xmlns:c16="http://schemas.microsoft.com/office/drawing/2014/chart" uri="{C3380CC4-5D6E-409C-BE32-E72D297353CC}">
              <c16:uniqueId val="{00000010-9C04-4480-8E2E-E8A24A45B31C}"/>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49990179798953"/>
          <c:y val="6.0899640705197787E-2"/>
          <c:w val="0.74739048516757434"/>
          <c:h val="0.86205398572670044"/>
        </c:manualLayout>
      </c:layout>
      <c:barChart>
        <c:barDir val="bar"/>
        <c:grouping val="clustered"/>
        <c:varyColors val="0"/>
        <c:ser>
          <c:idx val="0"/>
          <c:order val="0"/>
          <c:spPr>
            <a:solidFill>
              <a:schemeClr val="accent1"/>
            </a:solidFill>
          </c:spPr>
          <c:invertIfNegative val="0"/>
          <c:dPt>
            <c:idx val="0"/>
            <c:invertIfNegative val="0"/>
            <c:bubble3D val="0"/>
            <c:extLst>
              <c:ext xmlns:c16="http://schemas.microsoft.com/office/drawing/2014/chart" uri="{C3380CC4-5D6E-409C-BE32-E72D297353CC}">
                <c16:uniqueId val="{00000000-0A8E-4C0F-9AAE-30CE46486D62}"/>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0A8E-4C0F-9AAE-30CE46486D62}"/>
              </c:ext>
            </c:extLst>
          </c:dPt>
          <c:dPt>
            <c:idx val="4"/>
            <c:invertIfNegative val="0"/>
            <c:bubble3D val="0"/>
            <c:extLst>
              <c:ext xmlns:c16="http://schemas.microsoft.com/office/drawing/2014/chart" uri="{C3380CC4-5D6E-409C-BE32-E72D297353CC}">
                <c16:uniqueId val="{00000003-0A8E-4C0F-9AAE-30CE46486D62}"/>
              </c:ext>
            </c:extLst>
          </c:dPt>
          <c:dPt>
            <c:idx val="6"/>
            <c:invertIfNegative val="0"/>
            <c:bubble3D val="0"/>
            <c:extLst>
              <c:ext xmlns:c16="http://schemas.microsoft.com/office/drawing/2014/chart" uri="{C3380CC4-5D6E-409C-BE32-E72D297353CC}">
                <c16:uniqueId val="{00000004-0A8E-4C0F-9AAE-30CE46486D62}"/>
              </c:ext>
            </c:extLst>
          </c:dPt>
          <c:dPt>
            <c:idx val="8"/>
            <c:invertIfNegative val="0"/>
            <c:bubble3D val="0"/>
            <c:extLst>
              <c:ext xmlns:c16="http://schemas.microsoft.com/office/drawing/2014/chart" uri="{C3380CC4-5D6E-409C-BE32-E72D297353CC}">
                <c16:uniqueId val="{00000005-0A8E-4C0F-9AAE-30CE46486D62}"/>
              </c:ext>
            </c:extLst>
          </c:dPt>
          <c:dPt>
            <c:idx val="10"/>
            <c:invertIfNegative val="0"/>
            <c:bubble3D val="0"/>
            <c:extLst>
              <c:ext xmlns:c16="http://schemas.microsoft.com/office/drawing/2014/chart" uri="{C3380CC4-5D6E-409C-BE32-E72D297353CC}">
                <c16:uniqueId val="{00000006-0A8E-4C0F-9AAE-30CE46486D62}"/>
              </c:ext>
            </c:extLst>
          </c:dPt>
          <c:dPt>
            <c:idx val="12"/>
            <c:invertIfNegative val="0"/>
            <c:bubble3D val="0"/>
            <c:extLst>
              <c:ext xmlns:c16="http://schemas.microsoft.com/office/drawing/2014/chart" uri="{C3380CC4-5D6E-409C-BE32-E72D297353CC}">
                <c16:uniqueId val="{00000007-0A8E-4C0F-9AAE-30CE46486D62}"/>
              </c:ext>
            </c:extLst>
          </c:dPt>
          <c:dPt>
            <c:idx val="14"/>
            <c:invertIfNegative val="0"/>
            <c:bubble3D val="0"/>
            <c:extLst>
              <c:ext xmlns:c16="http://schemas.microsoft.com/office/drawing/2014/chart" uri="{C3380CC4-5D6E-409C-BE32-E72D297353CC}">
                <c16:uniqueId val="{00000008-0A8E-4C0F-9AAE-30CE46486D62}"/>
              </c:ext>
            </c:extLst>
          </c:dPt>
          <c:dLbls>
            <c:dLbl>
              <c:idx val="0"/>
              <c:tx>
                <c:rich>
                  <a:bodyPr/>
                  <a:lstStyle/>
                  <a:p>
                    <a:r>
                      <a:rPr lang="en-US"/>
                      <a:t>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A8E-4C0F-9AAE-30CE46486D62}"/>
                </c:ext>
              </c:extLst>
            </c:dLbl>
            <c:dLbl>
              <c:idx val="1"/>
              <c:tx>
                <c:rich>
                  <a:bodyPr/>
                  <a:lstStyle/>
                  <a:p>
                    <a:r>
                      <a:rPr lang="en-US"/>
                      <a:t>5.7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A8E-4C0F-9AAE-30CE46486D62}"/>
                </c:ext>
              </c:extLst>
            </c:dLbl>
            <c:dLbl>
              <c:idx val="2"/>
              <c:tx>
                <c:rich>
                  <a:bodyPr/>
                  <a:lstStyle/>
                  <a:p>
                    <a:r>
                      <a:rPr lang="en-US"/>
                      <a:t>15.0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A8E-4C0F-9AAE-30CE46486D62}"/>
                </c:ext>
              </c:extLst>
            </c:dLbl>
            <c:dLbl>
              <c:idx val="3"/>
              <c:tx>
                <c:rich>
                  <a:bodyPr/>
                  <a:lstStyle/>
                  <a:p>
                    <a:r>
                      <a:rPr lang="en-US"/>
                      <a:t>30.3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A8E-4C0F-9AAE-30CE46486D62}"/>
                </c:ext>
              </c:extLst>
            </c:dLbl>
            <c:dLbl>
              <c:idx val="4"/>
              <c:tx>
                <c:rich>
                  <a:bodyPr/>
                  <a:lstStyle/>
                  <a:p>
                    <a:r>
                      <a:rPr lang="en-US"/>
                      <a:t>45.2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A8E-4C0F-9AAE-30CE46486D62}"/>
                </c:ext>
              </c:extLst>
            </c:dLbl>
            <c:dLbl>
              <c:idx val="5"/>
              <c:tx>
                <c:rich>
                  <a:bodyPr/>
                  <a:lstStyle/>
                  <a:p>
                    <a:r>
                      <a:rPr lang="en-US"/>
                      <a:t>53.8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A8E-4C0F-9AAE-30CE46486D62}"/>
                </c:ext>
              </c:extLst>
            </c:dLbl>
            <c:dLbl>
              <c:idx val="6"/>
              <c:tx>
                <c:rich>
                  <a:bodyPr/>
                  <a:lstStyle/>
                  <a:p>
                    <a:r>
                      <a:rPr lang="en-US"/>
                      <a:t>57.0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A8E-4C0F-9AAE-30CE46486D62}"/>
                </c:ext>
              </c:extLst>
            </c:dLbl>
            <c:dLbl>
              <c:idx val="7"/>
              <c:tx>
                <c:rich>
                  <a:bodyPr/>
                  <a:lstStyle/>
                  <a:p>
                    <a:r>
                      <a:rPr lang="en-US"/>
                      <a:t>67.8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A8E-4C0F-9AAE-30CE46486D62}"/>
                </c:ext>
              </c:extLst>
            </c:dLbl>
            <c:dLbl>
              <c:idx val="8"/>
              <c:tx>
                <c:rich>
                  <a:bodyPr/>
                  <a:lstStyle/>
                  <a:p>
                    <a:r>
                      <a:rPr lang="en-US"/>
                      <a:t>92.0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A8E-4C0F-9AAE-30CE46486D62}"/>
                </c:ext>
              </c:extLst>
            </c:dLbl>
            <c:spPr>
              <a:noFill/>
              <a:ln>
                <a:noFill/>
              </a:ln>
              <a:effectLst/>
            </c:spPr>
            <c:txPr>
              <a:bodyPr wrap="square" lIns="38100" tIns="19050" rIns="38100" bIns="19050" anchor="ctr">
                <a:spAutoFit/>
              </a:bodyPr>
              <a:lstStyle/>
              <a:p>
                <a:pPr>
                  <a:defRPr sz="11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Daten!$A$49:$A$57</c:f>
              <c:strCache>
                <c:ptCount val="9"/>
                <c:pt idx="0">
                  <c:v>משפחתונים N=44,722</c:v>
                </c:pt>
                <c:pt idx="1">
                  <c:v>מעונות יום לילדים סה"כ N=646,945</c:v>
                </c:pt>
                <c:pt idx="2">
                  <c:v>רווחת ילדים ונוער סה"כ N=951,498</c:v>
                </c:pt>
                <c:pt idx="3">
                  <c:v>חינוך בפנימיות N=77,118</c:v>
                </c:pt>
                <c:pt idx="4">
                  <c:v>עבודה עם ילדים ונוער N=32,132</c:v>
                </c:pt>
                <c:pt idx="5">
                  <c:v>ייעוץ חינוכי N=7,716</c:v>
                </c:pt>
                <c:pt idx="6">
                  <c:v>סיוע חינוכי אמבולטורי או סיוע חלקי במסגרות N=24,913</c:v>
                </c:pt>
                <c:pt idx="7">
                  <c:v>עבודה סוציאלית עם נוער N=12,731</c:v>
                </c:pt>
                <c:pt idx="8">
                  <c:v>N=17,183 שירות סוציאלי כללי</c:v>
                </c:pt>
              </c:strCache>
            </c:strRef>
          </c:cat>
          <c:val>
            <c:numRef>
              <c:f>Daten!$B$49:$B$57</c:f>
              <c:numCache>
                <c:formatCode>0.0</c:formatCode>
                <c:ptCount val="9"/>
                <c:pt idx="0">
                  <c:v>3.1</c:v>
                </c:pt>
                <c:pt idx="1">
                  <c:v>5.7</c:v>
                </c:pt>
                <c:pt idx="2" formatCode="#,##0.0">
                  <c:v>14.983951621548339</c:v>
                </c:pt>
                <c:pt idx="3" formatCode="#,##0.0">
                  <c:v>30.313286132939133</c:v>
                </c:pt>
                <c:pt idx="4" formatCode="#,##0.0">
                  <c:v>45.244615959168435</c:v>
                </c:pt>
                <c:pt idx="5">
                  <c:v>53.832218506131547</c:v>
                </c:pt>
                <c:pt idx="6" formatCode="#,##0.0">
                  <c:v>56.990326335648056</c:v>
                </c:pt>
                <c:pt idx="7" formatCode="#,##0.0">
                  <c:v>67.779436022307749</c:v>
                </c:pt>
                <c:pt idx="8">
                  <c:v>92.032823139149158</c:v>
                </c:pt>
              </c:numCache>
            </c:numRef>
          </c:val>
          <c:extLst>
            <c:ext xmlns:c16="http://schemas.microsoft.com/office/drawing/2014/chart" uri="{C3380CC4-5D6E-409C-BE32-E72D297353CC}">
              <c16:uniqueId val="{00000009-0A8E-4C0F-9AAE-30CE46486D62}"/>
            </c:ext>
          </c:extLst>
        </c:ser>
        <c:dLbls>
          <c:dLblPos val="ctr"/>
          <c:showLegendKey val="0"/>
          <c:showVal val="1"/>
          <c:showCatName val="0"/>
          <c:showSerName val="0"/>
          <c:showPercent val="0"/>
          <c:showBubbleSize val="0"/>
        </c:dLbls>
        <c:gapWidth val="50"/>
        <c:axId val="741302544"/>
        <c:axId val="741304112"/>
      </c:barChart>
      <c:catAx>
        <c:axId val="741302544"/>
        <c:scaling>
          <c:orientation val="minMax"/>
        </c:scaling>
        <c:delete val="0"/>
        <c:axPos val="l"/>
        <c:numFmt formatCode="General" sourceLinked="1"/>
        <c:majorTickMark val="out"/>
        <c:minorTickMark val="none"/>
        <c:tickLblPos val="nextTo"/>
        <c:txPr>
          <a:bodyPr/>
          <a:lstStyle/>
          <a:p>
            <a:pPr>
              <a:defRPr sz="1000">
                <a:latin typeface="Arial" panose="020B0604020202020204" pitchFamily="34" charset="0"/>
                <a:ea typeface="Open Sans" panose="020B0606030504020204" pitchFamily="34" charset="0"/>
                <a:cs typeface="Arial" panose="020B0604020202020204" pitchFamily="34" charset="0"/>
              </a:defRPr>
            </a:pPr>
            <a:endParaRPr lang="de-DE"/>
          </a:p>
        </c:txPr>
        <c:crossAx val="741304112"/>
        <c:crosses val="autoZero"/>
        <c:auto val="1"/>
        <c:lblAlgn val="ctr"/>
        <c:lblOffset val="100"/>
        <c:noMultiLvlLbl val="0"/>
      </c:catAx>
      <c:valAx>
        <c:axId val="741304112"/>
        <c:scaling>
          <c:orientation val="minMax"/>
          <c:max val="100"/>
        </c:scaling>
        <c:delete val="0"/>
        <c:axPos val="b"/>
        <c:title>
          <c:tx>
            <c:rich>
              <a:bodyPr rot="0" vert="horz"/>
              <a:lstStyle/>
              <a:p>
                <a:pPr algn="r">
                  <a:defRPr b="0"/>
                </a:pPr>
                <a:r>
                  <a:rPr lang="he-IL" sz="800" b="0" i="0" u="none" strike="noStrike" baseline="0">
                    <a:effectLst/>
                  </a:rPr>
                  <a:t>מנת חלק (%)</a:t>
                </a:r>
                <a:r>
                  <a:rPr lang="de-DE" sz="800" b="0" i="0" u="none" strike="noStrike" baseline="0">
                    <a:effectLst/>
                  </a:rPr>
                  <a:t> </a:t>
                </a:r>
                <a:endParaRPr lang="de-DE" b="0"/>
              </a:p>
            </c:rich>
          </c:tx>
          <c:layout>
            <c:manualLayout>
              <c:xMode val="edge"/>
              <c:yMode val="edge"/>
              <c:x val="0.95296016569357389"/>
              <c:y val="0.9620958049140178"/>
            </c:manualLayout>
          </c:layout>
          <c:overlay val="0"/>
        </c:title>
        <c:numFmt formatCode="#,##0" sourceLinked="0"/>
        <c:majorTickMark val="out"/>
        <c:minorTickMark val="none"/>
        <c:tickLblPos val="nextTo"/>
        <c:crossAx val="741302544"/>
        <c:crosses val="autoZero"/>
        <c:crossBetween val="between"/>
        <c:majorUnit val="10"/>
      </c:valAx>
    </c:plotArea>
    <c:plotVisOnly val="1"/>
    <c:dispBlanksAs val="gap"/>
    <c:showDLblsOverMax val="0"/>
  </c:chart>
  <c:spPr>
    <a:ln>
      <a:noFill/>
    </a:ln>
  </c:spPr>
  <c:txPr>
    <a:bodyPr/>
    <a:lstStyle/>
    <a:p>
      <a:pPr>
        <a:defRPr sz="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doughnutChart>
        <c:varyColors val="1"/>
        <c:ser>
          <c:idx val="0"/>
          <c:order val="0"/>
          <c:spPr>
            <a:ln>
              <a:solidFill>
                <a:schemeClr val="accent1"/>
              </a:solidFill>
            </a:ln>
          </c:spPr>
          <c:dPt>
            <c:idx val="0"/>
            <c:bubble3D val="0"/>
            <c:spPr>
              <a:solidFill>
                <a:schemeClr val="bg2">
                  <a:lumMod val="50000"/>
                </a:schemeClr>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155-420E-B4AE-9B9B92B94E0F}"/>
              </c:ext>
            </c:extLst>
          </c:dPt>
          <c:dPt>
            <c:idx val="1"/>
            <c:bubble3D val="0"/>
            <c:spPr>
              <a:solidFill>
                <a:schemeClr val="accent2"/>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155-420E-B4AE-9B9B92B94E0F}"/>
              </c:ext>
            </c:extLst>
          </c:dPt>
          <c:dPt>
            <c:idx val="2"/>
            <c:bubble3D val="0"/>
            <c:spPr>
              <a:solidFill>
                <a:schemeClr val="accent3"/>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155-420E-B4AE-9B9B92B94E0F}"/>
              </c:ext>
            </c:extLst>
          </c:dPt>
          <c:dPt>
            <c:idx val="3"/>
            <c:bubble3D val="0"/>
            <c:explosion val="12"/>
            <c:spPr>
              <a:solidFill>
                <a:schemeClr val="accent4"/>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155-420E-B4AE-9B9B92B94E0F}"/>
              </c:ext>
            </c:extLst>
          </c:dPt>
          <c:dPt>
            <c:idx val="4"/>
            <c:bubble3D val="0"/>
            <c:spPr>
              <a:solidFill>
                <a:schemeClr val="accent5"/>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155-420E-B4AE-9B9B92B94E0F}"/>
              </c:ext>
            </c:extLst>
          </c:dPt>
          <c:dPt>
            <c:idx val="5"/>
            <c:bubble3D val="0"/>
            <c:spPr>
              <a:solidFill>
                <a:schemeClr val="accent6"/>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155-420E-B4AE-9B9B92B94E0F}"/>
              </c:ext>
            </c:extLst>
          </c:dPt>
          <c:dPt>
            <c:idx val="6"/>
            <c:bubble3D val="0"/>
            <c:spPr>
              <a:solidFill>
                <a:schemeClr val="accent1">
                  <a:lumMod val="60000"/>
                </a:schemeClr>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155-420E-B4AE-9B9B92B94E0F}"/>
              </c:ext>
            </c:extLst>
          </c:dPt>
          <c:dPt>
            <c:idx val="7"/>
            <c:bubble3D val="0"/>
            <c:spPr>
              <a:solidFill>
                <a:schemeClr val="accent2">
                  <a:lumMod val="60000"/>
                </a:schemeClr>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3155-420E-B4AE-9B9B92B94E0F}"/>
              </c:ext>
            </c:extLst>
          </c:dPt>
          <c:dPt>
            <c:idx val="8"/>
            <c:bubble3D val="0"/>
            <c:spPr>
              <a:solidFill>
                <a:schemeClr val="accent3">
                  <a:lumMod val="60000"/>
                </a:schemeClr>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3155-420E-B4AE-9B9B92B94E0F}"/>
              </c:ext>
            </c:extLst>
          </c:dPt>
          <c:dPt>
            <c:idx val="9"/>
            <c:bubble3D val="0"/>
            <c:spPr>
              <a:solidFill>
                <a:schemeClr val="accent4">
                  <a:lumMod val="60000"/>
                </a:schemeClr>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3155-420E-B4AE-9B9B92B94E0F}"/>
              </c:ext>
            </c:extLst>
          </c:dPt>
          <c:dPt>
            <c:idx val="10"/>
            <c:bubble3D val="0"/>
            <c:spPr>
              <a:solidFill>
                <a:schemeClr val="accent5">
                  <a:lumMod val="60000"/>
                </a:schemeClr>
              </a:solidFill>
              <a:ln>
                <a:solidFill>
                  <a:schemeClr val="accent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3155-420E-B4AE-9B9B92B94E0F}"/>
              </c:ext>
            </c:extLst>
          </c:dPt>
          <c:dLbls>
            <c:dLbl>
              <c:idx val="0"/>
              <c:tx>
                <c:rich>
                  <a:bodyPr/>
                  <a:lstStyle/>
                  <a:p>
                    <a:r>
                      <a:rPr lang="en-US"/>
                      <a:t>629.8</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155-420E-B4AE-9B9B92B94E0F}"/>
                </c:ext>
              </c:extLst>
            </c:dLbl>
            <c:dLbl>
              <c:idx val="1"/>
              <c:tx>
                <c:rich>
                  <a:bodyPr/>
                  <a:lstStyle/>
                  <a:p>
                    <a:r>
                      <a:rPr lang="en-US"/>
                      <a:t>84.5</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3155-420E-B4AE-9B9B92B94E0F}"/>
                </c:ext>
              </c:extLst>
            </c:dLbl>
            <c:dLbl>
              <c:idx val="2"/>
              <c:tx>
                <c:rich>
                  <a:bodyPr/>
                  <a:lstStyle/>
                  <a:p>
                    <a:r>
                      <a:rPr lang="en-US"/>
                      <a:t>40.3</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3155-420E-B4AE-9B9B92B94E0F}"/>
                </c:ext>
              </c:extLst>
            </c:dLbl>
            <c:dLbl>
              <c:idx val="3"/>
              <c:tx>
                <c:rich>
                  <a:bodyPr/>
                  <a:lstStyle/>
                  <a:p>
                    <a:r>
                      <a:rPr lang="en-US"/>
                      <a:t>49.7</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3155-420E-B4AE-9B9B92B94E0F}"/>
                </c:ext>
              </c:extLst>
            </c:dLbl>
            <c:dLbl>
              <c:idx val="4"/>
              <c:tx>
                <c:rich>
                  <a:bodyPr/>
                  <a:lstStyle/>
                  <a:p>
                    <a:r>
                      <a:rPr lang="en-US"/>
                      <a:t>43.3</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3155-420E-B4AE-9B9B92B94E0F}"/>
                </c:ext>
              </c:extLst>
            </c:dLbl>
            <c:dLbl>
              <c:idx val="5"/>
              <c:tx>
                <c:rich>
                  <a:bodyPr/>
                  <a:lstStyle/>
                  <a:p>
                    <a:r>
                      <a:rPr lang="en-US"/>
                      <a:t>47.6</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3155-420E-B4AE-9B9B92B94E0F}"/>
                </c:ext>
              </c:extLst>
            </c:dLbl>
            <c:dLbl>
              <c:idx val="6"/>
              <c:tx>
                <c:rich>
                  <a:bodyPr/>
                  <a:lstStyle/>
                  <a:p>
                    <a:r>
                      <a:rPr lang="en-US"/>
                      <a:t>58.8</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D-3155-420E-B4AE-9B9B92B94E0F}"/>
                </c:ext>
              </c:extLst>
            </c:dLbl>
            <c:dLbl>
              <c:idx val="7"/>
              <c:layout>
                <c:manualLayout>
                  <c:x val="-7.4285714285714288E-2"/>
                  <c:y val="-0.19566072519707089"/>
                </c:manualLayout>
              </c:layout>
              <c:tx>
                <c:rich>
                  <a:bodyPr/>
                  <a:lstStyle/>
                  <a:p>
                    <a:r>
                      <a:rPr lang="en-US" dirty="0"/>
                      <a:t>26.8</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F-3155-420E-B4AE-9B9B92B94E0F}"/>
                </c:ext>
              </c:extLst>
            </c:dLbl>
            <c:dLbl>
              <c:idx val="8"/>
              <c:layout>
                <c:manualLayout>
                  <c:x val="-4.0000000000000036E-2"/>
                  <c:y val="-0.13254436223027383"/>
                </c:manualLayout>
              </c:layout>
              <c:tx>
                <c:rich>
                  <a:bodyPr/>
                  <a:lstStyle/>
                  <a:p>
                    <a:r>
                      <a:rPr lang="en-US" dirty="0"/>
                      <a:t>7.8</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1-3155-420E-B4AE-9B9B92B94E0F}"/>
                </c:ext>
              </c:extLst>
            </c:dLbl>
            <c:dLbl>
              <c:idx val="9"/>
              <c:layout>
                <c:manualLayout>
                  <c:x val="-3.4285714285714322E-2"/>
                  <c:y val="-0.18619327075205136"/>
                </c:manualLayout>
              </c:layout>
              <c:tx>
                <c:rich>
                  <a:bodyPr/>
                  <a:lstStyle/>
                  <a:p>
                    <a:r>
                      <a:rPr lang="en-US" dirty="0"/>
                      <a:t>2.1</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3-3155-420E-B4AE-9B9B92B94E0F}"/>
                </c:ext>
              </c:extLst>
            </c:dLbl>
            <c:dLbl>
              <c:idx val="10"/>
              <c:tx>
                <c:rich>
                  <a:bodyPr/>
                  <a:lstStyle/>
                  <a:p>
                    <a:r>
                      <a:rPr lang="en-US"/>
                      <a:t>56.7</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5-3155-420E-B4AE-9B9B92B94E0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Tabelle1!$C$28:$C$38</c:f>
              <c:strCache>
                <c:ptCount val="11"/>
                <c:pt idx="0">
                  <c:v>ביטוח לאומי</c:v>
                </c:pt>
                <c:pt idx="1">
                  <c:v>פנסיות והטבות</c:v>
                </c:pt>
                <c:pt idx="2">
                  <c:v>עזרה סוציאלית
</c:v>
                </c:pt>
                <c:pt idx="3">
                  <c:v>רווחה לילדים ונוער
</c:v>
                </c:pt>
                <c:pt idx="4">
                  <c:v>הבטחת הכנסה
</c:v>
                </c:pt>
                <c:pt idx="5">
                  <c:v>קצבאות ילדים/הטבות למשפחות
</c:v>
                </c:pt>
                <c:pt idx="6">
                  <c:v>המשך תשלום שכר
</c:v>
                </c:pt>
                <c:pt idx="7">
                  <c:v>פנסיה ממקום העבודה</c:v>
                </c:pt>
                <c:pt idx="8">
                  <c:v>קצבאות הורים</c:v>
                </c:pt>
                <c:pt idx="9">
                  <c:v>לימודים
</c:v>
                </c:pt>
                <c:pt idx="10">
                  <c:v>הטבות נוספות</c:v>
                </c:pt>
              </c:strCache>
            </c:strRef>
          </c:cat>
          <c:val>
            <c:numRef>
              <c:f>Tabelle1!$D$28:$D$38</c:f>
              <c:numCache>
                <c:formatCode>General</c:formatCode>
                <c:ptCount val="11"/>
                <c:pt idx="0">
                  <c:v>629.79999999999995</c:v>
                </c:pt>
                <c:pt idx="1">
                  <c:v>84.5</c:v>
                </c:pt>
                <c:pt idx="2">
                  <c:v>40.299999999999997</c:v>
                </c:pt>
                <c:pt idx="3">
                  <c:v>49.7</c:v>
                </c:pt>
                <c:pt idx="4">
                  <c:v>43.3</c:v>
                </c:pt>
                <c:pt idx="5">
                  <c:v>47.6</c:v>
                </c:pt>
                <c:pt idx="6">
                  <c:v>58.8</c:v>
                </c:pt>
                <c:pt idx="7">
                  <c:v>26.8</c:v>
                </c:pt>
                <c:pt idx="8">
                  <c:v>7.8</c:v>
                </c:pt>
                <c:pt idx="9">
                  <c:v>2.1</c:v>
                </c:pt>
                <c:pt idx="10">
                  <c:v>56.7</c:v>
                </c:pt>
              </c:numCache>
            </c:numRef>
          </c:val>
          <c:extLst>
            <c:ext xmlns:c16="http://schemas.microsoft.com/office/drawing/2014/chart" uri="{C3380CC4-5D6E-409C-BE32-E72D297353CC}">
              <c16:uniqueId val="{00000016-3155-420E-B4AE-9B9B92B94E0F}"/>
            </c:ext>
          </c:extLst>
        </c:ser>
        <c:dLbls>
          <c:showLegendKey val="0"/>
          <c:showVal val="1"/>
          <c:showCatName val="0"/>
          <c:showSerName val="0"/>
          <c:showPercent val="0"/>
          <c:showBubbleSize val="0"/>
          <c:showLeaderLines val="1"/>
        </c:dLbls>
        <c:firstSliceAng val="0"/>
        <c:holeSize val="45"/>
      </c:doughnutChart>
      <c:spPr>
        <a:noFill/>
        <a:ln>
          <a:noFill/>
        </a:ln>
        <a:effectLst/>
      </c:spPr>
    </c:plotArea>
    <c:legend>
      <c:legendPos val="r"/>
      <c:layout>
        <c:manualLayout>
          <c:xMode val="edge"/>
          <c:yMode val="edge"/>
          <c:x val="0.5748224391539194"/>
          <c:y val="3.2981708636690296E-2"/>
          <c:w val="0.41597157202810692"/>
          <c:h val="0.93736297001114954"/>
        </c:manualLayout>
      </c:layout>
      <c:overlay val="0"/>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he-IL" sz="1400" b="0" i="0" baseline="0" dirty="0">
                <a:effectLst/>
                <a:latin typeface="Open Sans" panose="020B0606030504020204" pitchFamily="34" charset="0"/>
                <a:ea typeface="Open Sans" panose="020B0606030504020204" pitchFamily="34" charset="0"/>
              </a:rPr>
              <a:t>סה"כ בגרמניה</a:t>
            </a:r>
            <a:endParaRPr lang="de-DE" sz="1400" dirty="0">
              <a:effectLst/>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0.17332844243359932"/>
          <c:y val="0.14102348774727047"/>
          <c:w val="0.79322220902658336"/>
          <c:h val="0.67337297753329051"/>
        </c:manualLayout>
      </c:layout>
      <c:barChart>
        <c:barDir val="col"/>
        <c:grouping val="stacked"/>
        <c:varyColors val="0"/>
        <c:ser>
          <c:idx val="0"/>
          <c:order val="0"/>
          <c:tx>
            <c:strRef>
              <c:f>'2009-2014-2019 untere Reihe'!$M$5</c:f>
              <c:strCache>
                <c:ptCount val="1"/>
                <c:pt idx="0">
                  <c:v> גני ילדים</c:v>
                </c:pt>
              </c:strCache>
            </c:strRef>
          </c:tx>
          <c:spPr>
            <a:solidFill>
              <a:srgbClr val="435A66"/>
            </a:solidFill>
            <a:ln>
              <a:noFill/>
            </a:ln>
            <a:effectLst/>
          </c:spPr>
          <c:invertIfNegative val="0"/>
          <c:dLbls>
            <c:dLbl>
              <c:idx val="0"/>
              <c:tx>
                <c:rich>
                  <a:bodyPr/>
                  <a:lstStyle/>
                  <a:p>
                    <a:r>
                      <a:rPr lang="en-US"/>
                      <a:t>91.4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BE-44B0-8B27-DE893426FCA5}"/>
                </c:ext>
              </c:extLst>
            </c:dLbl>
            <c:dLbl>
              <c:idx val="1"/>
              <c:tx>
                <c:rich>
                  <a:bodyPr/>
                  <a:lstStyle/>
                  <a:p>
                    <a:r>
                      <a:rPr lang="en-US"/>
                      <a:t>94.0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5BE-44B0-8B27-DE893426FCA5}"/>
                </c:ext>
              </c:extLst>
            </c:dLbl>
            <c:dLbl>
              <c:idx val="2"/>
              <c:tx>
                <c:rich>
                  <a:bodyPr/>
                  <a:lstStyle/>
                  <a:p>
                    <a:r>
                      <a:rPr lang="en-US"/>
                      <a:t>92.2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5BE-44B0-8B27-DE893426FCA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Open Sans" panose="020B0606030504020204" pitchFamily="34" charset="0"/>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'2009-2014-2019 untere Reihe'!$L$6:$L$8</c:f>
              <c:numCache>
                <c:formatCode>General</c:formatCode>
                <c:ptCount val="3"/>
                <c:pt idx="0">
                  <c:v>2009</c:v>
                </c:pt>
                <c:pt idx="1">
                  <c:v>2014</c:v>
                </c:pt>
                <c:pt idx="2">
                  <c:v>2019</c:v>
                </c:pt>
              </c:numCache>
            </c:numRef>
          </c:cat>
          <c:val>
            <c:numRef>
              <c:f>('2009-2014-2019 untere Reihe'!$M$6:$M$8,'2009-2014-2019 untere Reihe'!$I$9)</c:f>
              <c:numCache>
                <c:formatCode>0.0</c:formatCode>
                <c:ptCount val="3"/>
                <c:pt idx="0">
                  <c:v>91.4</c:v>
                </c:pt>
                <c:pt idx="1">
                  <c:v>94</c:v>
                </c:pt>
                <c:pt idx="2">
                  <c:v>92.208610749398957</c:v>
                </c:pt>
              </c:numCache>
            </c:numRef>
          </c:val>
          <c:extLst>
            <c:ext xmlns:c16="http://schemas.microsoft.com/office/drawing/2014/chart" uri="{C3380CC4-5D6E-409C-BE32-E72D297353CC}">
              <c16:uniqueId val="{00000000-15BE-44B0-8B27-DE893426FCA5}"/>
            </c:ext>
          </c:extLst>
        </c:ser>
        <c:ser>
          <c:idx val="1"/>
          <c:order val="1"/>
          <c:tx>
            <c:strRef>
              <c:f>'2009-2014-2019 untere Reihe'!$N$5</c:f>
              <c:strCache>
                <c:ptCount val="1"/>
                <c:pt idx="0">
                  <c:v>משפחתונים</c:v>
                </c:pt>
              </c:strCache>
            </c:strRef>
          </c:tx>
          <c:spPr>
            <a:solidFill>
              <a:srgbClr val="97C1D8"/>
            </a:solidFill>
            <a:ln>
              <a:noFill/>
            </a:ln>
            <a:effectLst/>
          </c:spPr>
          <c:invertIfNegative val="0"/>
          <c:dLbls>
            <c:dLbl>
              <c:idx val="0"/>
              <c:tx>
                <c:rich>
                  <a:bodyPr/>
                  <a:lstStyle/>
                  <a:p>
                    <a:r>
                      <a:rPr lang="en-US"/>
                      <a:t>0.4</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5BE-44B0-8B27-DE893426FCA5}"/>
                </c:ext>
              </c:extLst>
            </c:dLbl>
            <c:dLbl>
              <c:idx val="1"/>
              <c:tx>
                <c:rich>
                  <a:bodyPr/>
                  <a:lstStyle/>
                  <a:p>
                    <a:r>
                      <a:rPr lang="en-US"/>
                      <a:t>0.6</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5BE-44B0-8B27-DE893426FCA5}"/>
                </c:ext>
              </c:extLst>
            </c:dLbl>
            <c:dLbl>
              <c:idx val="2"/>
              <c:tx>
                <c:rich>
                  <a:bodyPr/>
                  <a:lstStyle/>
                  <a:p>
                    <a:r>
                      <a:rPr lang="en-US"/>
                      <a:t>0.7</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5BE-44B0-8B27-DE893426FCA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'2009-2014-2019 untere Reihe'!$L$6:$L$8</c:f>
              <c:numCache>
                <c:formatCode>General</c:formatCode>
                <c:ptCount val="3"/>
                <c:pt idx="0">
                  <c:v>2009</c:v>
                </c:pt>
                <c:pt idx="1">
                  <c:v>2014</c:v>
                </c:pt>
                <c:pt idx="2">
                  <c:v>2019</c:v>
                </c:pt>
              </c:numCache>
            </c:numRef>
          </c:cat>
          <c:val>
            <c:numRef>
              <c:f>('2009-2014-2019 untere Reihe'!$N$6:$N$8,'2009-2014-2019 untere Reihe'!$J$9)</c:f>
              <c:numCache>
                <c:formatCode>0.0</c:formatCode>
                <c:ptCount val="3"/>
                <c:pt idx="0">
                  <c:v>0.4</c:v>
                </c:pt>
                <c:pt idx="1">
                  <c:v>0.6</c:v>
                </c:pt>
                <c:pt idx="2">
                  <c:v>0.71524836813434933</c:v>
                </c:pt>
              </c:numCache>
            </c:numRef>
          </c:val>
          <c:extLst>
            <c:ext xmlns:c16="http://schemas.microsoft.com/office/drawing/2014/chart" uri="{C3380CC4-5D6E-409C-BE32-E72D297353CC}">
              <c16:uniqueId val="{00000001-15BE-44B0-8B27-DE893426FCA5}"/>
            </c:ext>
          </c:extLst>
        </c:ser>
        <c:dLbls>
          <c:showLegendKey val="0"/>
          <c:showVal val="0"/>
          <c:showCatName val="0"/>
          <c:showSerName val="0"/>
          <c:showPercent val="0"/>
          <c:showBubbleSize val="0"/>
        </c:dLbls>
        <c:gapWidth val="80"/>
        <c:overlap val="100"/>
        <c:axId val="647107448"/>
        <c:axId val="620612024"/>
      </c:barChart>
      <c:catAx>
        <c:axId val="64710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crossAx val="620612024"/>
        <c:crosses val="autoZero"/>
        <c:auto val="1"/>
        <c:lblAlgn val="ctr"/>
        <c:lblOffset val="100"/>
        <c:noMultiLvlLbl val="0"/>
      </c:catAx>
      <c:valAx>
        <c:axId val="620612024"/>
        <c:scaling>
          <c:orientation val="minMax"/>
          <c:max val="100"/>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47107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legendEntry>
      <c:layout>
        <c:manualLayout>
          <c:xMode val="edge"/>
          <c:yMode val="edge"/>
          <c:x val="0.23554896590627114"/>
          <c:y val="0.88737285363354701"/>
          <c:w val="0.63795545513532836"/>
          <c:h val="9.30305583330247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he-IL" sz="1400" b="0" i="0" baseline="0">
                <a:effectLst/>
                <a:latin typeface="Open Sans" panose="020B0606030504020204" pitchFamily="34" charset="0"/>
                <a:ea typeface="Open Sans" panose="020B0606030504020204" pitchFamily="34" charset="0"/>
              </a:rPr>
              <a:t>סה"כ בגרמניה</a:t>
            </a:r>
            <a:endParaRPr lang="de-DE" sz="1400">
              <a:effectLst/>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0.10577211693827393"/>
          <c:y val="0.13834309445413087"/>
          <c:w val="0.84162651518252363"/>
          <c:h val="0.60936500625308376"/>
        </c:manualLayout>
      </c:layout>
      <c:barChart>
        <c:barDir val="col"/>
        <c:grouping val="stacked"/>
        <c:varyColors val="0"/>
        <c:ser>
          <c:idx val="0"/>
          <c:order val="0"/>
          <c:tx>
            <c:strRef>
              <c:f>'2009-2014-2019 obere Reihe'!$M$5</c:f>
              <c:strCache>
                <c:ptCount val="1"/>
                <c:pt idx="0">
                  <c:v>גני ילדים</c:v>
                </c:pt>
              </c:strCache>
            </c:strRef>
          </c:tx>
          <c:spPr>
            <a:solidFill>
              <a:srgbClr val="435A66"/>
            </a:solidFill>
            <a:ln>
              <a:noFill/>
            </a:ln>
            <a:effectLst/>
          </c:spPr>
          <c:invertIfNegative val="0"/>
          <c:dLbls>
            <c:dLbl>
              <c:idx val="0"/>
              <c:tx>
                <c:rich>
                  <a:bodyPr/>
                  <a:lstStyle/>
                  <a:p>
                    <a:r>
                      <a:rPr lang="en-US"/>
                      <a:t>17.4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54A-4946-BAC8-1C751CCEBDE5}"/>
                </c:ext>
              </c:extLst>
            </c:dLbl>
            <c:dLbl>
              <c:idx val="1"/>
              <c:tx>
                <c:rich>
                  <a:bodyPr/>
                  <a:lstStyle/>
                  <a:p>
                    <a:r>
                      <a:rPr lang="en-US"/>
                      <a:t>27.5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54A-4946-BAC8-1C751CCEBDE5}"/>
                </c:ext>
              </c:extLst>
            </c:dLbl>
            <c:dLbl>
              <c:idx val="2"/>
              <c:tx>
                <c:rich>
                  <a:bodyPr/>
                  <a:lstStyle/>
                  <a:p>
                    <a:r>
                      <a:rPr lang="en-US"/>
                      <a:t>28.8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54A-4946-BAC8-1C751CCEBDE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'2009-2014-2019 obere Reihe'!$L$6:$L$8</c:f>
              <c:numCache>
                <c:formatCode>General</c:formatCode>
                <c:ptCount val="3"/>
                <c:pt idx="0">
                  <c:v>2009</c:v>
                </c:pt>
                <c:pt idx="1">
                  <c:v>2014</c:v>
                </c:pt>
                <c:pt idx="2">
                  <c:v>2019</c:v>
                </c:pt>
              </c:numCache>
            </c:numRef>
          </c:cat>
          <c:val>
            <c:numRef>
              <c:f>'2009-2014-2019 obere Reihe'!$M$6:$M$8</c:f>
              <c:numCache>
                <c:formatCode>0.0</c:formatCode>
                <c:ptCount val="3"/>
                <c:pt idx="0">
                  <c:v>17.399999999999999</c:v>
                </c:pt>
                <c:pt idx="1">
                  <c:v>27.454907860134554</c:v>
                </c:pt>
                <c:pt idx="2">
                  <c:v>28.847089155993512</c:v>
                </c:pt>
              </c:numCache>
            </c:numRef>
          </c:val>
          <c:extLst>
            <c:ext xmlns:c16="http://schemas.microsoft.com/office/drawing/2014/chart" uri="{C3380CC4-5D6E-409C-BE32-E72D297353CC}">
              <c16:uniqueId val="{00000000-C54A-4946-BAC8-1C751CCEBDE5}"/>
            </c:ext>
          </c:extLst>
        </c:ser>
        <c:ser>
          <c:idx val="1"/>
          <c:order val="1"/>
          <c:tx>
            <c:strRef>
              <c:f>'2009-2014-2019 obere Reihe'!$N$5</c:f>
              <c:strCache>
                <c:ptCount val="1"/>
                <c:pt idx="0">
                  <c:v>משפחתונים
</c:v>
                </c:pt>
              </c:strCache>
            </c:strRef>
          </c:tx>
          <c:spPr>
            <a:solidFill>
              <a:srgbClr val="97C1D8"/>
            </a:solidFill>
            <a:ln>
              <a:noFill/>
            </a:ln>
            <a:effectLst/>
          </c:spPr>
          <c:invertIfNegative val="0"/>
          <c:dLbls>
            <c:dLbl>
              <c:idx val="0"/>
              <c:tx>
                <c:rich>
                  <a:bodyPr/>
                  <a:lstStyle/>
                  <a:p>
                    <a:r>
                      <a:rPr lang="en-US"/>
                      <a:t>2.8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54A-4946-BAC8-1C751CCEBDE5}"/>
                </c:ext>
              </c:extLst>
            </c:dLbl>
            <c:dLbl>
              <c:idx val="1"/>
              <c:tx>
                <c:rich>
                  <a:bodyPr/>
                  <a:lstStyle/>
                  <a:p>
                    <a:r>
                      <a:rPr lang="en-US"/>
                      <a:t>4.8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54A-4946-BAC8-1C751CCEBDE5}"/>
                </c:ext>
              </c:extLst>
            </c:dLbl>
            <c:dLbl>
              <c:idx val="2"/>
              <c:tx>
                <c:rich>
                  <a:bodyPr/>
                  <a:lstStyle/>
                  <a:p>
                    <a:r>
                      <a:rPr lang="en-US"/>
                      <a:t>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54A-4946-BAC8-1C751CCEBDE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'2009-2014-2019 obere Reihe'!$L$6:$L$8</c:f>
              <c:numCache>
                <c:formatCode>General</c:formatCode>
                <c:ptCount val="3"/>
                <c:pt idx="0">
                  <c:v>2009</c:v>
                </c:pt>
                <c:pt idx="1">
                  <c:v>2014</c:v>
                </c:pt>
                <c:pt idx="2">
                  <c:v>2019</c:v>
                </c:pt>
              </c:numCache>
            </c:numRef>
          </c:cat>
          <c:val>
            <c:numRef>
              <c:f>'2009-2014-2019 obere Reihe'!$N$6:$N$8</c:f>
              <c:numCache>
                <c:formatCode>0.0</c:formatCode>
                <c:ptCount val="3"/>
                <c:pt idx="0">
                  <c:v>2.8</c:v>
                </c:pt>
                <c:pt idx="1">
                  <c:v>4.8489236700672675</c:v>
                </c:pt>
                <c:pt idx="2">
                  <c:v>5.4972654251799096</c:v>
                </c:pt>
              </c:numCache>
            </c:numRef>
          </c:val>
          <c:extLst>
            <c:ext xmlns:c16="http://schemas.microsoft.com/office/drawing/2014/chart" uri="{C3380CC4-5D6E-409C-BE32-E72D297353CC}">
              <c16:uniqueId val="{00000001-C54A-4946-BAC8-1C751CCEBDE5}"/>
            </c:ext>
          </c:extLst>
        </c:ser>
        <c:dLbls>
          <c:showLegendKey val="0"/>
          <c:showVal val="0"/>
          <c:showCatName val="0"/>
          <c:showSerName val="0"/>
          <c:showPercent val="0"/>
          <c:showBubbleSize val="0"/>
        </c:dLbls>
        <c:gapWidth val="80"/>
        <c:overlap val="100"/>
        <c:axId val="647107448"/>
        <c:axId val="620612024"/>
      </c:barChart>
      <c:catAx>
        <c:axId val="64710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620612024"/>
        <c:crosses val="autoZero"/>
        <c:auto val="1"/>
        <c:lblAlgn val="ctr"/>
        <c:lblOffset val="100"/>
        <c:noMultiLvlLbl val="0"/>
      </c:catAx>
      <c:valAx>
        <c:axId val="620612024"/>
        <c:scaling>
          <c:orientation val="minMax"/>
          <c:max val="6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47107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Entry>
      <c:layout>
        <c:manualLayout>
          <c:xMode val="edge"/>
          <c:yMode val="edge"/>
          <c:x val="0.17264814491511524"/>
          <c:y val="0.84934425791662893"/>
          <c:w val="0.71540882582711274"/>
          <c:h val="0.100073471977328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7592452234597"/>
          <c:y val="8.318958554646444E-2"/>
          <c:w val="0.54364815095530805"/>
          <c:h val="0.8399868769183515"/>
        </c:manualLayout>
      </c:layout>
      <c:pieChart>
        <c:varyColors val="1"/>
        <c:ser>
          <c:idx val="0"/>
          <c:order val="0"/>
          <c:tx>
            <c:strRef>
              <c:f>'Folie 2.3.4 Daten Abb.'!$B$7</c:f>
              <c:strCache>
                <c:ptCount val="1"/>
                <c:pt idx="0">
                  <c:v>Anteil in %</c:v>
                </c:pt>
              </c:strCache>
            </c:strRef>
          </c:tx>
          <c:dLbls>
            <c:dLbl>
              <c:idx val="0"/>
              <c:layout>
                <c:manualLayout>
                  <c:x val="-0.31752908935163593"/>
                  <c:y val="2.2202222320079783E-2"/>
                </c:manualLayout>
              </c:layout>
              <c:tx>
                <c:rich>
                  <a:bodyPr/>
                  <a:lstStyle/>
                  <a:p>
                    <a:fld id="{A3F4B9A1-403E-4254-B940-4DFA00FC5AE6}" type="CATEGORYNAME">
                      <a:rPr lang="he-IL" sz="1100" baseline="0">
                        <a:latin typeface="+mn-lt"/>
                      </a:rPr>
                      <a:pPr/>
                      <a:t>[RUBRIKENNAME]</a:t>
                    </a:fld>
                    <a:r>
                      <a:rPr lang="he-IL" sz="1100" baseline="0" dirty="0">
                        <a:latin typeface="+mn-lt"/>
                      </a:rPr>
                      <a:t>; 0.5</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FB-4681-A175-026BE944636A}"/>
                </c:ext>
              </c:extLst>
            </c:dLbl>
            <c:dLbl>
              <c:idx val="1"/>
              <c:layout>
                <c:manualLayout>
                  <c:x val="1.1033917061542265E-2"/>
                  <c:y val="-3.0131233595800523E-3"/>
                </c:manualLayout>
              </c:layout>
              <c:tx>
                <c:rich>
                  <a:bodyPr/>
                  <a:lstStyle/>
                  <a:p>
                    <a:pPr>
                      <a:defRPr sz="1100" baseline="0">
                        <a:latin typeface="Arial" panose="020B0604020202020204" pitchFamily="34" charset="0"/>
                        <a:cs typeface="Arial" panose="020B0604020202020204" pitchFamily="34" charset="0"/>
                      </a:defRPr>
                    </a:pPr>
                    <a:fld id="{823C159F-4DD9-47FD-B730-52B219925CBD}" type="CATEGORYNAME">
                      <a:rPr lang="he-IL" sz="1100" baseline="0">
                        <a:latin typeface="Arial" panose="020B0604020202020204" pitchFamily="34" charset="0"/>
                        <a:cs typeface="Arial" panose="020B0604020202020204" pitchFamily="34" charset="0"/>
                      </a:rPr>
                      <a:pPr>
                        <a:defRPr sz="1100" baseline="0">
                          <a:latin typeface="Arial" panose="020B0604020202020204" pitchFamily="34" charset="0"/>
                          <a:cs typeface="Arial" panose="020B0604020202020204" pitchFamily="34" charset="0"/>
                        </a:defRPr>
                      </a:pPr>
                      <a:t>[RUBRIKENNAME]</a:t>
                    </a:fld>
                    <a:r>
                      <a:rPr lang="he-IL" sz="1100" baseline="0" dirty="0">
                        <a:latin typeface="Arial" panose="020B0604020202020204" pitchFamily="34" charset="0"/>
                        <a:cs typeface="Arial" panose="020B0604020202020204" pitchFamily="34" charset="0"/>
                      </a:rPr>
                      <a:t>; 9.1</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FB-4681-A175-026BE944636A}"/>
                </c:ext>
              </c:extLst>
            </c:dLbl>
            <c:dLbl>
              <c:idx val="2"/>
              <c:layout>
                <c:manualLayout>
                  <c:x val="5.4533183352080988E-2"/>
                  <c:y val="-5.4349188085660985E-2"/>
                </c:manualLayout>
              </c:layout>
              <c:tx>
                <c:rich>
                  <a:bodyPr/>
                  <a:lstStyle/>
                  <a:p>
                    <a:pPr>
                      <a:defRPr sz="1100" baseline="0">
                        <a:latin typeface="Arial" panose="020B0604020202020204" pitchFamily="34" charset="0"/>
                        <a:cs typeface="Arial" panose="020B0604020202020204" pitchFamily="34" charset="0"/>
                      </a:defRPr>
                    </a:pPr>
                    <a:fld id="{651B2E5B-15DC-4AEC-AFC9-27CFFD971A96}" type="CATEGORYNAME">
                      <a:rPr lang="he-IL" sz="1100">
                        <a:latin typeface="Arial" panose="020B0604020202020204" pitchFamily="34" charset="0"/>
                        <a:cs typeface="Arial" panose="020B0604020202020204" pitchFamily="34" charset="0"/>
                      </a:rPr>
                      <a:pPr>
                        <a:defRPr sz="1100" baseline="0">
                          <a:latin typeface="Arial" panose="020B0604020202020204" pitchFamily="34" charset="0"/>
                          <a:cs typeface="Arial" panose="020B0604020202020204" pitchFamily="34" charset="0"/>
                        </a:defRPr>
                      </a:pPr>
                      <a:t>[RUBRIKENNAME]</a:t>
                    </a:fld>
                    <a:r>
                      <a:rPr lang="he-IL" sz="1100" baseline="0" dirty="0">
                        <a:latin typeface="Arial" panose="020B0604020202020204" pitchFamily="34" charset="0"/>
                        <a:cs typeface="Arial" panose="020B0604020202020204" pitchFamily="34" charset="0"/>
                      </a:rPr>
                      <a:t>; 7.9</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FB-4681-A175-026BE944636A}"/>
                </c:ext>
              </c:extLst>
            </c:dLbl>
            <c:dLbl>
              <c:idx val="3"/>
              <c:layout>
                <c:manualLayout>
                  <c:x val="5.6872890888638804E-2"/>
                  <c:y val="8.6140275710116301E-3"/>
                </c:manualLayout>
              </c:layout>
              <c:tx>
                <c:rich>
                  <a:bodyPr/>
                  <a:lstStyle/>
                  <a:p>
                    <a:pPr>
                      <a:defRPr sz="1100" baseline="0">
                        <a:latin typeface="Arial" panose="020B0604020202020204" pitchFamily="34" charset="0"/>
                        <a:cs typeface="Arial" panose="020B0604020202020204" pitchFamily="34" charset="0"/>
                      </a:defRPr>
                    </a:pPr>
                    <a:fld id="{55A85CD6-72EF-4F34-ABD6-0BAD744EEE67}" type="CATEGORYNAME">
                      <a:rPr lang="he-IL" sz="1100" baseline="0">
                        <a:latin typeface="Arial" panose="020B0604020202020204" pitchFamily="34" charset="0"/>
                        <a:cs typeface="Arial" panose="020B0604020202020204" pitchFamily="34" charset="0"/>
                      </a:rPr>
                      <a:pPr>
                        <a:defRPr sz="1100" baseline="0">
                          <a:latin typeface="Arial" panose="020B0604020202020204" pitchFamily="34" charset="0"/>
                          <a:cs typeface="Arial" panose="020B0604020202020204" pitchFamily="34" charset="0"/>
                        </a:defRPr>
                      </a:pPr>
                      <a:t>[RUBRIKENNAME]</a:t>
                    </a:fld>
                    <a:r>
                      <a:rPr lang="he-IL" sz="1100" baseline="0" dirty="0">
                        <a:latin typeface="Arial" panose="020B0604020202020204" pitchFamily="34" charset="0"/>
                        <a:cs typeface="Arial" panose="020B0604020202020204" pitchFamily="34" charset="0"/>
                      </a:rPr>
                      <a:t>; 0.3</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FB-4681-A175-026BE944636A}"/>
                </c:ext>
              </c:extLst>
            </c:dLbl>
            <c:dLbl>
              <c:idx val="4"/>
              <c:layout>
                <c:manualLayout>
                  <c:x val="4.5985307329141169E-2"/>
                  <c:y val="0.15677150585290472"/>
                </c:manualLayout>
              </c:layout>
              <c:tx>
                <c:rich>
                  <a:bodyPr/>
                  <a:lstStyle/>
                  <a:p>
                    <a:fld id="{70A5E5FF-70D8-4C7A-BF3E-922B26490045}" type="CATEGORYNAME">
                      <a:rPr lang="he-IL" sz="1100" baseline="0">
                        <a:latin typeface="+mn-lt"/>
                      </a:rPr>
                      <a:pPr/>
                      <a:t>[RUBRIKENNAME]</a:t>
                    </a:fld>
                    <a:r>
                      <a:rPr lang="he-IL" sz="1100" baseline="0" dirty="0">
                        <a:latin typeface="+mn-lt"/>
                      </a:rPr>
                      <a:t>; 2.4</a:t>
                    </a:r>
                  </a:p>
                </c:rich>
              </c:tx>
              <c:showLegendKey val="0"/>
              <c:showVal val="1"/>
              <c:showCatName val="1"/>
              <c:showSerName val="0"/>
              <c:showPercent val="0"/>
              <c:showBubbleSize val="0"/>
              <c:extLst>
                <c:ext xmlns:c15="http://schemas.microsoft.com/office/drawing/2012/chart" uri="{CE6537A1-D6FC-4f65-9D91-7224C49458BB}">
                  <c15:layout>
                    <c:manualLayout>
                      <c:w val="0.17556500559381297"/>
                      <c:h val="9.2983606359086896E-2"/>
                    </c:manualLayout>
                  </c15:layout>
                  <c15:dlblFieldTable/>
                  <c15:showDataLabelsRange val="0"/>
                </c:ext>
                <c:ext xmlns:c16="http://schemas.microsoft.com/office/drawing/2014/chart" uri="{C3380CC4-5D6E-409C-BE32-E72D297353CC}">
                  <c16:uniqueId val="{00000004-94FB-4681-A175-026BE944636A}"/>
                </c:ext>
              </c:extLst>
            </c:dLbl>
            <c:dLbl>
              <c:idx val="5"/>
              <c:layout>
                <c:manualLayout>
                  <c:x val="5.7204556747479735E-2"/>
                  <c:y val="-5.4294379450012441E-2"/>
                </c:manualLayout>
              </c:layout>
              <c:tx>
                <c:rich>
                  <a:bodyPr/>
                  <a:lstStyle/>
                  <a:p>
                    <a:pPr>
                      <a:defRPr sz="1100" baseline="0">
                        <a:latin typeface="Arial" panose="020B0604020202020204" pitchFamily="34" charset="0"/>
                        <a:cs typeface="Arial" panose="020B0604020202020204" pitchFamily="34" charset="0"/>
                      </a:defRPr>
                    </a:pPr>
                    <a:fld id="{56A0EACB-E137-442A-A699-BB7D9F6BE5EB}" type="CATEGORYNAME">
                      <a:rPr lang="he-IL" sz="1100" baseline="0">
                        <a:latin typeface="Arial" panose="020B0604020202020204" pitchFamily="34" charset="0"/>
                        <a:cs typeface="Arial" panose="020B0604020202020204" pitchFamily="34" charset="0"/>
                      </a:rPr>
                      <a:pPr>
                        <a:defRPr sz="1100" baseline="0">
                          <a:latin typeface="Arial" panose="020B0604020202020204" pitchFamily="34" charset="0"/>
                          <a:cs typeface="Arial" panose="020B0604020202020204" pitchFamily="34" charset="0"/>
                        </a:defRPr>
                      </a:pPr>
                      <a:t>[RUBRIKENNAME]</a:t>
                    </a:fld>
                    <a:r>
                      <a:rPr lang="he-IL" sz="1100" baseline="0" dirty="0">
                        <a:latin typeface="Arial" panose="020B0604020202020204" pitchFamily="34" charset="0"/>
                        <a:cs typeface="Arial" panose="020B0604020202020204" pitchFamily="34" charset="0"/>
                      </a:rPr>
                      <a:t>; 23.8</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FB-4681-A175-026BE944636A}"/>
                </c:ext>
              </c:extLst>
            </c:dLbl>
            <c:dLbl>
              <c:idx val="6"/>
              <c:layout>
                <c:manualLayout>
                  <c:x val="0.17226358501735914"/>
                  <c:y val="-0.12398483522892972"/>
                </c:manualLayout>
              </c:layout>
              <c:tx>
                <c:rich>
                  <a:bodyPr/>
                  <a:lstStyle/>
                  <a:p>
                    <a:pPr>
                      <a:defRPr sz="1100" baseline="0">
                        <a:latin typeface="Arial" panose="020B0604020202020204" pitchFamily="34" charset="0"/>
                        <a:cs typeface="Arial" panose="020B0604020202020204" pitchFamily="34" charset="0"/>
                      </a:defRPr>
                    </a:pPr>
                    <a:fld id="{CBED63E5-BF00-487D-9F39-82D12EA86C7F}" type="CATEGORYNAME">
                      <a:rPr lang="he-IL" sz="1100" baseline="0">
                        <a:latin typeface="Arial" panose="020B0604020202020204" pitchFamily="34" charset="0"/>
                        <a:cs typeface="Arial" panose="020B0604020202020204" pitchFamily="34" charset="0"/>
                      </a:rPr>
                      <a:pPr>
                        <a:defRPr sz="1100" baseline="0">
                          <a:latin typeface="Arial" panose="020B0604020202020204" pitchFamily="34" charset="0"/>
                          <a:cs typeface="Arial" panose="020B0604020202020204" pitchFamily="34" charset="0"/>
                        </a:defRPr>
                      </a:pPr>
                      <a:t>[RUBRIKENNAME]</a:t>
                    </a:fld>
                    <a:r>
                      <a:rPr lang="he-IL" sz="1100" baseline="0" dirty="0">
                        <a:latin typeface="Arial" panose="020B0604020202020204" pitchFamily="34" charset="0"/>
                        <a:cs typeface="Arial" panose="020B0604020202020204" pitchFamily="34" charset="0"/>
                      </a:rPr>
                      <a:t>; 0.5</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FB-4681-A175-026BE944636A}"/>
                </c:ext>
              </c:extLst>
            </c:dLbl>
            <c:dLbl>
              <c:idx val="7"/>
              <c:layout>
                <c:manualLayout>
                  <c:x val="0.13305115141636098"/>
                  <c:y val="-4.0572799853293248E-2"/>
                </c:manualLayout>
              </c:layout>
              <c:tx>
                <c:rich>
                  <a:bodyPr/>
                  <a:lstStyle/>
                  <a:p>
                    <a:fld id="{DAD1867E-123A-4334-B81D-50A285B13A19}" type="CATEGORYNAME">
                      <a:rPr lang="he-IL" sz="1100" baseline="0">
                        <a:latin typeface="+mn-lt"/>
                      </a:rPr>
                      <a:pPr/>
                      <a:t>[RUBRIKENNAME]</a:t>
                    </a:fld>
                    <a:r>
                      <a:rPr lang="he-IL" sz="1100" baseline="0" dirty="0">
                        <a:latin typeface="+mn-lt"/>
                      </a:rPr>
                      <a:t>; 3.9</a:t>
                    </a:r>
                  </a:p>
                </c:rich>
              </c:tx>
              <c:showLegendKey val="0"/>
              <c:showVal val="1"/>
              <c:showCatName val="1"/>
              <c:showSerName val="0"/>
              <c:showPercent val="0"/>
              <c:showBubbleSize val="0"/>
              <c:extLst>
                <c:ext xmlns:c15="http://schemas.microsoft.com/office/drawing/2012/chart" uri="{CE6537A1-D6FC-4f65-9D91-7224C49458BB}">
                  <c15:layout>
                    <c:manualLayout>
                      <c:w val="0.1968327129840477"/>
                      <c:h val="7.128033161870502E-2"/>
                    </c:manualLayout>
                  </c15:layout>
                  <c15:dlblFieldTable/>
                  <c15:showDataLabelsRange val="0"/>
                </c:ext>
                <c:ext xmlns:c16="http://schemas.microsoft.com/office/drawing/2014/chart" uri="{C3380CC4-5D6E-409C-BE32-E72D297353CC}">
                  <c16:uniqueId val="{00000007-94FB-4681-A175-026BE944636A}"/>
                </c:ext>
              </c:extLst>
            </c:dLbl>
            <c:dLbl>
              <c:idx val="8"/>
              <c:layout>
                <c:manualLayout>
                  <c:x val="-8.99786307199405E-2"/>
                  <c:y val="6.4621271382689707E-3"/>
                </c:manualLayout>
              </c:layout>
              <c:tx>
                <c:rich>
                  <a:bodyPr/>
                  <a:lstStyle/>
                  <a:p>
                    <a:fld id="{9AAE8D48-75C2-4418-831F-3F77F5084696}" type="CATEGORYNAME">
                      <a:rPr lang="he-IL" sz="1100" baseline="0">
                        <a:latin typeface="+mn-lt"/>
                      </a:rPr>
                      <a:pPr/>
                      <a:t>[RUBRIKENNAME]</a:t>
                    </a:fld>
                    <a:r>
                      <a:rPr lang="he-IL" sz="1100" baseline="0" dirty="0">
                        <a:latin typeface="+mn-lt"/>
                      </a:rPr>
                      <a:t>; 1.6</a:t>
                    </a:r>
                  </a:p>
                </c:rich>
              </c:tx>
              <c:showLegendKey val="0"/>
              <c:showVal val="1"/>
              <c:showCatName val="1"/>
              <c:showSerName val="0"/>
              <c:showPercent val="0"/>
              <c:showBubbleSize val="0"/>
              <c:extLst>
                <c:ext xmlns:c15="http://schemas.microsoft.com/office/drawing/2012/chart" uri="{CE6537A1-D6FC-4f65-9D91-7224C49458BB}">
                  <c15:layout>
                    <c:manualLayout>
                      <c:w val="0.27852018497687792"/>
                      <c:h val="3.9019779680624408E-2"/>
                    </c:manualLayout>
                  </c15:layout>
                  <c15:dlblFieldTable/>
                  <c15:showDataLabelsRange val="0"/>
                </c:ext>
                <c:ext xmlns:c16="http://schemas.microsoft.com/office/drawing/2014/chart" uri="{C3380CC4-5D6E-409C-BE32-E72D297353CC}">
                  <c16:uniqueId val="{00000008-94FB-4681-A175-026BE944636A}"/>
                </c:ext>
              </c:extLst>
            </c:dLbl>
            <c:dLbl>
              <c:idx val="9"/>
              <c:layout>
                <c:manualLayout>
                  <c:x val="-0.26120287572460632"/>
                  <c:y val="-4.9528617257137357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fld id="{323041F8-A27C-4F91-8F0F-99C15FBBCF7D}" type="CATEGORYNAME">
                      <a:rPr lang="he-IL" sz="110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t>[RUBRIKENNAME]</a:t>
                    </a:fld>
                    <a:r>
                      <a:rPr lang="he-IL" sz="1100" baseline="0" dirty="0">
                        <a:latin typeface="Arial" panose="020B0604020202020204" pitchFamily="34" charset="0"/>
                        <a:cs typeface="Arial" panose="020B0604020202020204" pitchFamily="34" charset="0"/>
                      </a:rPr>
                      <a:t>; 7.0</a:t>
                    </a:r>
                  </a:p>
                </c:rich>
              </c:tx>
              <c:spPr/>
              <c:showLegendKey val="0"/>
              <c:showVal val="1"/>
              <c:showCatName val="1"/>
              <c:showSerName val="0"/>
              <c:showPercent val="0"/>
              <c:showBubbleSize val="0"/>
              <c:extLst>
                <c:ext xmlns:c15="http://schemas.microsoft.com/office/drawing/2012/chart" uri="{CE6537A1-D6FC-4f65-9D91-7224C49458BB}">
                  <c15:layout>
                    <c:manualLayout>
                      <c:w val="0.21804335433680547"/>
                      <c:h val="0.10239576106231987"/>
                    </c:manualLayout>
                  </c15:layout>
                  <c15:dlblFieldTable/>
                  <c15:showDataLabelsRange val="0"/>
                </c:ext>
                <c:ext xmlns:c16="http://schemas.microsoft.com/office/drawing/2014/chart" uri="{C3380CC4-5D6E-409C-BE32-E72D297353CC}">
                  <c16:uniqueId val="{00000009-94FB-4681-A175-026BE944636A}"/>
                </c:ext>
              </c:extLst>
            </c:dLbl>
            <c:dLbl>
              <c:idx val="10"/>
              <c:layout>
                <c:manualLayout>
                  <c:x val="-2.5959071482542645E-2"/>
                  <c:y val="-3.5742115497534706E-2"/>
                </c:manualLayout>
              </c:layout>
              <c:tx>
                <c:rich>
                  <a:bodyPr/>
                  <a:lstStyle/>
                  <a:p>
                    <a:fld id="{93F00732-4160-4BD2-971A-E6098CF3FA8A}" type="CATEGORYNAME">
                      <a:rPr lang="he-IL" sz="1100" baseline="0">
                        <a:latin typeface="+mn-lt"/>
                      </a:rPr>
                      <a:pPr/>
                      <a:t>[RUBRIKENNAME]</a:t>
                    </a:fld>
                    <a:r>
                      <a:rPr lang="he-IL" sz="1100" baseline="0" dirty="0">
                        <a:latin typeface="+mn-lt"/>
                      </a:rPr>
                      <a:t>; 43.1</a:t>
                    </a:r>
                  </a:p>
                </c:rich>
              </c:tx>
              <c:showLegendKey val="0"/>
              <c:showVal val="1"/>
              <c:showCatName val="1"/>
              <c:showSerName val="0"/>
              <c:showPercent val="0"/>
              <c:showBubbleSize val="0"/>
              <c:extLst>
                <c:ext xmlns:c15="http://schemas.microsoft.com/office/drawing/2012/chart" uri="{CE6537A1-D6FC-4f65-9D91-7224C49458BB}">
                  <c15:layout>
                    <c:manualLayout>
                      <c:w val="0.19189064781536455"/>
                      <c:h val="7.6113319311142388E-2"/>
                    </c:manualLayout>
                  </c15:layout>
                  <c15:dlblFieldTable/>
                  <c15:showDataLabelsRange val="0"/>
                </c:ext>
                <c:ext xmlns:c16="http://schemas.microsoft.com/office/drawing/2014/chart" uri="{C3380CC4-5D6E-409C-BE32-E72D297353CC}">
                  <c16:uniqueId val="{0000000A-94FB-4681-A175-026BE944636A}"/>
                </c:ext>
              </c:extLst>
            </c:dLbl>
            <c:spPr>
              <a:noFill/>
              <a:ln>
                <a:noFill/>
              </a:ln>
              <a:effectLst/>
            </c:spPr>
            <c:txPr>
              <a:bodyPr/>
              <a:lstStyle/>
              <a:p>
                <a:pPr>
                  <a:defRPr sz="1100">
                    <a:latin typeface="Arial" panose="020B0604020202020204" pitchFamily="34" charset="0"/>
                    <a:cs typeface="Arial" panose="020B0604020202020204" pitchFamily="34" charset="0"/>
                  </a:defRPr>
                </a:pPr>
                <a:endParaRPr lang="de-DE"/>
              </a:p>
            </c:txPr>
            <c:showLegendKey val="0"/>
            <c:showVal val="1"/>
            <c:showCatName val="1"/>
            <c:showSerName val="0"/>
            <c:showPercent val="0"/>
            <c:showBubbleSize val="0"/>
            <c:showLeaderLines val="1"/>
            <c:extLst>
              <c:ext xmlns:c15="http://schemas.microsoft.com/office/drawing/2012/chart" uri="{CE6537A1-D6FC-4f65-9D91-7224C49458BB}"/>
            </c:extLst>
          </c:dLbls>
          <c:cat>
            <c:strRef>
              <c:f>'Folie 2.3.4 Daten Abb.'!$A$8:$A$18</c:f>
              <c:strCache>
                <c:ptCount val="11"/>
                <c:pt idx="0">
                  <c:v>סיוע לפי סעיף 27(2) (במוסד)</c:v>
                </c:pt>
                <c:pt idx="1">
                  <c:v>חינוך בפנימיות</c:v>
                </c:pt>
                <c:pt idx="2">
                  <c:v>סידורי אומנה</c:v>
                </c:pt>
                <c:pt idx="3">
                  <c:v>טיפול פרטני סוציו-פדגוגי אינטנסיבי</c:v>
                </c:pt>
                <c:pt idx="4">
                  <c:v>חינוך בקבוצות יום</c:v>
                </c:pt>
                <c:pt idx="5">
                  <c:v>עזרה סוציו-פדגוגית למשפחות</c:v>
                </c:pt>
                <c:pt idx="6">
                  <c:v>סייעות טיפוליות</c:v>
                </c:pt>
                <c:pt idx="7">
                  <c:v>סייעות חינוכיות</c:v>
                </c:pt>
                <c:pt idx="8">
                  <c:v>עבודה סוציאלית בקבוצות</c:v>
                </c:pt>
                <c:pt idx="9">
                  <c:v>סיוע לפי סעיף 27(2) (במוסד/אחר)</c:v>
                </c:pt>
                <c:pt idx="10">
                  <c:v>ייעוץ חינוכי</c:v>
                </c:pt>
              </c:strCache>
            </c:strRef>
          </c:cat>
          <c:val>
            <c:numRef>
              <c:f>'Folie 2.3.4 Daten Abb.'!$B$8:$B$18</c:f>
              <c:numCache>
                <c:formatCode>0.0</c:formatCode>
                <c:ptCount val="11"/>
                <c:pt idx="0">
                  <c:v>0.45039254753710745</c:v>
                </c:pt>
                <c:pt idx="1">
                  <c:v>9.1297734306376004</c:v>
                </c:pt>
                <c:pt idx="2">
                  <c:v>7.8801653938816729</c:v>
                </c:pt>
                <c:pt idx="3">
                  <c:v>0.29604180421898524</c:v>
                </c:pt>
                <c:pt idx="4">
                  <c:v>2.3553826048173012</c:v>
                </c:pt>
                <c:pt idx="5">
                  <c:v>23.788127555064751</c:v>
                </c:pt>
                <c:pt idx="6">
                  <c:v>0.48866374130620654</c:v>
                </c:pt>
                <c:pt idx="7">
                  <c:v>3.9187560011763765</c:v>
                </c:pt>
                <c:pt idx="8">
                  <c:v>1.5596728738063381</c:v>
                </c:pt>
                <c:pt idx="9">
                  <c:v>7.0251499198544716</c:v>
                </c:pt>
                <c:pt idx="10">
                  <c:v>43.107874127699191</c:v>
                </c:pt>
              </c:numCache>
            </c:numRef>
          </c:val>
          <c:extLst>
            <c:ext xmlns:c16="http://schemas.microsoft.com/office/drawing/2014/chart" uri="{C3380CC4-5D6E-409C-BE32-E72D297353CC}">
              <c16:uniqueId val="{0000000B-94FB-4681-A175-026BE944636A}"/>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141067515976634E-2"/>
          <c:y val="9.0556805399325091E-2"/>
          <c:w val="0.80571786496804676"/>
          <c:h val="0.68049618797650291"/>
        </c:manualLayout>
      </c:layout>
      <c:pie3DChart>
        <c:varyColors val="1"/>
        <c:ser>
          <c:idx val="0"/>
          <c:order val="0"/>
          <c:spPr>
            <a:solidFill>
              <a:schemeClr val="accent1">
                <a:lumMod val="50000"/>
              </a:schemeClr>
            </a:solidFill>
          </c:spPr>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5D0-42CA-995E-822D7C8EE1F6}"/>
              </c:ext>
            </c:extLst>
          </c:dPt>
          <c:dPt>
            <c:idx val="1"/>
            <c:bubble3D val="0"/>
            <c:spPr>
              <a:solidFill>
                <a:srgbClr val="3C5E89"/>
              </a:solidFill>
              <a:ln w="25400">
                <a:solidFill>
                  <a:schemeClr val="lt1"/>
                </a:solidFill>
              </a:ln>
              <a:effectLst/>
              <a:sp3d contourW="25400">
                <a:contourClr>
                  <a:schemeClr val="lt1"/>
                </a:contourClr>
              </a:sp3d>
            </c:spPr>
            <c:extLst>
              <c:ext xmlns:c16="http://schemas.microsoft.com/office/drawing/2014/chart" uri="{C3380CC4-5D6E-409C-BE32-E72D297353CC}">
                <c16:uniqueId val="{00000003-55D0-42CA-995E-822D7C8EE1F6}"/>
              </c:ext>
            </c:extLst>
          </c:dPt>
          <c:dLbls>
            <c:dLbl>
              <c:idx val="0"/>
              <c:layout>
                <c:manualLayout>
                  <c:x val="-0.19508059484760329"/>
                  <c:y val="6.0468691413573306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r>
                      <a:rPr lang="en-US" sz="1200" dirty="0">
                        <a:solidFill>
                          <a:schemeClr val="bg1"/>
                        </a:solidFill>
                        <a:latin typeface="Arial" panose="020B0604020202020204" pitchFamily="34" charset="0"/>
                        <a:cs typeface="Arial" panose="020B0604020202020204" pitchFamily="34" charset="0"/>
                      </a:rPr>
                      <a:t>28.3%</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5D0-42CA-995E-822D7C8EE1F6}"/>
                </c:ext>
              </c:extLst>
            </c:dLbl>
            <c:dLbl>
              <c:idx val="1"/>
              <c:layout>
                <c:manualLayout>
                  <c:x val="0.2785823931198948"/>
                  <c:y val="-0.19035120609923759"/>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r>
                      <a:rPr lang="en-US" sz="1200" dirty="0">
                        <a:latin typeface="Arial" panose="020B0604020202020204" pitchFamily="34" charset="0"/>
                        <a:cs typeface="Arial" panose="020B0604020202020204" pitchFamily="34" charset="0"/>
                      </a:rPr>
                      <a:t>71.7%</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5D0-42CA-995E-822D7C8EE1F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Tabelle1!$D$46:$D$47</c:f>
              <c:strCache>
                <c:ptCount val="2"/>
                <c:pt idx="0">
                  <c:v>גוף ציבורי</c:v>
                </c:pt>
                <c:pt idx="1">
                  <c:v>גוף עצמאי</c:v>
                </c:pt>
              </c:strCache>
            </c:strRef>
          </c:cat>
          <c:val>
            <c:numRef>
              <c:f>Tabelle1!$E$46:$E$47</c:f>
              <c:numCache>
                <c:formatCode>0.0%</c:formatCode>
                <c:ptCount val="2"/>
                <c:pt idx="0">
                  <c:v>0.28299999999999997</c:v>
                </c:pt>
                <c:pt idx="1">
                  <c:v>0.71699999999999997</c:v>
                </c:pt>
              </c:numCache>
            </c:numRef>
          </c:val>
          <c:extLst>
            <c:ext xmlns:c16="http://schemas.microsoft.com/office/drawing/2014/chart" uri="{C3380CC4-5D6E-409C-BE32-E72D297353CC}">
              <c16:uniqueId val="{00000004-55D0-42CA-995E-822D7C8EE1F6}"/>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Entry>
      <c:layout>
        <c:manualLayout>
          <c:xMode val="edge"/>
          <c:yMode val="edge"/>
          <c:x val="0.22604694943716022"/>
          <c:y val="0.76637170353705786"/>
          <c:w val="0.53530928167380987"/>
          <c:h val="9.87076615423072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95605117949859"/>
          <c:y val="0.12079989478293261"/>
          <c:w val="0.35869324704662447"/>
          <c:h val="0.6329880830234548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92-4A0A-905D-9AA133BFE62C}"/>
              </c:ext>
            </c:extLst>
          </c:dPt>
          <c:dPt>
            <c:idx val="1"/>
            <c:bubble3D val="0"/>
            <c:spPr>
              <a:solidFill>
                <a:srgbClr val="3C5E89"/>
              </a:solidFill>
              <a:ln w="19050">
                <a:solidFill>
                  <a:schemeClr val="lt1"/>
                </a:solidFill>
              </a:ln>
              <a:effectLst/>
            </c:spPr>
            <c:extLst>
              <c:ext xmlns:c16="http://schemas.microsoft.com/office/drawing/2014/chart" uri="{C3380CC4-5D6E-409C-BE32-E72D297353CC}">
                <c16:uniqueId val="{00000003-B192-4A0A-905D-9AA133BFE62C}"/>
              </c:ext>
            </c:extLst>
          </c:dPt>
          <c:dLbls>
            <c:dLbl>
              <c:idx val="0"/>
              <c:layout>
                <c:manualLayout>
                  <c:x val="-9.9039582795737172E-2"/>
                  <c:y val="0.15273900310559979"/>
                </c:manualLayout>
              </c:layout>
              <c:tx>
                <c:rich>
                  <a:bodyPr/>
                  <a:lstStyle/>
                  <a:p>
                    <a:r>
                      <a:rPr lang="en-US" sz="1200" dirty="0">
                        <a:solidFill>
                          <a:schemeClr val="bg1"/>
                        </a:solidFill>
                      </a:rPr>
                      <a:t>21.4%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92-4A0A-905D-9AA133BFE62C}"/>
                </c:ext>
              </c:extLst>
            </c:dLbl>
            <c:dLbl>
              <c:idx val="1"/>
              <c:layout>
                <c:manualLayout>
                  <c:x val="0.16619855932753064"/>
                  <c:y val="-0.15467111801145053"/>
                </c:manualLayout>
              </c:layout>
              <c:tx>
                <c:rich>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r>
                      <a:rPr lang="en-US" sz="1200">
                        <a:solidFill>
                          <a:schemeClr val="bg1"/>
                        </a:solidFill>
                      </a:rPr>
                      <a:t>78.6%</a:t>
                    </a:r>
                  </a:p>
                </c:rich>
              </c:tx>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92-4A0A-905D-9AA133BFE62C}"/>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Tabelle1!$R$46:$R$47</c:f>
              <c:strCache>
                <c:ptCount val="2"/>
                <c:pt idx="0">
                  <c:v>גוף ציבורי</c:v>
                </c:pt>
                <c:pt idx="1">
                  <c:v>גוף עצמאי</c:v>
                </c:pt>
              </c:strCache>
            </c:strRef>
          </c:cat>
          <c:val>
            <c:numRef>
              <c:f>Tabelle1!$S$46:$S$47</c:f>
              <c:numCache>
                <c:formatCode>0.0%</c:formatCode>
                <c:ptCount val="2"/>
                <c:pt idx="0">
                  <c:v>0.214</c:v>
                </c:pt>
                <c:pt idx="1">
                  <c:v>0.78600000000000003</c:v>
                </c:pt>
              </c:numCache>
            </c:numRef>
          </c:val>
          <c:extLst>
            <c:ext xmlns:c16="http://schemas.microsoft.com/office/drawing/2014/chart" uri="{C3380CC4-5D6E-409C-BE32-E72D297353CC}">
              <c16:uniqueId val="{00000004-B192-4A0A-905D-9AA133BFE62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6507911158019478"/>
          <c:y val="0.74322542593306629"/>
          <c:w val="0.70504043543948602"/>
          <c:h val="0.146877918981510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3C5E89"/>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04-425D-929B-D9D4E288FE0F}"/>
              </c:ext>
            </c:extLst>
          </c:dPt>
          <c:dPt>
            <c:idx val="1"/>
            <c:bubble3D val="0"/>
            <c:spPr>
              <a:solidFill>
                <a:srgbClr val="3C5E89"/>
              </a:solidFill>
              <a:ln w="19050">
                <a:solidFill>
                  <a:schemeClr val="lt1"/>
                </a:solidFill>
              </a:ln>
              <a:effectLst/>
            </c:spPr>
            <c:extLst>
              <c:ext xmlns:c16="http://schemas.microsoft.com/office/drawing/2014/chart" uri="{C3380CC4-5D6E-409C-BE32-E72D297353CC}">
                <c16:uniqueId val="{00000003-6004-425D-929B-D9D4E288FE0F}"/>
              </c:ext>
            </c:extLst>
          </c:dPt>
          <c:dLbls>
            <c:dLbl>
              <c:idx val="0"/>
              <c:layout>
                <c:manualLayout>
                  <c:x val="-0.13452575650108708"/>
                  <c:y val="0.11327493690593941"/>
                </c:manualLayout>
              </c:layout>
              <c:tx>
                <c:rich>
                  <a:bodyPr/>
                  <a:lstStyle/>
                  <a:p>
                    <a:r>
                      <a:rPr lang="en-US" sz="1200" dirty="0">
                        <a:solidFill>
                          <a:schemeClr val="bg1"/>
                        </a:solidFill>
                      </a:rPr>
                      <a:t>32.8%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004-425D-929B-D9D4E288FE0F}"/>
                </c:ext>
              </c:extLst>
            </c:dLbl>
            <c:dLbl>
              <c:idx val="1"/>
              <c:layout>
                <c:manualLayout>
                  <c:x val="0.15428023567653598"/>
                  <c:y val="-9.3401296120604632E-2"/>
                </c:manualLayout>
              </c:layout>
              <c:tx>
                <c:rich>
                  <a:bodyPr/>
                  <a:lstStyle/>
                  <a:p>
                    <a:r>
                      <a:rPr lang="en-US" dirty="0"/>
                      <a:t>67.2%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004-425D-929B-D9D4E288FE0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Tabelle1!$K$46:$K$47</c:f>
              <c:strCache>
                <c:ptCount val="2"/>
                <c:pt idx="0">
                  <c:v>גוף ציבורי</c:v>
                </c:pt>
                <c:pt idx="1">
                  <c:v>גוף עצמאי</c:v>
                </c:pt>
              </c:strCache>
            </c:strRef>
          </c:cat>
          <c:val>
            <c:numRef>
              <c:f>Tabelle1!$L$46:$L$47</c:f>
              <c:numCache>
                <c:formatCode>0.0%</c:formatCode>
                <c:ptCount val="2"/>
                <c:pt idx="0">
                  <c:v>0.32800000000000001</c:v>
                </c:pt>
                <c:pt idx="1">
                  <c:v>0.67200000000000004</c:v>
                </c:pt>
              </c:numCache>
            </c:numRef>
          </c:val>
          <c:extLst>
            <c:ext xmlns:c16="http://schemas.microsoft.com/office/drawing/2014/chart" uri="{C3380CC4-5D6E-409C-BE32-E72D297353CC}">
              <c16:uniqueId val="{00000004-6004-425D-929B-D9D4E288FE0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5097425932900269"/>
          <c:y val="0.7801320622038187"/>
          <c:w val="0.5100539971449134"/>
          <c:h val="0.140685838116695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gradFill>
              <a:gsLst>
                <a:gs pos="17000">
                  <a:schemeClr val="accent2"/>
                </a:gs>
                <a:gs pos="100000">
                  <a:schemeClr val="accent2"/>
                </a:gs>
                <a:gs pos="89250">
                  <a:schemeClr val="accent2"/>
                </a:gs>
                <a:gs pos="100000">
                  <a:schemeClr val="accent1">
                    <a:lumMod val="45000"/>
                    <a:lumOff val="55000"/>
                  </a:schemeClr>
                </a:gs>
                <a:gs pos="100000">
                  <a:schemeClr val="accent1">
                    <a:lumMod val="30000"/>
                    <a:lumOff val="70000"/>
                  </a:schemeClr>
                </a:gs>
              </a:gsLst>
              <a:lin ang="5400000" scaled="1"/>
            </a:gradFill>
          </c:spPr>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EFAF-488F-B081-4192B69E9736}"/>
              </c:ext>
            </c:extLst>
          </c:dPt>
          <c:dPt>
            <c:idx val="1"/>
            <c:bubble3D val="0"/>
            <c:spPr>
              <a:gradFill>
                <a:gsLst>
                  <a:gs pos="17000">
                    <a:schemeClr val="accent2"/>
                  </a:gs>
                  <a:gs pos="100000">
                    <a:schemeClr val="accent2"/>
                  </a:gs>
                  <a:gs pos="89250">
                    <a:schemeClr val="accent2"/>
                  </a:gs>
                  <a:gs pos="100000">
                    <a:schemeClr val="accent1">
                      <a:lumMod val="45000"/>
                      <a:lumOff val="55000"/>
                    </a:schemeClr>
                  </a:gs>
                  <a:gs pos="100000">
                    <a:schemeClr val="accent1">
                      <a:lumMod val="30000"/>
                      <a:lumOff val="70000"/>
                    </a:schemeClr>
                  </a:gs>
                </a:gsLst>
                <a:lin ang="5400000" scaled="1"/>
              </a:gradFill>
              <a:ln w="19050">
                <a:solidFill>
                  <a:schemeClr val="lt1"/>
                </a:solidFill>
              </a:ln>
              <a:effectLst/>
            </c:spPr>
            <c:extLst>
              <c:ext xmlns:c16="http://schemas.microsoft.com/office/drawing/2014/chart" uri="{C3380CC4-5D6E-409C-BE32-E72D297353CC}">
                <c16:uniqueId val="{00000003-EFAF-488F-B081-4192B69E9736}"/>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FAF-488F-B081-4192B69E9736}"/>
              </c:ext>
            </c:extLst>
          </c:dPt>
          <c:dPt>
            <c:idx val="3"/>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7-EFAF-488F-B081-4192B69E9736}"/>
              </c:ext>
            </c:extLst>
          </c:dPt>
          <c:dPt>
            <c:idx val="4"/>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9-EFAF-488F-B081-4192B69E9736}"/>
              </c:ext>
            </c:extLst>
          </c:dPt>
          <c:dLbls>
            <c:dLbl>
              <c:idx val="0"/>
              <c:layout>
                <c:manualLayout>
                  <c:x val="-0.11958936008060107"/>
                  <c:y val="-5.625061549198683E-2"/>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Open Sans" panose="020B0606030504020204" pitchFamily="34" charset="0"/>
                      <a:cs typeface="Arial" panose="020B0604020202020204" pitchFamily="34" charset="0"/>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FAF-488F-B081-4192B69E9736}"/>
                </c:ext>
              </c:extLst>
            </c:dLbl>
            <c:dLbl>
              <c:idx val="1"/>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Open Sans" panose="020B0606030504020204" pitchFamily="34" charset="0"/>
                      <a:cs typeface="Arial" panose="020B0604020202020204" pitchFamily="34" charset="0"/>
                    </a:defRPr>
                  </a:pPr>
                  <a:endParaRPr lang="de-DE"/>
                </a:p>
              </c:txPr>
              <c:showLegendKey val="0"/>
              <c:showVal val="0"/>
              <c:showCatName val="0"/>
              <c:showSerName val="0"/>
              <c:showPercent val="1"/>
              <c:showBubbleSize val="0"/>
              <c:extLst>
                <c:ext xmlns:c16="http://schemas.microsoft.com/office/drawing/2014/chart" uri="{C3380CC4-5D6E-409C-BE32-E72D297353CC}">
                  <c16:uniqueId val="{00000003-EFAF-488F-B081-4192B69E9736}"/>
                </c:ext>
              </c:extLst>
            </c:dLbl>
            <c:dLbl>
              <c:idx val="2"/>
              <c:layout>
                <c:manualLayout>
                  <c:x val="5.2199835707677285E-2"/>
                  <c:y val="6.6886317024401315E-2"/>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Open Sans" panose="020B0606030504020204" pitchFamily="34" charset="0"/>
                      <a:cs typeface="Arial" panose="020B0604020202020204" pitchFamily="34" charset="0"/>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AF-488F-B081-4192B69E9736}"/>
                </c:ext>
              </c:extLst>
            </c:dLbl>
            <c:dLbl>
              <c:idx val="3"/>
              <c:layout>
                <c:manualLayout>
                  <c:x val="-7.5797409869783052E-3"/>
                  <c:y val="1.1769544814239166E-2"/>
                </c:manualLayout>
              </c:layout>
              <c:tx>
                <c:rich>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pPr>
                    <a:fld id="{68AF5B30-59DE-45E2-A07B-A206FEA50614}" type="PERCENTAGE">
                      <a:rPr lang="en-US" sz="1000"/>
                      <a:pPr>
                        <a:defRPr sz="1000"/>
                      </a:pPr>
                      <a:t>[PROZENTSATZ]</a:t>
                    </a:fld>
                    <a:endParaRPr lang="de-DE"/>
                  </a:p>
                </c:rich>
              </c:tx>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FAF-488F-B081-4192B69E9736}"/>
                </c:ext>
              </c:extLst>
            </c:dLbl>
            <c:dLbl>
              <c:idx val="4"/>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showLegendKey val="0"/>
              <c:showVal val="0"/>
              <c:showCatName val="0"/>
              <c:showSerName val="0"/>
              <c:showPercent val="1"/>
              <c:showBubbleSize val="0"/>
              <c:extLst>
                <c:ext xmlns:c16="http://schemas.microsoft.com/office/drawing/2014/chart" uri="{C3380CC4-5D6E-409C-BE32-E72D297353CC}">
                  <c16:uniqueId val="{00000009-EFAF-488F-B081-4192B69E9736}"/>
                </c:ext>
              </c:extLst>
            </c:dLbl>
            <c:spPr>
              <a:solidFill>
                <a:schemeClr val="accent2"/>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Tabelle1!$A$12:$A$16</c:f>
              <c:strCache>
                <c:ptCount val="5"/>
                <c:pt idx="0">
                  <c:v>מעונות יום לילדים</c:v>
                </c:pt>
                <c:pt idx="1">
                  <c:v>תמיכה בחינוך, סייעות חינוכיות וסיוע בהשתלבות</c:v>
                </c:pt>
                <c:pt idx="2">
                  <c:v>עבודה עם ילדים ונוער, עבודה סוציאלית עם נוער</c:v>
                </c:pt>
                <c:pt idx="3">
                  <c:v>קידום כללי לחינוך המשפחתי</c:v>
                </c:pt>
                <c:pt idx="4">
                  <c:v>אחר</c:v>
                </c:pt>
              </c:strCache>
            </c:strRef>
          </c:cat>
          <c:val>
            <c:numRef>
              <c:f>Tabelle1!$B$12:$B$16</c:f>
              <c:numCache>
                <c:formatCode>0</c:formatCode>
                <c:ptCount val="5"/>
                <c:pt idx="0">
                  <c:v>67.220465012919007</c:v>
                </c:pt>
                <c:pt idx="1">
                  <c:v>23.689560471247077</c:v>
                </c:pt>
                <c:pt idx="2">
                  <c:v>5.0556554282589321</c:v>
                </c:pt>
                <c:pt idx="3">
                  <c:v>1.6581899531261237</c:v>
                </c:pt>
                <c:pt idx="4">
                  <c:v>2.3761291344488598</c:v>
                </c:pt>
              </c:numCache>
            </c:numRef>
          </c:val>
          <c:extLst>
            <c:ext xmlns:c16="http://schemas.microsoft.com/office/drawing/2014/chart" uri="{C3380CC4-5D6E-409C-BE32-E72D297353CC}">
              <c16:uniqueId val="{0000000A-EFAF-488F-B081-4192B69E9736}"/>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pPr>
          <a:endParaRPr lang="de-DE"/>
        </a:p>
      </c:txPr>
    </c:legend>
    <c:plotVisOnly val="1"/>
    <c:dispBlanksAs val="gap"/>
    <c:showDLblsOverMax val="0"/>
  </c:chart>
  <c:spPr>
    <a:noFill/>
    <a:ln>
      <a:noFill/>
    </a:ln>
    <a:effectLst/>
  </c:spPr>
  <c:txPr>
    <a:bodyPr/>
    <a:lstStyle/>
    <a:p>
      <a:pPr>
        <a:defRPr sz="1200">
          <a:latin typeface="Arial" panose="020B0604020202020204" pitchFamily="34" charset="0"/>
          <a:ea typeface="Open Sans" panose="020B0606030504020204" pitchFamily="34" charset="0"/>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57B5C8B4-95C9-4195-B362-09CC522898DA}">
      <dgm:prSet custT="1"/>
      <dgm:spPr>
        <a:solidFill>
          <a:schemeClr val="accent1">
            <a:lumMod val="40000"/>
            <a:lumOff val="60000"/>
            <a:alpha val="90000"/>
          </a:schemeClr>
        </a:solidFill>
      </dgm:spPr>
      <dgm:t>
        <a:bodyPr/>
        <a:lstStyle/>
        <a:p>
          <a:pPr algn="ctr" rtl="1"/>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קידום החינוך המשפחתי
סעיפים </a:t>
          </a:r>
          <a:r>
            <a:rPr lang="he-IL" sz="1200" b="1" dirty="0" err="1">
              <a:solidFill>
                <a:schemeClr val="tx1"/>
              </a:solidFill>
              <a:latin typeface="Arial" panose="020B0604020202020204" pitchFamily="34" charset="0"/>
              <a:ea typeface="Open Sans" panose="020B0606030504020204" pitchFamily="34" charset="0"/>
              <a:cs typeface="Arial" panose="020B0604020202020204" pitchFamily="34" charset="0"/>
            </a:rPr>
            <a:t>16–21</a:t>
          </a:r>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 ב- </a:t>
          </a:r>
          <a:r>
            <a:rPr lang="de-DE" sz="1200" b="1" dirty="0">
              <a:solidFill>
                <a:schemeClr val="tx1"/>
              </a:solidFill>
              <a:latin typeface="Arial" panose="020B0604020202020204" pitchFamily="34" charset="0"/>
              <a:ea typeface="Open Sans" panose="020B0606030504020204" pitchFamily="34" charset="0"/>
              <a:cs typeface="Arial" panose="020B0604020202020204" pitchFamily="34" charset="0"/>
            </a:rPr>
            <a:t>SGB VIII</a:t>
          </a:r>
          <a:endParaRPr lang="de-DE" sz="1200" dirty="0">
            <a:solidFill>
              <a:schemeClr val="tx1"/>
            </a:solidFill>
            <a:latin typeface="Arial" panose="020B0604020202020204" pitchFamily="34" charset="0"/>
            <a:ea typeface="Open Sans" panose="020B0606030504020204" pitchFamily="34" charset="0"/>
            <a:cs typeface="Arial" panose="020B0604020202020204" pitchFamily="34" charset="0"/>
          </a:endParaRPr>
        </a:p>
      </dgm:t>
      <dgm:extLst>
        <a:ext uri="{E40237B7-FDA0-4F09-8148-C483321AD2D9}">
          <dgm14:cNvPr xmlns:dgm14="http://schemas.microsoft.com/office/drawing/2010/diagram" id="0" name="" descr="Ein Bereich der Kinder- und Jugendhilfe in Deutschland: Förderung der Erziehung in der Familie §§ 16-21 Sozialgesetzbuch (SGB) Acht (VIII)" title="Freihandform"/>
        </a:ext>
      </dgm:extLst>
    </dgm:pt>
    <dgm:pt modelId="{B3AD9B68-A307-460A-91F4-5DB7974AFDCD}" type="parTrans" cxnId="{51BCAF82-8EDE-4C41-B825-F135136EC23E}">
      <dgm:prSet/>
      <dgm:spPr/>
      <dgm:t>
        <a:bodyPr/>
        <a:lstStyle/>
        <a:p>
          <a:endParaRPr lang="de-DE"/>
        </a:p>
      </dgm:t>
    </dgm:pt>
    <dgm:pt modelId="{8FBA5766-2C22-412A-B4E9-41F0B7104156}" type="sibTrans" cxnId="{51BCAF82-8EDE-4C41-B825-F135136EC23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LinFactNeighborX="-439" custLinFactNeighborY="-23246">
        <dgm:presLayoutVars>
          <dgm:chMax val="0"/>
          <dgm:bulletEnabled val="1"/>
        </dgm:presLayoutVars>
      </dgm:prSet>
      <dgm:spPr/>
    </dgm:pt>
  </dgm:ptLst>
  <dgm:cxnLst>
    <dgm:cxn modelId="{51BCAF82-8EDE-4C41-B825-F135136EC23E}" srcId="{F31716F1-72F1-43E0-9960-443E12A38D55}" destId="{57B5C8B4-95C9-4195-B362-09CC522898DA}" srcOrd="0" destOrd="0" parTransId="{B3AD9B68-A307-460A-91F4-5DB7974AFDCD}" sibTransId="{8FBA5766-2C22-412A-B4E9-41F0B7104156}"/>
    <dgm:cxn modelId="{219B31D3-58AB-47A4-88E8-C86262E09178}" type="presOf" srcId="{57B5C8B4-95C9-4195-B362-09CC522898DA}" destId="{AEF15C3F-A85D-4840-975F-712DEC557E60}" srcOrd="0" destOrd="0" presId="urn:microsoft.com/office/officeart/2005/8/layout/vList2"/>
    <dgm:cxn modelId="{DC8AABD3-D090-4F85-AF48-04A9F10585AA}" type="presOf" srcId="{F31716F1-72F1-43E0-9960-443E12A38D55}" destId="{04D45573-8344-464E-BB1D-30FE966085FB}" srcOrd="0" destOrd="0" presId="urn:microsoft.com/office/officeart/2005/8/layout/vList2"/>
    <dgm:cxn modelId="{BC160823-D7A7-4A39-ACBF-F4AB0BD7D8A1}"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241CC-B76E-4A57-9579-375EC678A97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2F05B311-E38A-4D1C-A56F-B1DF6B4474B7}">
      <dgm:prSet custT="1"/>
      <dgm:spPr>
        <a:solidFill>
          <a:schemeClr val="accent1">
            <a:lumMod val="60000"/>
            <a:lumOff val="40000"/>
            <a:alpha val="90000"/>
          </a:schemeClr>
        </a:solidFill>
      </dgm:spPr>
      <dgm:t>
        <a:bodyPr/>
        <a:lstStyle/>
        <a:p>
          <a:pPr algn="ctr" rtl="1"/>
          <a:r>
            <a:rPr lang="he-IL" sz="1200" b="1" dirty="0">
              <a:solidFill>
                <a:schemeClr val="tx1"/>
              </a:solidFill>
              <a:latin typeface="Arial" panose="020B0604020202020204" pitchFamily="34" charset="0"/>
              <a:cs typeface="Arial" panose="020B0604020202020204" pitchFamily="34" charset="0"/>
            </a:rPr>
            <a:t>תפקידים ריבוניים להגנה על ילדים ובני נוער
סעיפים </a:t>
          </a:r>
          <a:r>
            <a:rPr lang="he-IL" sz="1200" b="1" dirty="0" err="1">
              <a:solidFill>
                <a:schemeClr val="tx1"/>
              </a:solidFill>
              <a:latin typeface="Arial" panose="020B0604020202020204" pitchFamily="34" charset="0"/>
              <a:cs typeface="Arial" panose="020B0604020202020204" pitchFamily="34" charset="0"/>
            </a:rPr>
            <a:t>42</a:t>
          </a:r>
          <a:r>
            <a:rPr lang="he-IL" sz="1200" b="1" dirty="0" err="1">
              <a:solidFill>
                <a:schemeClr val="tx1"/>
              </a:solidFill>
              <a:latin typeface="Arial" panose="020B0604020202020204" pitchFamily="34" charset="0"/>
              <a:ea typeface="Open Sans" panose="020B0606030504020204" pitchFamily="34" charset="0"/>
              <a:cs typeface="Arial" panose="020B0604020202020204" pitchFamily="34" charset="0"/>
            </a:rPr>
            <a:t>–</a:t>
          </a:r>
          <a:r>
            <a:rPr lang="he-IL" sz="1200" b="1" dirty="0" err="1">
              <a:solidFill>
                <a:schemeClr val="tx1"/>
              </a:solidFill>
              <a:latin typeface="Arial" panose="020B0604020202020204" pitchFamily="34" charset="0"/>
              <a:cs typeface="Arial" panose="020B0604020202020204" pitchFamily="34" charset="0"/>
            </a:rPr>
            <a:t>58</a:t>
          </a:r>
          <a:r>
            <a:rPr lang="he-IL" sz="1200" b="1" dirty="0">
              <a:solidFill>
                <a:schemeClr val="tx1"/>
              </a:solidFill>
              <a:latin typeface="Arial" panose="020B0604020202020204" pitchFamily="34" charset="0"/>
              <a:cs typeface="Arial" panose="020B0604020202020204" pitchFamily="34" charset="0"/>
            </a:rPr>
            <a:t> ב- </a:t>
          </a:r>
          <a:r>
            <a:rPr lang="de-DE" sz="1200" b="1" dirty="0">
              <a:solidFill>
                <a:schemeClr val="tx1"/>
              </a:solidFill>
              <a:latin typeface="Arial" panose="020B0604020202020204" pitchFamily="34" charset="0"/>
              <a:cs typeface="Arial" panose="020B0604020202020204" pitchFamily="34" charset="0"/>
            </a:rPr>
            <a:t>SGB VIII</a:t>
          </a:r>
          <a:endParaRPr lang="de-DE" sz="1200"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Benennt einen Bereich der Kinder- und Jugendhilfe in Deutschland: &#10;Hoheitliche Aufgaben zum Schutz von Kindern und Jugendliche §§ 42–58 Sozialgesetzbuch (SGB) Acht (VIII)" title="Freihandform"/>
        </a:ext>
      </dgm:extLst>
    </dgm:pt>
    <dgm:pt modelId="{161FC95B-3C40-4CFF-81C8-D0760C858F42}" type="parTrans" cxnId="{28E93E25-28E9-4165-ACB6-40B834C5FD24}">
      <dgm:prSet/>
      <dgm:spPr/>
      <dgm:t>
        <a:bodyPr/>
        <a:lstStyle/>
        <a:p>
          <a:endParaRPr lang="de-DE"/>
        </a:p>
      </dgm:t>
    </dgm:pt>
    <dgm:pt modelId="{6A4B68C8-981C-4EC7-95D2-5ED7716FE7DD}" type="sibTrans" cxnId="{28E93E25-28E9-4165-ACB6-40B834C5FD24}">
      <dgm:prSet/>
      <dgm:spPr/>
      <dgm:t>
        <a:bodyPr/>
        <a:lstStyle/>
        <a:p>
          <a:endParaRPr lang="de-DE"/>
        </a:p>
      </dgm:t>
    </dgm:pt>
    <dgm:pt modelId="{0F661568-69D9-4E8B-87AA-937DEA19C76C}" type="pres">
      <dgm:prSet presAssocID="{280241CC-B76E-4A57-9579-375EC678A97E}" presName="linear" presStyleCnt="0">
        <dgm:presLayoutVars>
          <dgm:animLvl val="lvl"/>
          <dgm:resizeHandles val="exact"/>
        </dgm:presLayoutVars>
      </dgm:prSet>
      <dgm:spPr/>
    </dgm:pt>
    <dgm:pt modelId="{E04BB76E-F444-410F-B393-0064D905195D}" type="pres">
      <dgm:prSet presAssocID="{2F05B311-E38A-4D1C-A56F-B1DF6B4474B7}" presName="parentText" presStyleLbl="node1" presStyleIdx="0" presStyleCnt="1" custLinFactNeighborX="2350" custLinFactNeighborY="1294">
        <dgm:presLayoutVars>
          <dgm:chMax val="0"/>
          <dgm:bulletEnabled val="1"/>
        </dgm:presLayoutVars>
      </dgm:prSet>
      <dgm:spPr/>
    </dgm:pt>
  </dgm:ptLst>
  <dgm:cxnLst>
    <dgm:cxn modelId="{28E93E25-28E9-4165-ACB6-40B834C5FD24}" srcId="{280241CC-B76E-4A57-9579-375EC678A97E}" destId="{2F05B311-E38A-4D1C-A56F-B1DF6B4474B7}" srcOrd="0" destOrd="0" parTransId="{161FC95B-3C40-4CFF-81C8-D0760C858F42}" sibTransId="{6A4B68C8-981C-4EC7-95D2-5ED7716FE7DD}"/>
    <dgm:cxn modelId="{DD84CD98-7B98-4A27-B31A-5AA7859D8707}" type="presOf" srcId="{2F05B311-E38A-4D1C-A56F-B1DF6B4474B7}" destId="{E04BB76E-F444-410F-B393-0064D905195D}" srcOrd="0" destOrd="0" presId="urn:microsoft.com/office/officeart/2005/8/layout/vList2"/>
    <dgm:cxn modelId="{A0D9FACD-88D7-4283-A2DD-E308819CC3D7}" type="presOf" srcId="{280241CC-B76E-4A57-9579-375EC678A97E}" destId="{0F661568-69D9-4E8B-87AA-937DEA19C76C}" srcOrd="0" destOrd="0" presId="urn:microsoft.com/office/officeart/2005/8/layout/vList2"/>
    <dgm:cxn modelId="{056215AF-783F-4C95-AEA3-3A3D73FDF145}" type="presParOf" srcId="{0F661568-69D9-4E8B-87AA-937DEA19C76C}" destId="{E04BB76E-F444-410F-B393-0064D905195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D564EF-4DDA-4FC5-95B7-E0CE8C6185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E87514C6-A52C-44D1-9F69-8D70E20A1066}">
      <dgm:prSet custT="1"/>
      <dgm:spPr>
        <a:noFill/>
      </dgm:spPr>
      <dgm:t>
        <a:bodyPr/>
        <a:lstStyle/>
        <a:p>
          <a:pPr algn="ctr" rtl="1"/>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איחוד השירותים לרווחת הנוער </a:t>
          </a:r>
        </a:p>
        <a:p>
          <a:pPr algn="ctr" rtl="1"/>
          <a:r>
            <a:rPr lang="de-DE" sz="1200" b="0" i="0" dirty="0">
              <a:solidFill>
                <a:schemeClr val="tx1"/>
              </a:solidFill>
              <a:latin typeface="Arial" panose="020B0604020202020204" pitchFamily="34" charset="0"/>
              <a:ea typeface="Open Sans" panose="020B0606030504020204" pitchFamily="34" charset="0"/>
              <a:cs typeface="Arial" panose="020B0604020202020204" pitchFamily="34" charset="0"/>
            </a:rPr>
            <a:t> </a:t>
          </a:r>
          <a:r>
            <a:rPr lang="he-IL" sz="1200" b="0" i="0" dirty="0">
              <a:solidFill>
                <a:schemeClr val="tx1"/>
              </a:solidFill>
              <a:latin typeface="Arial" panose="020B0604020202020204" pitchFamily="34" charset="0"/>
              <a:ea typeface="Open Sans" panose="020B0606030504020204" pitchFamily="34" charset="0"/>
              <a:cs typeface="Arial" panose="020B0604020202020204" pitchFamily="34" charset="0"/>
            </a:rPr>
            <a:t>פירושו:
- תמיכה בחינוך ובלימודים
- תמיכה חברתית
- הגנה במצבים מסוכנים
לפי עקרונות עבודה משותפים </a:t>
          </a:r>
        </a:p>
        <a:p>
          <a:pPr algn="ctr" rtl="1"/>
          <a:r>
            <a:rPr lang="he-IL" sz="1200" b="0" i="0" dirty="0">
              <a:solidFill>
                <a:schemeClr val="tx1"/>
              </a:solidFill>
              <a:latin typeface="Arial" panose="020B0604020202020204" pitchFamily="34" charset="0"/>
              <a:ea typeface="Open Sans" panose="020B0606030504020204" pitchFamily="34" charset="0"/>
              <a:cs typeface="Arial" panose="020B0604020202020204" pitchFamily="34" charset="0"/>
            </a:rPr>
            <a:t>ותחומי עבודה המתואמים ביניהם</a:t>
          </a:r>
          <a:endParaRPr lang="de-DE" sz="1200" b="0" i="0" dirty="0">
            <a:solidFill>
              <a:schemeClr val="tx1"/>
            </a:solidFill>
            <a:latin typeface="Arial" panose="020B0604020202020204" pitchFamily="34" charset="0"/>
            <a:ea typeface="Open Sans" panose="020B0606030504020204" pitchFamily="34" charset="0"/>
            <a:cs typeface="Arial" panose="020B0604020202020204" pitchFamily="34" charset="0"/>
          </a:endParaRPr>
        </a:p>
      </dgm:t>
      <dgm:extLst>
        <a:ext uri="{E40237B7-FDA0-4F09-8148-C483321AD2D9}">
          <dgm14:cNvPr xmlns:dgm14="http://schemas.microsoft.com/office/drawing/2010/diagram" id="0" name="" descr="Hier wird erläutert, was die Einheit der Jugendhilfe heißt: &#10;- Förderung von Erziehung und Bildung&#10;- Hilfen zur Erziehung&#10;- Schutz vor Gefahren im Rahmen gemeinsamer Arbeitsprinzipien und  aufeinander bezogener Arbeitsbereiche" title="Freihandform"/>
        </a:ext>
      </dgm:extLst>
    </dgm:pt>
    <dgm:pt modelId="{815F4992-4351-48F6-8A7A-3CBCE93F1DE2}" type="parTrans" cxnId="{8F51682C-355D-49AB-932F-FCB633169B46}">
      <dgm:prSet/>
      <dgm:spPr/>
      <dgm:t>
        <a:bodyPr/>
        <a:lstStyle/>
        <a:p>
          <a:endParaRPr lang="de-DE"/>
        </a:p>
      </dgm:t>
    </dgm:pt>
    <dgm:pt modelId="{4B1C5386-240F-4CCE-8784-B2DFFDA95048}" type="sibTrans" cxnId="{8F51682C-355D-49AB-932F-FCB633169B46}">
      <dgm:prSet/>
      <dgm:spPr/>
      <dgm:t>
        <a:bodyPr/>
        <a:lstStyle/>
        <a:p>
          <a:endParaRPr lang="de-DE"/>
        </a:p>
      </dgm:t>
    </dgm:pt>
    <dgm:pt modelId="{3E671110-6247-4CAC-A5EB-0ED594D2F431}" type="pres">
      <dgm:prSet presAssocID="{14D564EF-4DDA-4FC5-95B7-E0CE8C61850E}" presName="linear" presStyleCnt="0">
        <dgm:presLayoutVars>
          <dgm:animLvl val="lvl"/>
          <dgm:resizeHandles val="exact"/>
        </dgm:presLayoutVars>
      </dgm:prSet>
      <dgm:spPr/>
    </dgm:pt>
    <dgm:pt modelId="{16ECFACD-F280-4279-A229-0E04F59FE9AD}" type="pres">
      <dgm:prSet presAssocID="{E87514C6-A52C-44D1-9F69-8D70E20A1066}" presName="parentText" presStyleLbl="node1" presStyleIdx="0" presStyleCnt="1" custLinFactNeighborX="-176" custLinFactNeighborY="8348">
        <dgm:presLayoutVars>
          <dgm:chMax val="0"/>
          <dgm:bulletEnabled val="1"/>
        </dgm:presLayoutVars>
      </dgm:prSet>
      <dgm:spPr/>
    </dgm:pt>
  </dgm:ptLst>
  <dgm:cxnLst>
    <dgm:cxn modelId="{8F51682C-355D-49AB-932F-FCB633169B46}" srcId="{14D564EF-4DDA-4FC5-95B7-E0CE8C61850E}" destId="{E87514C6-A52C-44D1-9F69-8D70E20A1066}" srcOrd="0" destOrd="0" parTransId="{815F4992-4351-48F6-8A7A-3CBCE93F1DE2}" sibTransId="{4B1C5386-240F-4CCE-8784-B2DFFDA95048}"/>
    <dgm:cxn modelId="{B318CC63-7818-461A-88D1-B7C9E48729B4}" type="presOf" srcId="{E87514C6-A52C-44D1-9F69-8D70E20A1066}" destId="{16ECFACD-F280-4279-A229-0E04F59FE9AD}" srcOrd="0" destOrd="0" presId="urn:microsoft.com/office/officeart/2005/8/layout/vList2"/>
    <dgm:cxn modelId="{C2D034AF-F11B-4A65-93EE-5ED7882DF533}" type="presOf" srcId="{14D564EF-4DDA-4FC5-95B7-E0CE8C61850E}" destId="{3E671110-6247-4CAC-A5EB-0ED594D2F431}" srcOrd="0" destOrd="0" presId="urn:microsoft.com/office/officeart/2005/8/layout/vList2"/>
    <dgm:cxn modelId="{E7E22866-9A92-4AF4-B117-D44B039BCCF8}" type="presParOf" srcId="{3E671110-6247-4CAC-A5EB-0ED594D2F431}" destId="{16ECFACD-F280-4279-A229-0E04F59FE9AD}"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57B5C8B4-95C9-4195-B362-09CC522898DA}">
      <dgm:prSet custT="1"/>
      <dgm:spPr>
        <a:solidFill>
          <a:schemeClr val="accent1">
            <a:lumMod val="40000"/>
            <a:lumOff val="60000"/>
            <a:alpha val="90000"/>
          </a:schemeClr>
        </a:solidFill>
      </dgm:spPr>
      <dgm:t>
        <a:bodyPr/>
        <a:lstStyle/>
        <a:p>
          <a:pPr algn="ctr" rtl="1"/>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עבודה עם נוער;
עבודה סוציאלית עם נוער;
הגנה חינוכית לילד ולנוער
סעיפים </a:t>
          </a:r>
          <a:r>
            <a:rPr lang="he-IL" sz="1200" b="1" dirty="0" err="1">
              <a:solidFill>
                <a:schemeClr val="tx1"/>
              </a:solidFill>
              <a:latin typeface="Arial" panose="020B0604020202020204" pitchFamily="34" charset="0"/>
              <a:ea typeface="Open Sans" panose="020B0606030504020204" pitchFamily="34" charset="0"/>
              <a:cs typeface="Arial" panose="020B0604020202020204" pitchFamily="34" charset="0"/>
            </a:rPr>
            <a:t>11–15</a:t>
          </a:r>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 ב- </a:t>
          </a:r>
          <a:r>
            <a:rPr lang="de-DE" sz="1200" b="1" dirty="0">
              <a:solidFill>
                <a:schemeClr val="tx1"/>
              </a:solidFill>
              <a:latin typeface="Arial" panose="020B0604020202020204" pitchFamily="34" charset="0"/>
              <a:ea typeface="Open Sans" panose="020B0606030504020204" pitchFamily="34" charset="0"/>
              <a:cs typeface="Arial" panose="020B0604020202020204" pitchFamily="34" charset="0"/>
            </a:rPr>
            <a:t>SGB VIII</a:t>
          </a:r>
          <a:endParaRPr lang="de-DE" sz="1200" dirty="0">
            <a:solidFill>
              <a:schemeClr val="tx1"/>
            </a:solidFill>
            <a:latin typeface="Arial" panose="020B0604020202020204" pitchFamily="34" charset="0"/>
            <a:ea typeface="Open Sans" panose="020B0606030504020204" pitchFamily="34" charset="0"/>
            <a:cs typeface="Arial" panose="020B0604020202020204" pitchFamily="34" charset="0"/>
          </a:endParaRPr>
        </a:p>
      </dgm:t>
      <dgm:extLst>
        <a:ext uri="{E40237B7-FDA0-4F09-8148-C483321AD2D9}">
          <dgm14:cNvPr xmlns:dgm14="http://schemas.microsoft.com/office/drawing/2010/diagram" id="0" name="" descr="Benennt einen Bereich der Kinder- und Jugendhilfe in Deutschland: &#10;Jugendarbeit; Jugendsozialarbeit;&#10;erzieherischer Kinder- und &#10;Jugendschutz §§ 11–15 Sozialgesetzbuch (SGB) Acht (VIII)" title="Freihandform"/>
        </a:ext>
      </dgm:extLst>
    </dgm:pt>
    <dgm:pt modelId="{B3AD9B68-A307-460A-91F4-5DB7974AFDCD}" type="parTrans" cxnId="{51BCAF82-8EDE-4C41-B825-F135136EC23E}">
      <dgm:prSet/>
      <dgm:spPr/>
      <dgm:t>
        <a:bodyPr/>
        <a:lstStyle/>
        <a:p>
          <a:endParaRPr lang="de-DE"/>
        </a:p>
      </dgm:t>
    </dgm:pt>
    <dgm:pt modelId="{8FBA5766-2C22-412A-B4E9-41F0B7104156}" type="sibTrans" cxnId="{51BCAF82-8EDE-4C41-B825-F135136EC23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249043" custLinFactNeighborY="1165">
        <dgm:presLayoutVars>
          <dgm:chMax val="0"/>
          <dgm:bulletEnabled val="1"/>
        </dgm:presLayoutVars>
      </dgm:prSet>
      <dgm:spPr/>
    </dgm:pt>
  </dgm:ptLst>
  <dgm:cxnLst>
    <dgm:cxn modelId="{51BCAF82-8EDE-4C41-B825-F135136EC23E}" srcId="{F31716F1-72F1-43E0-9960-443E12A38D55}" destId="{57B5C8B4-95C9-4195-B362-09CC522898DA}" srcOrd="0" destOrd="0" parTransId="{B3AD9B68-A307-460A-91F4-5DB7974AFDCD}" sibTransId="{8FBA5766-2C22-412A-B4E9-41F0B7104156}"/>
    <dgm:cxn modelId="{219B31D3-58AB-47A4-88E8-C86262E09178}" type="presOf" srcId="{57B5C8B4-95C9-4195-B362-09CC522898DA}" destId="{AEF15C3F-A85D-4840-975F-712DEC557E60}" srcOrd="0" destOrd="0" presId="urn:microsoft.com/office/officeart/2005/8/layout/vList2"/>
    <dgm:cxn modelId="{DC8AABD3-D090-4F85-AF48-04A9F10585AA}" type="presOf" srcId="{F31716F1-72F1-43E0-9960-443E12A38D55}" destId="{04D45573-8344-464E-BB1D-30FE966085FB}" srcOrd="0" destOrd="0" presId="urn:microsoft.com/office/officeart/2005/8/layout/vList2"/>
    <dgm:cxn modelId="{BC160823-D7A7-4A39-ACBF-F4AB0BD7D8A1}"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57B5C8B4-95C9-4195-B362-09CC522898DA}">
      <dgm:prSet custT="1"/>
      <dgm:spPr>
        <a:solidFill>
          <a:schemeClr val="accent1">
            <a:lumMod val="40000"/>
            <a:lumOff val="60000"/>
            <a:alpha val="90000"/>
          </a:schemeClr>
        </a:solidFill>
      </dgm:spPr>
      <dgm:t>
        <a:bodyPr/>
        <a:lstStyle/>
        <a:p>
          <a:pPr algn="ctr" rtl="1"/>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תמיכה בילדים במסגרת גני ילדים ומעונות יום
סעיפים </a:t>
          </a:r>
          <a:r>
            <a:rPr lang="he-IL" sz="1200" b="1" dirty="0" err="1">
              <a:solidFill>
                <a:schemeClr val="tx1"/>
              </a:solidFill>
              <a:latin typeface="Arial" panose="020B0604020202020204" pitchFamily="34" charset="0"/>
              <a:ea typeface="Open Sans" panose="020B0606030504020204" pitchFamily="34" charset="0"/>
              <a:cs typeface="Arial" panose="020B0604020202020204" pitchFamily="34" charset="0"/>
            </a:rPr>
            <a:t>22–26</a:t>
          </a:r>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 ב- </a:t>
          </a:r>
          <a:r>
            <a:rPr lang="de-DE" sz="1200" b="1" dirty="0">
              <a:solidFill>
                <a:schemeClr val="tx1"/>
              </a:solidFill>
              <a:latin typeface="Arial" panose="020B0604020202020204" pitchFamily="34" charset="0"/>
              <a:ea typeface="Open Sans" panose="020B0606030504020204" pitchFamily="34" charset="0"/>
              <a:cs typeface="Arial" panose="020B0604020202020204" pitchFamily="34" charset="0"/>
            </a:rPr>
            <a:t>SGB VIII</a:t>
          </a:r>
        </a:p>
      </dgm:t>
      <dgm:extLst>
        <a:ext uri="{E40237B7-FDA0-4F09-8148-C483321AD2D9}">
          <dgm14:cNvPr xmlns:dgm14="http://schemas.microsoft.com/office/drawing/2010/diagram" id="0" name="" descr="Ein Bereich der Kinder- und Jugendhilfe in Deutschland: &#10;Förderung von Kindern in Tageseinrichtungen und Tagespflege &#10;§§ 22–26 Sozialgesetzbuch (SGB) Acht (VIII)" title="Freihandform"/>
        </a:ext>
      </dgm:extLst>
    </dgm:pt>
    <dgm:pt modelId="{B3AD9B68-A307-460A-91F4-5DB7974AFDCD}" type="parTrans" cxnId="{51BCAF82-8EDE-4C41-B825-F135136EC23E}">
      <dgm:prSet/>
      <dgm:spPr/>
      <dgm:t>
        <a:bodyPr/>
        <a:lstStyle/>
        <a:p>
          <a:endParaRPr lang="de-DE"/>
        </a:p>
      </dgm:t>
    </dgm:pt>
    <dgm:pt modelId="{8FBA5766-2C22-412A-B4E9-41F0B7104156}" type="sibTrans" cxnId="{51BCAF82-8EDE-4C41-B825-F135136EC23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228828" custLinFactNeighborY="-29355">
        <dgm:presLayoutVars>
          <dgm:chMax val="0"/>
          <dgm:bulletEnabled val="1"/>
        </dgm:presLayoutVars>
      </dgm:prSet>
      <dgm:spPr/>
    </dgm:pt>
  </dgm:ptLst>
  <dgm:cxnLst>
    <dgm:cxn modelId="{51BCAF82-8EDE-4C41-B825-F135136EC23E}" srcId="{F31716F1-72F1-43E0-9960-443E12A38D55}" destId="{57B5C8B4-95C9-4195-B362-09CC522898DA}" srcOrd="0" destOrd="0" parTransId="{B3AD9B68-A307-460A-91F4-5DB7974AFDCD}" sibTransId="{8FBA5766-2C22-412A-B4E9-41F0B7104156}"/>
    <dgm:cxn modelId="{219B31D3-58AB-47A4-88E8-C86262E09178}" type="presOf" srcId="{57B5C8B4-95C9-4195-B362-09CC522898DA}" destId="{AEF15C3F-A85D-4840-975F-712DEC557E60}" srcOrd="0" destOrd="0" presId="urn:microsoft.com/office/officeart/2005/8/layout/vList2"/>
    <dgm:cxn modelId="{DC8AABD3-D090-4F85-AF48-04A9F10585AA}" type="presOf" srcId="{F31716F1-72F1-43E0-9960-443E12A38D55}" destId="{04D45573-8344-464E-BB1D-30FE966085FB}" srcOrd="0" destOrd="0" presId="urn:microsoft.com/office/officeart/2005/8/layout/vList2"/>
    <dgm:cxn modelId="{BC160823-D7A7-4A39-ACBF-F4AB0BD7D8A1}"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57B5C8B4-95C9-4195-B362-09CC522898DA}">
      <dgm:prSet custT="1"/>
      <dgm:spPr>
        <a:solidFill>
          <a:schemeClr val="accent1">
            <a:lumMod val="40000"/>
            <a:lumOff val="60000"/>
            <a:alpha val="90000"/>
          </a:schemeClr>
        </a:solidFill>
      </dgm:spPr>
      <dgm:t>
        <a:bodyPr/>
        <a:lstStyle/>
        <a:p>
          <a:pPr algn="ctr" rtl="1"/>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שירותי תמיכה חברתית-חינוכית; תמיכה במבוגרים צעירים; תמיכה לשילוב צעירים בעלי מוגבלויות נפשיות 
סעיפים </a:t>
          </a:r>
          <a:r>
            <a:rPr lang="he-IL" sz="1200" b="1" dirty="0" err="1">
              <a:solidFill>
                <a:schemeClr val="tx1"/>
              </a:solidFill>
              <a:latin typeface="Arial" panose="020B0604020202020204" pitchFamily="34" charset="0"/>
              <a:ea typeface="Open Sans" panose="020B0606030504020204" pitchFamily="34" charset="0"/>
              <a:cs typeface="Arial" panose="020B0604020202020204" pitchFamily="34" charset="0"/>
            </a:rPr>
            <a:t>27–41</a:t>
          </a:r>
          <a:r>
            <a:rPr lang="he-IL" sz="1200" b="1" dirty="0">
              <a:solidFill>
                <a:schemeClr val="tx1"/>
              </a:solidFill>
              <a:latin typeface="Arial" panose="020B0604020202020204" pitchFamily="34" charset="0"/>
              <a:ea typeface="Open Sans" panose="020B0606030504020204" pitchFamily="34" charset="0"/>
              <a:cs typeface="Arial" panose="020B0604020202020204" pitchFamily="34" charset="0"/>
            </a:rPr>
            <a:t> ב- </a:t>
          </a:r>
          <a:r>
            <a:rPr lang="de-DE" sz="1200" b="1" dirty="0">
              <a:solidFill>
                <a:schemeClr val="tx1"/>
              </a:solidFill>
              <a:latin typeface="Arial" panose="020B0604020202020204" pitchFamily="34" charset="0"/>
              <a:ea typeface="Open Sans" panose="020B0606030504020204" pitchFamily="34" charset="0"/>
              <a:cs typeface="Arial" panose="020B0604020202020204" pitchFamily="34" charset="0"/>
            </a:rPr>
            <a:t>SGB VIII</a:t>
          </a:r>
        </a:p>
      </dgm:t>
      <dgm:extLst>
        <a:ext uri="{E40237B7-FDA0-4F09-8148-C483321AD2D9}">
          <dgm14:cNvPr xmlns:dgm14="http://schemas.microsoft.com/office/drawing/2010/diagram" id="0" name="" descr="Benennt einen Bereich der Kinder- und Jugendhilfe in Deutschland: &#10;Hilfen zur Erziehung; &#10;Hilfen für junge Volljährige; Eingliederungshilfen für junge Menschen mit seelischen Behinderungen §§ 27–41 Sozialgesetzbuch (SGB) Acht (VIII)" title="Freihandform"/>
        </a:ext>
      </dgm:extLst>
    </dgm:pt>
    <dgm:pt modelId="{B3AD9B68-A307-460A-91F4-5DB7974AFDCD}" type="parTrans" cxnId="{51BCAF82-8EDE-4C41-B825-F135136EC23E}">
      <dgm:prSet/>
      <dgm:spPr/>
      <dgm:t>
        <a:bodyPr/>
        <a:lstStyle/>
        <a:p>
          <a:endParaRPr lang="de-DE"/>
        </a:p>
      </dgm:t>
    </dgm:pt>
    <dgm:pt modelId="{8FBA5766-2C22-412A-B4E9-41F0B7104156}" type="sibTrans" cxnId="{51BCAF82-8EDE-4C41-B825-F135136EC23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439813" custLinFactNeighborX="-2561" custLinFactNeighborY="-96746">
        <dgm:presLayoutVars>
          <dgm:chMax val="0"/>
          <dgm:bulletEnabled val="1"/>
        </dgm:presLayoutVars>
      </dgm:prSet>
      <dgm:spPr/>
    </dgm:pt>
  </dgm:ptLst>
  <dgm:cxnLst>
    <dgm:cxn modelId="{51BCAF82-8EDE-4C41-B825-F135136EC23E}" srcId="{F31716F1-72F1-43E0-9960-443E12A38D55}" destId="{57B5C8B4-95C9-4195-B362-09CC522898DA}" srcOrd="0" destOrd="0" parTransId="{B3AD9B68-A307-460A-91F4-5DB7974AFDCD}" sibTransId="{8FBA5766-2C22-412A-B4E9-41F0B7104156}"/>
    <dgm:cxn modelId="{219B31D3-58AB-47A4-88E8-C86262E09178}" type="presOf" srcId="{57B5C8B4-95C9-4195-B362-09CC522898DA}" destId="{AEF15C3F-A85D-4840-975F-712DEC557E60}" srcOrd="0" destOrd="0" presId="urn:microsoft.com/office/officeart/2005/8/layout/vList2"/>
    <dgm:cxn modelId="{DC8AABD3-D090-4F85-AF48-04A9F10585AA}" type="presOf" srcId="{F31716F1-72F1-43E0-9960-443E12A38D55}" destId="{04D45573-8344-464E-BB1D-30FE966085FB}" srcOrd="0" destOrd="0" presId="urn:microsoft.com/office/officeart/2005/8/layout/vList2"/>
    <dgm:cxn modelId="{BC160823-D7A7-4A39-ACBF-F4AB0BD7D8A1}"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81F56E-482C-4F3B-802D-711E3B797A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C55D214-597D-4519-A695-9E98429F51C8}">
      <dgm:prSet/>
      <dgm:spPr>
        <a:solidFill>
          <a:schemeClr val="accent4"/>
        </a:solidFill>
      </dgm:spPr>
      <dgm:t>
        <a:bodyPr/>
        <a:lstStyle/>
        <a:p>
          <a:pPr marL="396000" algn="r" rtl="1"/>
          <a:r>
            <a:rPr lang="he-IL" b="1" dirty="0">
              <a:solidFill>
                <a:srgbClr val="000000"/>
              </a:solidFill>
              <a:latin typeface="Arial" panose="020B0604020202020204" pitchFamily="34" charset="0"/>
              <a:cs typeface="Arial" panose="020B0604020202020204" pitchFamily="34" charset="0"/>
            </a:rPr>
            <a:t>השתלבות ברפואה</a:t>
          </a:r>
        </a:p>
        <a:p>
          <a:pPr marL="396000" algn="r" rtl="1"/>
          <a:r>
            <a:rPr lang="he-IL" b="0" dirty="0">
              <a:solidFill>
                <a:srgbClr val="000000"/>
              </a:solidFill>
              <a:latin typeface="Arial" panose="020B0604020202020204" pitchFamily="34" charset="0"/>
              <a:cs typeface="Arial" panose="020B0604020202020204" pitchFamily="34" charset="0"/>
            </a:rPr>
            <a:t>בעיקר בקבלת טיפולים רפואיים (כל עוד הם אינם כלולים בסל הבריאות)</a:t>
          </a:r>
          <a:endParaRPr lang="de-DE" b="0" dirty="0">
            <a:solidFill>
              <a:srgbClr val="000000"/>
            </a:solidFill>
            <a:latin typeface="Arial" panose="020B0604020202020204" pitchFamily="34" charset="0"/>
            <a:cs typeface="Arial" panose="020B0604020202020204" pitchFamily="34" charset="0"/>
          </a:endParaRPr>
        </a:p>
      </dgm:t>
    </dgm:pt>
    <dgm:pt modelId="{73748521-F755-4B3D-8A4A-324C6F22BFB9}" type="parTrans" cxnId="{BEE88990-2418-4128-BD9E-BD7CD136147E}">
      <dgm:prSet/>
      <dgm:spPr/>
      <dgm:t>
        <a:bodyPr/>
        <a:lstStyle/>
        <a:p>
          <a:endParaRPr lang="de-DE"/>
        </a:p>
      </dgm:t>
    </dgm:pt>
    <dgm:pt modelId="{FA0909EE-C9A7-4BBC-A49D-34D9605E2A7E}" type="sibTrans" cxnId="{BEE88990-2418-4128-BD9E-BD7CD136147E}">
      <dgm:prSet/>
      <dgm:spPr>
        <a:ln>
          <a:solidFill>
            <a:schemeClr val="accent4"/>
          </a:solidFill>
        </a:ln>
      </dgm:spPr>
      <dgm:t>
        <a:bodyPr/>
        <a:lstStyle/>
        <a:p>
          <a:endParaRPr lang="de-DE"/>
        </a:p>
      </dgm:t>
    </dgm:pt>
    <dgm:pt modelId="{B8BC5AC7-D670-460C-B4B8-4E26F8031B0D}">
      <dgm:prSet/>
      <dgm:spPr>
        <a:solidFill>
          <a:schemeClr val="accent4"/>
        </a:solidFill>
      </dgm:spPr>
      <dgm:t>
        <a:bodyPr/>
        <a:lstStyle/>
        <a:p>
          <a:pPr marL="540000" algn="r" rtl="1"/>
          <a:r>
            <a:rPr lang="he-IL" b="1" dirty="0">
              <a:solidFill>
                <a:srgbClr val="000000"/>
              </a:solidFill>
              <a:latin typeface="Arial" panose="020B0604020202020204" pitchFamily="34" charset="0"/>
              <a:cs typeface="Arial" panose="020B0604020202020204" pitchFamily="34" charset="0"/>
            </a:rPr>
            <a:t>השתלבות בתעסוקה
</a:t>
          </a:r>
          <a:r>
            <a:rPr lang="he-IL" b="0" dirty="0">
              <a:solidFill>
                <a:srgbClr val="000000"/>
              </a:solidFill>
              <a:latin typeface="Arial" panose="020B0604020202020204" pitchFamily="34" charset="0"/>
              <a:cs typeface="Arial" panose="020B0604020202020204" pitchFamily="34" charset="0"/>
            </a:rPr>
            <a:t>בעיקר על ידי קבלת שירותים פדגוגיים נלווים (כל עוד אלה אינם בסמכות לשכת התעסוקה)</a:t>
          </a:r>
          <a:endParaRPr lang="de-DE" b="0" dirty="0">
            <a:solidFill>
              <a:srgbClr val="000000"/>
            </a:solidFill>
            <a:latin typeface="Arial" panose="020B0604020202020204" pitchFamily="34" charset="0"/>
            <a:cs typeface="Arial" panose="020B0604020202020204" pitchFamily="34" charset="0"/>
          </a:endParaRPr>
        </a:p>
      </dgm:t>
    </dgm:pt>
    <dgm:pt modelId="{66742486-2A91-4670-8239-02CE2343C8F8}" type="parTrans" cxnId="{A8C2A3C0-9410-4C16-94A9-9A88657E0D77}">
      <dgm:prSet/>
      <dgm:spPr/>
      <dgm:t>
        <a:bodyPr/>
        <a:lstStyle/>
        <a:p>
          <a:endParaRPr lang="de-DE"/>
        </a:p>
      </dgm:t>
    </dgm:pt>
    <dgm:pt modelId="{61AAC31B-FA6B-4F8F-A02C-2CDD0CA7AACC}" type="sibTrans" cxnId="{A8C2A3C0-9410-4C16-94A9-9A88657E0D77}">
      <dgm:prSet/>
      <dgm:spPr/>
      <dgm:t>
        <a:bodyPr/>
        <a:lstStyle/>
        <a:p>
          <a:endParaRPr lang="de-DE"/>
        </a:p>
      </dgm:t>
    </dgm:pt>
    <dgm:pt modelId="{4639EEC6-C545-4EE3-8A5A-67B3CA24880D}">
      <dgm:prSet/>
      <dgm:spPr>
        <a:solidFill>
          <a:schemeClr val="accent4"/>
        </a:solidFill>
      </dgm:spPr>
      <dgm:t>
        <a:bodyPr/>
        <a:lstStyle/>
        <a:p>
          <a:pPr marL="432000" algn="r" rtl="1"/>
          <a:r>
            <a:rPr lang="he-IL" b="1" dirty="0">
              <a:solidFill>
                <a:srgbClr val="000000"/>
              </a:solidFill>
              <a:latin typeface="Arial" panose="020B0604020202020204" pitchFamily="34" charset="0"/>
              <a:cs typeface="Arial" panose="020B0604020202020204" pitchFamily="34" charset="0"/>
            </a:rPr>
            <a:t>השתלבות בחינוך
</a:t>
          </a:r>
          <a:r>
            <a:rPr lang="he-IL" b="0" dirty="0">
              <a:solidFill>
                <a:srgbClr val="000000"/>
              </a:solidFill>
              <a:latin typeface="Arial" panose="020B0604020202020204" pitchFamily="34" charset="0"/>
              <a:cs typeface="Arial" panose="020B0604020202020204" pitchFamily="34" charset="0"/>
            </a:rPr>
            <a:t>בעיקר בסיוע לימודי (אם האוניברסיטה או בית הספר אינם מאפשרים השתלבות במידה מספקת)</a:t>
          </a:r>
          <a:endParaRPr lang="de-DE" b="0" dirty="0">
            <a:solidFill>
              <a:srgbClr val="000000"/>
            </a:solidFill>
            <a:latin typeface="Arial" panose="020B0604020202020204" pitchFamily="34" charset="0"/>
            <a:cs typeface="Arial" panose="020B0604020202020204" pitchFamily="34" charset="0"/>
          </a:endParaRPr>
        </a:p>
      </dgm:t>
    </dgm:pt>
    <dgm:pt modelId="{F3BC8EF1-9E2C-4F06-816D-3D6411F22B0E}" type="parTrans" cxnId="{76A87274-5919-4454-909D-92B1B84FE099}">
      <dgm:prSet/>
      <dgm:spPr/>
      <dgm:t>
        <a:bodyPr/>
        <a:lstStyle/>
        <a:p>
          <a:endParaRPr lang="de-DE"/>
        </a:p>
      </dgm:t>
    </dgm:pt>
    <dgm:pt modelId="{190C7D46-DF4C-4DBC-B155-D12CEB95B687}" type="sibTrans" cxnId="{76A87274-5919-4454-909D-92B1B84FE099}">
      <dgm:prSet/>
      <dgm:spPr/>
      <dgm:t>
        <a:bodyPr/>
        <a:lstStyle/>
        <a:p>
          <a:endParaRPr lang="de-DE"/>
        </a:p>
      </dgm:t>
    </dgm:pt>
    <dgm:pt modelId="{784CA719-974F-447D-867F-2E56C5100066}">
      <dgm:prSet/>
      <dgm:spPr>
        <a:solidFill>
          <a:schemeClr val="accent4"/>
        </a:solidFill>
      </dgm:spPr>
      <dgm:t>
        <a:bodyPr/>
        <a:lstStyle/>
        <a:p>
          <a:pPr marL="432000" algn="r" rtl="1"/>
          <a:r>
            <a:rPr lang="he-IL" b="1" dirty="0">
              <a:solidFill>
                <a:srgbClr val="000000"/>
              </a:solidFill>
              <a:latin typeface="Arial" panose="020B0604020202020204" pitchFamily="34" charset="0"/>
              <a:cs typeface="Arial" panose="020B0604020202020204" pitchFamily="34" charset="0"/>
            </a:rPr>
            <a:t>השתלבות בחברה
</a:t>
          </a:r>
          <a:r>
            <a:rPr lang="he-IL" b="0" dirty="0">
              <a:solidFill>
                <a:srgbClr val="000000"/>
              </a:solidFill>
              <a:latin typeface="Arial" panose="020B0604020202020204" pitchFamily="34" charset="0"/>
              <a:cs typeface="Arial" panose="020B0604020202020204" pitchFamily="34" charset="0"/>
            </a:rPr>
            <a:t>בעיקר על ידי קבלת שירותים פדגוגיים-טיפוליים, סיוע בשעות הפנאי</a:t>
          </a:r>
          <a:endParaRPr lang="de-DE" b="0" dirty="0">
            <a:solidFill>
              <a:srgbClr val="000000"/>
            </a:solidFill>
            <a:latin typeface="Arial" panose="020B0604020202020204" pitchFamily="34" charset="0"/>
            <a:cs typeface="Arial" panose="020B0604020202020204" pitchFamily="34" charset="0"/>
          </a:endParaRPr>
        </a:p>
      </dgm:t>
    </dgm:pt>
    <dgm:pt modelId="{F6A8799E-065F-4B20-970D-B19D7BF60723}" type="parTrans" cxnId="{D8376C3E-D16E-4E7D-A355-8BFBC91122F5}">
      <dgm:prSet/>
      <dgm:spPr/>
      <dgm:t>
        <a:bodyPr/>
        <a:lstStyle/>
        <a:p>
          <a:endParaRPr lang="de-DE"/>
        </a:p>
      </dgm:t>
    </dgm:pt>
    <dgm:pt modelId="{D61679CE-8D1E-43A0-A496-2EA31DAD9972}" type="sibTrans" cxnId="{D8376C3E-D16E-4E7D-A355-8BFBC91122F5}">
      <dgm:prSet/>
      <dgm:spPr/>
      <dgm:t>
        <a:bodyPr/>
        <a:lstStyle/>
        <a:p>
          <a:endParaRPr lang="de-DE"/>
        </a:p>
      </dgm:t>
    </dgm:pt>
    <dgm:pt modelId="{7A4E67AD-EA66-4566-B7DA-E3772F36377B}" type="pres">
      <dgm:prSet presAssocID="{5581F56E-482C-4F3B-802D-711E3B797AD4}" presName="Name0" presStyleCnt="0">
        <dgm:presLayoutVars>
          <dgm:chMax val="7"/>
          <dgm:chPref val="7"/>
          <dgm:dir/>
        </dgm:presLayoutVars>
      </dgm:prSet>
      <dgm:spPr/>
    </dgm:pt>
    <dgm:pt modelId="{F7422217-0DA5-485B-9FA2-452D661C9058}" type="pres">
      <dgm:prSet presAssocID="{5581F56E-482C-4F3B-802D-711E3B797AD4}" presName="Name1" presStyleCnt="0"/>
      <dgm:spPr/>
    </dgm:pt>
    <dgm:pt modelId="{C4E62D81-2C69-4B5F-81E1-1829F14B5A67}" type="pres">
      <dgm:prSet presAssocID="{5581F56E-482C-4F3B-802D-711E3B797AD4}" presName="cycle" presStyleCnt="0"/>
      <dgm:spPr/>
    </dgm:pt>
    <dgm:pt modelId="{B623FE9E-4A2E-420C-861C-DB529A557AF7}" type="pres">
      <dgm:prSet presAssocID="{5581F56E-482C-4F3B-802D-711E3B797AD4}" presName="srcNode" presStyleLbl="node1" presStyleIdx="0" presStyleCnt="4"/>
      <dgm:spPr/>
    </dgm:pt>
    <dgm:pt modelId="{BA554950-DEA1-4A0A-82ED-F912503A34C4}" type="pres">
      <dgm:prSet presAssocID="{5581F56E-482C-4F3B-802D-711E3B797AD4}" presName="conn" presStyleLbl="parChTrans1D2" presStyleIdx="0" presStyleCnt="1" custFlipHor="1" custScaleX="70527" custScaleY="95953" custLinFactX="74707" custLinFactNeighborX="100000" custLinFactNeighborY="-1475"/>
      <dgm:spPr/>
    </dgm:pt>
    <dgm:pt modelId="{6C04C52E-60AA-41CF-ADC2-72C7B527F977}" type="pres">
      <dgm:prSet presAssocID="{5581F56E-482C-4F3B-802D-711E3B797AD4}" presName="extraNode" presStyleLbl="node1" presStyleIdx="0" presStyleCnt="4"/>
      <dgm:spPr/>
    </dgm:pt>
    <dgm:pt modelId="{D55A14C4-4EEC-4119-B8A7-97AC2F60D4E6}" type="pres">
      <dgm:prSet presAssocID="{5581F56E-482C-4F3B-802D-711E3B797AD4}" presName="dstNode" presStyleLbl="node1" presStyleIdx="0" presStyleCnt="4"/>
      <dgm:spPr/>
    </dgm:pt>
    <dgm:pt modelId="{939D7A61-BC89-4EB3-BC45-3C43C9BEFDEA}" type="pres">
      <dgm:prSet presAssocID="{1C55D214-597D-4519-A695-9E98429F51C8}" presName="text_1" presStyleLbl="node1" presStyleIdx="0" presStyleCnt="4" custScaleX="83048" custLinFactNeighborX="-25550" custLinFactNeighborY="1574">
        <dgm:presLayoutVars>
          <dgm:bulletEnabled val="1"/>
        </dgm:presLayoutVars>
      </dgm:prSet>
      <dgm:spPr/>
    </dgm:pt>
    <dgm:pt modelId="{51B16E27-AC3B-4D90-B92E-4855543B88AA}" type="pres">
      <dgm:prSet presAssocID="{1C55D214-597D-4519-A695-9E98429F51C8}" presName="accent_1" presStyleCnt="0"/>
      <dgm:spPr/>
    </dgm:pt>
    <dgm:pt modelId="{4D072D21-3978-456F-86D6-F91028032AAE}" type="pres">
      <dgm:prSet presAssocID="{1C55D214-597D-4519-A695-9E98429F51C8}" presName="accentRepeatNode" presStyleLbl="solidFgAcc1" presStyleIdx="0" presStyleCnt="4" custLinFactX="300000" custLinFactNeighborX="338973" custLinFactNeighborY="3012"/>
      <dgm:spPr>
        <a:ln>
          <a:solidFill>
            <a:schemeClr val="accent4"/>
          </a:solidFill>
        </a:ln>
      </dgm:spPr>
    </dgm:pt>
    <dgm:pt modelId="{2A5763E7-2EB6-49CC-A693-96713754CEEA}" type="pres">
      <dgm:prSet presAssocID="{B8BC5AC7-D670-460C-B4B8-4E26F8031B0D}" presName="text_2" presStyleLbl="node1" presStyleIdx="1" presStyleCnt="4" custScaleX="84938" custLinFactNeighborX="-27200" custLinFactNeighborY="-4117">
        <dgm:presLayoutVars>
          <dgm:bulletEnabled val="1"/>
        </dgm:presLayoutVars>
      </dgm:prSet>
      <dgm:spPr/>
    </dgm:pt>
    <dgm:pt modelId="{4B51928E-F337-40BD-8572-C9B591D7676B}" type="pres">
      <dgm:prSet presAssocID="{B8BC5AC7-D670-460C-B4B8-4E26F8031B0D}" presName="accent_2" presStyleCnt="0"/>
      <dgm:spPr/>
    </dgm:pt>
    <dgm:pt modelId="{E515E705-8D06-40C7-A08A-001472932BF0}" type="pres">
      <dgm:prSet presAssocID="{B8BC5AC7-D670-460C-B4B8-4E26F8031B0D}" presName="accentRepeatNode" presStyleLbl="solidFgAcc1" presStyleIdx="1" presStyleCnt="4" custLinFactX="255478" custLinFactNeighborX="300000" custLinFactNeighborY="-1541"/>
      <dgm:spPr>
        <a:ln>
          <a:solidFill>
            <a:schemeClr val="accent4"/>
          </a:solidFill>
        </a:ln>
      </dgm:spPr>
    </dgm:pt>
    <dgm:pt modelId="{EC8D70A5-F8A3-407C-871B-80FBB4F302A5}" type="pres">
      <dgm:prSet presAssocID="{4639EEC6-C545-4EE3-8A5A-67B3CA24880D}" presName="text_3" presStyleLbl="node1" presStyleIdx="2" presStyleCnt="4" custScaleX="83778" custLinFactNeighborX="-28214" custLinFactNeighborY="501">
        <dgm:presLayoutVars>
          <dgm:bulletEnabled val="1"/>
        </dgm:presLayoutVars>
      </dgm:prSet>
      <dgm:spPr/>
    </dgm:pt>
    <dgm:pt modelId="{D6BF009A-49D7-4112-B808-E1F3B2FD301E}" type="pres">
      <dgm:prSet presAssocID="{4639EEC6-C545-4EE3-8A5A-67B3CA24880D}" presName="accent_3" presStyleCnt="0"/>
      <dgm:spPr/>
    </dgm:pt>
    <dgm:pt modelId="{055797E4-032E-4BB0-8BD5-A6AA8BA4698B}" type="pres">
      <dgm:prSet presAssocID="{4639EEC6-C545-4EE3-8A5A-67B3CA24880D}" presName="accentRepeatNode" presStyleLbl="solidFgAcc1" presStyleIdx="2" presStyleCnt="4" custLinFactX="255478" custLinFactNeighborX="300000" custLinFactNeighborY="-6094"/>
      <dgm:spPr>
        <a:ln>
          <a:solidFill>
            <a:schemeClr val="accent4"/>
          </a:solidFill>
        </a:ln>
      </dgm:spPr>
    </dgm:pt>
    <dgm:pt modelId="{559C8FB1-065E-4B1D-B0BC-3801204BEE6E}" type="pres">
      <dgm:prSet presAssocID="{784CA719-974F-447D-867F-2E56C5100066}" presName="text_4" presStyleLbl="node1" presStyleIdx="3" presStyleCnt="4" custScaleX="80826" custLinFactNeighborX="-26708" custLinFactNeighborY="-5190">
        <dgm:presLayoutVars>
          <dgm:bulletEnabled val="1"/>
        </dgm:presLayoutVars>
      </dgm:prSet>
      <dgm:spPr/>
    </dgm:pt>
    <dgm:pt modelId="{AD8A1E50-2681-487D-B137-063DB3352E72}" type="pres">
      <dgm:prSet presAssocID="{784CA719-974F-447D-867F-2E56C5100066}" presName="accent_4" presStyleCnt="0"/>
      <dgm:spPr/>
    </dgm:pt>
    <dgm:pt modelId="{8397A76C-A781-4E10-87CF-877C2501DA5D}" type="pres">
      <dgm:prSet presAssocID="{784CA719-974F-447D-867F-2E56C5100066}" presName="accentRepeatNode" presStyleLbl="solidFgAcc1" presStyleIdx="3" presStyleCnt="4" custLinFactX="300000" custLinFactNeighborX="334448" custLinFactNeighborY="-2400"/>
      <dgm:spPr>
        <a:ln>
          <a:solidFill>
            <a:schemeClr val="accent4"/>
          </a:solidFill>
        </a:ln>
      </dgm:spPr>
    </dgm:pt>
  </dgm:ptLst>
  <dgm:cxnLst>
    <dgm:cxn modelId="{5F9EBB32-872C-46C9-B436-8E24417BA5BA}" type="presOf" srcId="{B8BC5AC7-D670-460C-B4B8-4E26F8031B0D}" destId="{2A5763E7-2EB6-49CC-A693-96713754CEEA}" srcOrd="0" destOrd="0" presId="urn:microsoft.com/office/officeart/2008/layout/VerticalCurvedList"/>
    <dgm:cxn modelId="{9792DA3B-1EC1-4DAB-9EA5-DD3AAF10E1DD}" type="presOf" srcId="{4639EEC6-C545-4EE3-8A5A-67B3CA24880D}" destId="{EC8D70A5-F8A3-407C-871B-80FBB4F302A5}" srcOrd="0" destOrd="0" presId="urn:microsoft.com/office/officeart/2008/layout/VerticalCurvedList"/>
    <dgm:cxn modelId="{D8376C3E-D16E-4E7D-A355-8BFBC91122F5}" srcId="{5581F56E-482C-4F3B-802D-711E3B797AD4}" destId="{784CA719-974F-447D-867F-2E56C5100066}" srcOrd="3" destOrd="0" parTransId="{F6A8799E-065F-4B20-970D-B19D7BF60723}" sibTransId="{D61679CE-8D1E-43A0-A496-2EA31DAD9972}"/>
    <dgm:cxn modelId="{91D4855E-42C4-45E6-80B7-10D1F76B057E}" type="presOf" srcId="{5581F56E-482C-4F3B-802D-711E3B797AD4}" destId="{7A4E67AD-EA66-4566-B7DA-E3772F36377B}" srcOrd="0" destOrd="0" presId="urn:microsoft.com/office/officeart/2008/layout/VerticalCurvedList"/>
    <dgm:cxn modelId="{22E48A5E-0E99-4099-B930-4546E5103081}" type="presOf" srcId="{FA0909EE-C9A7-4BBC-A49D-34D9605E2A7E}" destId="{BA554950-DEA1-4A0A-82ED-F912503A34C4}" srcOrd="0" destOrd="0" presId="urn:microsoft.com/office/officeart/2008/layout/VerticalCurvedList"/>
    <dgm:cxn modelId="{6E5CF749-6ABC-466E-9251-440BF8D06D7D}" type="presOf" srcId="{784CA719-974F-447D-867F-2E56C5100066}" destId="{559C8FB1-065E-4B1D-B0BC-3801204BEE6E}" srcOrd="0" destOrd="0" presId="urn:microsoft.com/office/officeart/2008/layout/VerticalCurvedList"/>
    <dgm:cxn modelId="{76A87274-5919-4454-909D-92B1B84FE099}" srcId="{5581F56E-482C-4F3B-802D-711E3B797AD4}" destId="{4639EEC6-C545-4EE3-8A5A-67B3CA24880D}" srcOrd="2" destOrd="0" parTransId="{F3BC8EF1-9E2C-4F06-816D-3D6411F22B0E}" sibTransId="{190C7D46-DF4C-4DBC-B155-D12CEB95B687}"/>
    <dgm:cxn modelId="{BEE88990-2418-4128-BD9E-BD7CD136147E}" srcId="{5581F56E-482C-4F3B-802D-711E3B797AD4}" destId="{1C55D214-597D-4519-A695-9E98429F51C8}" srcOrd="0" destOrd="0" parTransId="{73748521-F755-4B3D-8A4A-324C6F22BFB9}" sibTransId="{FA0909EE-C9A7-4BBC-A49D-34D9605E2A7E}"/>
    <dgm:cxn modelId="{7ABB8395-43EF-4073-9717-5EF2E4F7B4C8}" type="presOf" srcId="{1C55D214-597D-4519-A695-9E98429F51C8}" destId="{939D7A61-BC89-4EB3-BC45-3C43C9BEFDEA}" srcOrd="0" destOrd="0" presId="urn:microsoft.com/office/officeart/2008/layout/VerticalCurvedList"/>
    <dgm:cxn modelId="{A8C2A3C0-9410-4C16-94A9-9A88657E0D77}" srcId="{5581F56E-482C-4F3B-802D-711E3B797AD4}" destId="{B8BC5AC7-D670-460C-B4B8-4E26F8031B0D}" srcOrd="1" destOrd="0" parTransId="{66742486-2A91-4670-8239-02CE2343C8F8}" sibTransId="{61AAC31B-FA6B-4F8F-A02C-2CDD0CA7AACC}"/>
    <dgm:cxn modelId="{B09E3B5C-AB6C-4A60-AC9E-D43A88E5AFE6}" type="presParOf" srcId="{7A4E67AD-EA66-4566-B7DA-E3772F36377B}" destId="{F7422217-0DA5-485B-9FA2-452D661C9058}" srcOrd="0" destOrd="0" presId="urn:microsoft.com/office/officeart/2008/layout/VerticalCurvedList"/>
    <dgm:cxn modelId="{9012F291-BBBC-46B3-BD8B-A3F3C3CDA5FF}" type="presParOf" srcId="{F7422217-0DA5-485B-9FA2-452D661C9058}" destId="{C4E62D81-2C69-4B5F-81E1-1829F14B5A67}" srcOrd="0" destOrd="0" presId="urn:microsoft.com/office/officeart/2008/layout/VerticalCurvedList"/>
    <dgm:cxn modelId="{51CD68D3-11D9-4ACD-B00C-9BD01CA69F5F}" type="presParOf" srcId="{C4E62D81-2C69-4B5F-81E1-1829F14B5A67}" destId="{B623FE9E-4A2E-420C-861C-DB529A557AF7}" srcOrd="0" destOrd="0" presId="urn:microsoft.com/office/officeart/2008/layout/VerticalCurvedList"/>
    <dgm:cxn modelId="{1924E411-8315-43A0-A27D-247F8C95E53B}" type="presParOf" srcId="{C4E62D81-2C69-4B5F-81E1-1829F14B5A67}" destId="{BA554950-DEA1-4A0A-82ED-F912503A34C4}" srcOrd="1" destOrd="0" presId="urn:microsoft.com/office/officeart/2008/layout/VerticalCurvedList"/>
    <dgm:cxn modelId="{2F1730B7-BF59-4B69-9D56-E1ECB0DA4198}" type="presParOf" srcId="{C4E62D81-2C69-4B5F-81E1-1829F14B5A67}" destId="{6C04C52E-60AA-41CF-ADC2-72C7B527F977}" srcOrd="2" destOrd="0" presId="urn:microsoft.com/office/officeart/2008/layout/VerticalCurvedList"/>
    <dgm:cxn modelId="{1AF64F04-6F16-4091-8B80-57984168ADA5}" type="presParOf" srcId="{C4E62D81-2C69-4B5F-81E1-1829F14B5A67}" destId="{D55A14C4-4EEC-4119-B8A7-97AC2F60D4E6}" srcOrd="3" destOrd="0" presId="urn:microsoft.com/office/officeart/2008/layout/VerticalCurvedList"/>
    <dgm:cxn modelId="{8780AF62-57D4-45DF-A0B6-D040AD6A8289}" type="presParOf" srcId="{F7422217-0DA5-485B-9FA2-452D661C9058}" destId="{939D7A61-BC89-4EB3-BC45-3C43C9BEFDEA}" srcOrd="1" destOrd="0" presId="urn:microsoft.com/office/officeart/2008/layout/VerticalCurvedList"/>
    <dgm:cxn modelId="{E757C439-A526-4418-B491-3084EF11905E}" type="presParOf" srcId="{F7422217-0DA5-485B-9FA2-452D661C9058}" destId="{51B16E27-AC3B-4D90-B92E-4855543B88AA}" srcOrd="2" destOrd="0" presId="urn:microsoft.com/office/officeart/2008/layout/VerticalCurvedList"/>
    <dgm:cxn modelId="{926A2217-E4C2-4DA5-BCC2-E622C09D08E8}" type="presParOf" srcId="{51B16E27-AC3B-4D90-B92E-4855543B88AA}" destId="{4D072D21-3978-456F-86D6-F91028032AAE}" srcOrd="0" destOrd="0" presId="urn:microsoft.com/office/officeart/2008/layout/VerticalCurvedList"/>
    <dgm:cxn modelId="{7D708477-77E3-4507-B202-D971D2C718FE}" type="presParOf" srcId="{F7422217-0DA5-485B-9FA2-452D661C9058}" destId="{2A5763E7-2EB6-49CC-A693-96713754CEEA}" srcOrd="3" destOrd="0" presId="urn:microsoft.com/office/officeart/2008/layout/VerticalCurvedList"/>
    <dgm:cxn modelId="{952C72EB-0901-42B5-8BB9-5992F5031BF8}" type="presParOf" srcId="{F7422217-0DA5-485B-9FA2-452D661C9058}" destId="{4B51928E-F337-40BD-8572-C9B591D7676B}" srcOrd="4" destOrd="0" presId="urn:microsoft.com/office/officeart/2008/layout/VerticalCurvedList"/>
    <dgm:cxn modelId="{0509FFA4-FD50-4C73-8F80-C3398BFDE0F3}" type="presParOf" srcId="{4B51928E-F337-40BD-8572-C9B591D7676B}" destId="{E515E705-8D06-40C7-A08A-001472932BF0}" srcOrd="0" destOrd="0" presId="urn:microsoft.com/office/officeart/2008/layout/VerticalCurvedList"/>
    <dgm:cxn modelId="{33F80A3E-8FB5-46BC-B8FC-347479397B7E}" type="presParOf" srcId="{F7422217-0DA5-485B-9FA2-452D661C9058}" destId="{EC8D70A5-F8A3-407C-871B-80FBB4F302A5}" srcOrd="5" destOrd="0" presId="urn:microsoft.com/office/officeart/2008/layout/VerticalCurvedList"/>
    <dgm:cxn modelId="{21ADDB97-CD6A-4DC6-9CBC-614913B6D991}" type="presParOf" srcId="{F7422217-0DA5-485B-9FA2-452D661C9058}" destId="{D6BF009A-49D7-4112-B808-E1F3B2FD301E}" srcOrd="6" destOrd="0" presId="urn:microsoft.com/office/officeart/2008/layout/VerticalCurvedList"/>
    <dgm:cxn modelId="{147FD746-2376-40B6-972D-30366E886514}" type="presParOf" srcId="{D6BF009A-49D7-4112-B808-E1F3B2FD301E}" destId="{055797E4-032E-4BB0-8BD5-A6AA8BA4698B}" srcOrd="0" destOrd="0" presId="urn:microsoft.com/office/officeart/2008/layout/VerticalCurvedList"/>
    <dgm:cxn modelId="{A05D55A8-B6BE-4B0F-9743-18FC3CFDBFF9}" type="presParOf" srcId="{F7422217-0DA5-485B-9FA2-452D661C9058}" destId="{559C8FB1-065E-4B1D-B0BC-3801204BEE6E}" srcOrd="7" destOrd="0" presId="urn:microsoft.com/office/officeart/2008/layout/VerticalCurvedList"/>
    <dgm:cxn modelId="{3DD9138A-E3DF-471A-B6AA-68BED70633D4}" type="presParOf" srcId="{F7422217-0DA5-485B-9FA2-452D661C9058}" destId="{AD8A1E50-2681-487D-B137-063DB3352E72}" srcOrd="8" destOrd="0" presId="urn:microsoft.com/office/officeart/2008/layout/VerticalCurvedList"/>
    <dgm:cxn modelId="{1DAD03B6-44BE-42C8-A0D4-AE7E39B715B6}" type="presParOf" srcId="{AD8A1E50-2681-487D-B137-063DB3352E72}" destId="{8397A76C-A781-4E10-87CF-877C2501DA5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0"/>
          <a:ext cx="2080225" cy="655200"/>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קידום החינוך המשפחתי
סעיפים </a:t>
          </a:r>
          <a:r>
            <a:rPr lang="he-IL" sz="1200" b="1" kern="1200" dirty="0" err="1">
              <a:solidFill>
                <a:schemeClr val="tx1"/>
              </a:solidFill>
              <a:latin typeface="Arial" panose="020B0604020202020204" pitchFamily="34" charset="0"/>
              <a:ea typeface="Open Sans" panose="020B0606030504020204" pitchFamily="34" charset="0"/>
              <a:cs typeface="Arial" panose="020B0604020202020204" pitchFamily="34" charset="0"/>
            </a:rPr>
            <a:t>16–21</a:t>
          </a: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 ב- </a:t>
          </a:r>
          <a:r>
            <a:rPr lang="de-DE"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SGB VIII</a:t>
          </a:r>
          <a:endParaRPr lang="de-DE" sz="1200" kern="1200" dirty="0">
            <a:solidFill>
              <a:schemeClr val="tx1"/>
            </a:solidFill>
            <a:latin typeface="Arial" panose="020B0604020202020204" pitchFamily="34" charset="0"/>
            <a:ea typeface="Open Sans" panose="020B0606030504020204" pitchFamily="34" charset="0"/>
            <a:cs typeface="Arial" panose="020B0604020202020204" pitchFamily="34" charset="0"/>
          </a:endParaRPr>
        </a:p>
      </dsp:txBody>
      <dsp:txXfrm>
        <a:off x="31984" y="31984"/>
        <a:ext cx="2016257"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BB76E-F444-410F-B393-0064D905195D}">
      <dsp:nvSpPr>
        <dsp:cNvPr id="0" name=""/>
        <dsp:cNvSpPr/>
      </dsp:nvSpPr>
      <dsp:spPr>
        <a:xfrm>
          <a:off x="0" y="2118"/>
          <a:ext cx="3136353" cy="673920"/>
        </a:xfrm>
        <a:prstGeom prst="roundRect">
          <a:avLst/>
        </a:prstGeom>
        <a:solidFill>
          <a:schemeClr val="accent1">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Arial" panose="020B0604020202020204" pitchFamily="34" charset="0"/>
              <a:cs typeface="Arial" panose="020B0604020202020204" pitchFamily="34" charset="0"/>
            </a:rPr>
            <a:t>תפקידים ריבוניים להגנה על ילדים ובני נוער
סעיפים </a:t>
          </a:r>
          <a:r>
            <a:rPr lang="he-IL" sz="1200" b="1" kern="1200" dirty="0" err="1">
              <a:solidFill>
                <a:schemeClr val="tx1"/>
              </a:solidFill>
              <a:latin typeface="Arial" panose="020B0604020202020204" pitchFamily="34" charset="0"/>
              <a:cs typeface="Arial" panose="020B0604020202020204" pitchFamily="34" charset="0"/>
            </a:rPr>
            <a:t>42</a:t>
          </a:r>
          <a:r>
            <a:rPr lang="he-IL" sz="1200" b="1" kern="1200" dirty="0" err="1">
              <a:solidFill>
                <a:schemeClr val="tx1"/>
              </a:solidFill>
              <a:latin typeface="Arial" panose="020B0604020202020204" pitchFamily="34" charset="0"/>
              <a:ea typeface="Open Sans" panose="020B0606030504020204" pitchFamily="34" charset="0"/>
              <a:cs typeface="Arial" panose="020B0604020202020204" pitchFamily="34" charset="0"/>
            </a:rPr>
            <a:t>–</a:t>
          </a:r>
          <a:r>
            <a:rPr lang="he-IL" sz="1200" b="1" kern="1200" dirty="0" err="1">
              <a:solidFill>
                <a:schemeClr val="tx1"/>
              </a:solidFill>
              <a:latin typeface="Arial" panose="020B0604020202020204" pitchFamily="34" charset="0"/>
              <a:cs typeface="Arial" panose="020B0604020202020204" pitchFamily="34" charset="0"/>
            </a:rPr>
            <a:t>58</a:t>
          </a:r>
          <a:r>
            <a:rPr lang="he-IL" sz="1200" b="1" kern="1200" dirty="0">
              <a:solidFill>
                <a:schemeClr val="tx1"/>
              </a:solidFill>
              <a:latin typeface="Arial" panose="020B0604020202020204" pitchFamily="34" charset="0"/>
              <a:cs typeface="Arial" panose="020B0604020202020204" pitchFamily="34" charset="0"/>
            </a:rPr>
            <a:t> ב- </a:t>
          </a:r>
          <a:r>
            <a:rPr lang="de-DE" sz="1200" b="1" kern="1200" dirty="0">
              <a:solidFill>
                <a:schemeClr val="tx1"/>
              </a:solidFill>
              <a:latin typeface="Arial" panose="020B0604020202020204" pitchFamily="34" charset="0"/>
              <a:cs typeface="Arial" panose="020B0604020202020204" pitchFamily="34" charset="0"/>
            </a:rPr>
            <a:t>SGB VIII</a:t>
          </a:r>
          <a:endParaRPr lang="de-DE" sz="1200" kern="1200" dirty="0">
            <a:solidFill>
              <a:schemeClr val="tx1"/>
            </a:solidFill>
            <a:latin typeface="Arial" panose="020B0604020202020204" pitchFamily="34" charset="0"/>
            <a:cs typeface="Arial" panose="020B0604020202020204" pitchFamily="34" charset="0"/>
          </a:endParaRPr>
        </a:p>
      </dsp:txBody>
      <dsp:txXfrm>
        <a:off x="32898" y="35016"/>
        <a:ext cx="3070557" cy="608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CFACD-F280-4279-A229-0E04F59FE9AD}">
      <dsp:nvSpPr>
        <dsp:cNvPr id="0" name=""/>
        <dsp:cNvSpPr/>
      </dsp:nvSpPr>
      <dsp:spPr>
        <a:xfrm>
          <a:off x="0" y="171982"/>
          <a:ext cx="3136392" cy="174915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איחוד השירותים לרווחת הנוער </a:t>
          </a:r>
        </a:p>
        <a:p>
          <a:pPr marL="0" lvl="0" indent="0" algn="ctr" defTabSz="533400" rtl="1">
            <a:lnSpc>
              <a:spcPct val="90000"/>
            </a:lnSpc>
            <a:spcBef>
              <a:spcPct val="0"/>
            </a:spcBef>
            <a:spcAft>
              <a:spcPct val="35000"/>
            </a:spcAft>
            <a:buNone/>
          </a:pPr>
          <a:r>
            <a:rPr lang="de-DE" sz="1200" b="0" i="0" kern="1200" dirty="0">
              <a:solidFill>
                <a:schemeClr val="tx1"/>
              </a:solidFill>
              <a:latin typeface="Arial" panose="020B0604020202020204" pitchFamily="34" charset="0"/>
              <a:ea typeface="Open Sans" panose="020B0606030504020204" pitchFamily="34" charset="0"/>
              <a:cs typeface="Arial" panose="020B0604020202020204" pitchFamily="34" charset="0"/>
            </a:rPr>
            <a:t> </a:t>
          </a:r>
          <a:r>
            <a:rPr lang="he-IL" sz="1200" b="0" i="0" kern="1200" dirty="0">
              <a:solidFill>
                <a:schemeClr val="tx1"/>
              </a:solidFill>
              <a:latin typeface="Arial" panose="020B0604020202020204" pitchFamily="34" charset="0"/>
              <a:ea typeface="Open Sans" panose="020B0606030504020204" pitchFamily="34" charset="0"/>
              <a:cs typeface="Arial" panose="020B0604020202020204" pitchFamily="34" charset="0"/>
            </a:rPr>
            <a:t>פירושו:
- תמיכה בחינוך ובלימודים
- תמיכה חברתית
- הגנה במצבים מסוכנים
לפי עקרונות עבודה משותפים </a:t>
          </a:r>
        </a:p>
        <a:p>
          <a:pPr marL="0" lvl="0" indent="0" algn="ctr" defTabSz="533400" rtl="1">
            <a:lnSpc>
              <a:spcPct val="90000"/>
            </a:lnSpc>
            <a:spcBef>
              <a:spcPct val="0"/>
            </a:spcBef>
            <a:spcAft>
              <a:spcPct val="35000"/>
            </a:spcAft>
            <a:buNone/>
          </a:pPr>
          <a:r>
            <a:rPr lang="he-IL" sz="1200" b="0" i="0" kern="1200" dirty="0">
              <a:solidFill>
                <a:schemeClr val="tx1"/>
              </a:solidFill>
              <a:latin typeface="Arial" panose="020B0604020202020204" pitchFamily="34" charset="0"/>
              <a:ea typeface="Open Sans" panose="020B0606030504020204" pitchFamily="34" charset="0"/>
              <a:cs typeface="Arial" panose="020B0604020202020204" pitchFamily="34" charset="0"/>
            </a:rPr>
            <a:t>ותחומי עבודה המתואמים ביניהם</a:t>
          </a:r>
          <a:endParaRPr lang="de-DE" sz="1200" b="0" i="0" kern="1200" dirty="0">
            <a:solidFill>
              <a:schemeClr val="tx1"/>
            </a:solidFill>
            <a:latin typeface="Arial" panose="020B0604020202020204" pitchFamily="34" charset="0"/>
            <a:ea typeface="Open Sans" panose="020B0606030504020204" pitchFamily="34" charset="0"/>
            <a:cs typeface="Arial" panose="020B0604020202020204" pitchFamily="34" charset="0"/>
          </a:endParaRPr>
        </a:p>
      </dsp:txBody>
      <dsp:txXfrm>
        <a:off x="85386" y="257368"/>
        <a:ext cx="2965620" cy="1578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92912"/>
          <a:ext cx="2357523" cy="1193492"/>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עבודה עם נוער;
עבודה סוציאלית עם נוער;
הגנה חינוכית לילד ולנוער
סעיפים </a:t>
          </a:r>
          <a:r>
            <a:rPr lang="he-IL" sz="1200" b="1" kern="1200" dirty="0" err="1">
              <a:solidFill>
                <a:schemeClr val="tx1"/>
              </a:solidFill>
              <a:latin typeface="Arial" panose="020B0604020202020204" pitchFamily="34" charset="0"/>
              <a:ea typeface="Open Sans" panose="020B0606030504020204" pitchFamily="34" charset="0"/>
              <a:cs typeface="Arial" panose="020B0604020202020204" pitchFamily="34" charset="0"/>
            </a:rPr>
            <a:t>11–15</a:t>
          </a: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 ב- </a:t>
          </a:r>
          <a:r>
            <a:rPr lang="de-DE"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SGB VIII</a:t>
          </a:r>
          <a:endParaRPr lang="de-DE" sz="1200" kern="1200" dirty="0">
            <a:solidFill>
              <a:schemeClr val="tx1"/>
            </a:solidFill>
            <a:latin typeface="Arial" panose="020B0604020202020204" pitchFamily="34" charset="0"/>
            <a:ea typeface="Open Sans" panose="020B0606030504020204" pitchFamily="34" charset="0"/>
            <a:cs typeface="Arial" panose="020B0604020202020204" pitchFamily="34" charset="0"/>
          </a:endParaRPr>
        </a:p>
      </dsp:txBody>
      <dsp:txXfrm>
        <a:off x="58261" y="151173"/>
        <a:ext cx="2241001" cy="1076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0"/>
          <a:ext cx="2952328" cy="641921"/>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תמיכה בילדים במסגרת גני ילדים ומעונות יום
סעיפים </a:t>
          </a:r>
          <a:r>
            <a:rPr lang="he-IL" sz="1200" b="1" kern="1200" dirty="0" err="1">
              <a:solidFill>
                <a:schemeClr val="tx1"/>
              </a:solidFill>
              <a:latin typeface="Arial" panose="020B0604020202020204" pitchFamily="34" charset="0"/>
              <a:ea typeface="Open Sans" panose="020B0606030504020204" pitchFamily="34" charset="0"/>
              <a:cs typeface="Arial" panose="020B0604020202020204" pitchFamily="34" charset="0"/>
            </a:rPr>
            <a:t>22–26</a:t>
          </a: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 ב- </a:t>
          </a:r>
          <a:r>
            <a:rPr lang="de-DE"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SGB VIII</a:t>
          </a:r>
        </a:p>
      </dsp:txBody>
      <dsp:txXfrm>
        <a:off x="31336" y="31336"/>
        <a:ext cx="2889656" cy="5792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0"/>
          <a:ext cx="2432303" cy="1382421"/>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שירותי תמיכה חברתית-חינוכית; תמיכה במבוגרים צעירים; תמיכה לשילוב צעירים בעלי מוגבלויות נפשיות 
סעיפים </a:t>
          </a:r>
          <a:r>
            <a:rPr lang="he-IL" sz="1200" b="1" kern="1200" dirty="0" err="1">
              <a:solidFill>
                <a:schemeClr val="tx1"/>
              </a:solidFill>
              <a:latin typeface="Arial" panose="020B0604020202020204" pitchFamily="34" charset="0"/>
              <a:ea typeface="Open Sans" panose="020B0606030504020204" pitchFamily="34" charset="0"/>
              <a:cs typeface="Arial" panose="020B0604020202020204" pitchFamily="34" charset="0"/>
            </a:rPr>
            <a:t>27–41</a:t>
          </a:r>
          <a:r>
            <a:rPr lang="he-IL"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 ב- </a:t>
          </a:r>
          <a:r>
            <a:rPr lang="de-DE" sz="1200" b="1" kern="1200" dirty="0">
              <a:solidFill>
                <a:schemeClr val="tx1"/>
              </a:solidFill>
              <a:latin typeface="Arial" panose="020B0604020202020204" pitchFamily="34" charset="0"/>
              <a:ea typeface="Open Sans" panose="020B0606030504020204" pitchFamily="34" charset="0"/>
              <a:cs typeface="Arial" panose="020B0604020202020204" pitchFamily="34" charset="0"/>
            </a:rPr>
            <a:t>SGB VIII</a:t>
          </a:r>
        </a:p>
      </dsp:txBody>
      <dsp:txXfrm>
        <a:off x="67484" y="67484"/>
        <a:ext cx="2297335" cy="12474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54950-DEA1-4A0A-82ED-F912503A34C4}">
      <dsp:nvSpPr>
        <dsp:cNvPr id="0" name=""/>
        <dsp:cNvSpPr/>
      </dsp:nvSpPr>
      <dsp:spPr>
        <a:xfrm flipH="1">
          <a:off x="5922538" y="-752774"/>
          <a:ext cx="4311131" cy="5865356"/>
        </a:xfrm>
        <a:prstGeom prst="blockArc">
          <a:avLst>
            <a:gd name="adj1" fmla="val 18900000"/>
            <a:gd name="adj2" fmla="val 2700000"/>
            <a:gd name="adj3" fmla="val 353"/>
          </a:avLst>
        </a:pr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939D7A61-BC89-4EB3-BC45-3C43C9BEFDEA}">
      <dsp:nvSpPr>
        <dsp:cNvPr id="0" name=""/>
        <dsp:cNvSpPr/>
      </dsp:nvSpPr>
      <dsp:spPr>
        <a:xfrm>
          <a:off x="0" y="360039"/>
          <a:ext cx="6230605"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35560" rIns="35560" bIns="35560" numCol="1" spcCol="1270" anchor="ctr" anchorCtr="0">
          <a:noAutofit/>
        </a:bodyPr>
        <a:lstStyle/>
        <a:p>
          <a:pPr marL="396000" lvl="0" indent="0" algn="r" defTabSz="622300" rtl="1">
            <a:lnSpc>
              <a:spcPct val="90000"/>
            </a:lnSpc>
            <a:spcBef>
              <a:spcPct val="0"/>
            </a:spcBef>
            <a:spcAft>
              <a:spcPct val="35000"/>
            </a:spcAft>
            <a:buNone/>
          </a:pPr>
          <a:r>
            <a:rPr lang="he-IL" sz="1400" b="1" kern="1200" dirty="0">
              <a:solidFill>
                <a:srgbClr val="000000"/>
              </a:solidFill>
              <a:latin typeface="Arial" panose="020B0604020202020204" pitchFamily="34" charset="0"/>
              <a:cs typeface="Arial" panose="020B0604020202020204" pitchFamily="34" charset="0"/>
            </a:rPr>
            <a:t>השתלבות ברפואה</a:t>
          </a:r>
        </a:p>
        <a:p>
          <a:pPr marL="396000" lvl="0" indent="0" algn="r" defTabSz="622300" rtl="1">
            <a:lnSpc>
              <a:spcPct val="90000"/>
            </a:lnSpc>
            <a:spcBef>
              <a:spcPct val="0"/>
            </a:spcBef>
            <a:spcAft>
              <a:spcPct val="35000"/>
            </a:spcAft>
            <a:buNone/>
          </a:pPr>
          <a:r>
            <a:rPr lang="he-IL" sz="1400" b="0" kern="1200" dirty="0">
              <a:solidFill>
                <a:srgbClr val="000000"/>
              </a:solidFill>
              <a:latin typeface="Arial" panose="020B0604020202020204" pitchFamily="34" charset="0"/>
              <a:cs typeface="Arial" panose="020B0604020202020204" pitchFamily="34" charset="0"/>
            </a:rPr>
            <a:t>בעיקר בקבלת טיפולים רפואיים (כל עוד הם אינם כלולים בסל הבריאות)</a:t>
          </a:r>
          <a:endParaRPr lang="de-DE" sz="1400" b="0" kern="1200" dirty="0">
            <a:solidFill>
              <a:srgbClr val="000000"/>
            </a:solidFill>
            <a:latin typeface="Arial" panose="020B0604020202020204" pitchFamily="34" charset="0"/>
            <a:cs typeface="Arial" panose="020B0604020202020204" pitchFamily="34" charset="0"/>
          </a:endParaRPr>
        </a:p>
      </dsp:txBody>
      <dsp:txXfrm>
        <a:off x="0" y="360039"/>
        <a:ext cx="6230605" cy="698454"/>
      </dsp:txXfrm>
    </dsp:sp>
    <dsp:sp modelId="{4D072D21-3978-456F-86D6-F91028032AAE}">
      <dsp:nvSpPr>
        <dsp:cNvPr id="0" name=""/>
        <dsp:cNvSpPr/>
      </dsp:nvSpPr>
      <dsp:spPr>
        <a:xfrm>
          <a:off x="5922539" y="288035"/>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2A5763E7-2EB6-49CC-A693-96713754CEEA}">
      <dsp:nvSpPr>
        <dsp:cNvPr id="0" name=""/>
        <dsp:cNvSpPr/>
      </dsp:nvSpPr>
      <dsp:spPr>
        <a:xfrm>
          <a:off x="0" y="1368152"/>
          <a:ext cx="6032275"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35560" rIns="35560" bIns="35560" numCol="1" spcCol="1270" anchor="ctr" anchorCtr="0">
          <a:noAutofit/>
        </a:bodyPr>
        <a:lstStyle/>
        <a:p>
          <a:pPr marL="540000" lvl="0" indent="0" algn="r" defTabSz="622300" rtl="1">
            <a:lnSpc>
              <a:spcPct val="90000"/>
            </a:lnSpc>
            <a:spcBef>
              <a:spcPct val="0"/>
            </a:spcBef>
            <a:spcAft>
              <a:spcPct val="35000"/>
            </a:spcAft>
            <a:buNone/>
          </a:pPr>
          <a:r>
            <a:rPr lang="he-IL" sz="1400" b="1" kern="1200" dirty="0">
              <a:solidFill>
                <a:srgbClr val="000000"/>
              </a:solidFill>
              <a:latin typeface="Arial" panose="020B0604020202020204" pitchFamily="34" charset="0"/>
              <a:cs typeface="Arial" panose="020B0604020202020204" pitchFamily="34" charset="0"/>
            </a:rPr>
            <a:t>השתלבות בתעסוקה
</a:t>
          </a:r>
          <a:r>
            <a:rPr lang="he-IL" sz="1400" b="0" kern="1200" dirty="0">
              <a:solidFill>
                <a:srgbClr val="000000"/>
              </a:solidFill>
              <a:latin typeface="Arial" panose="020B0604020202020204" pitchFamily="34" charset="0"/>
              <a:cs typeface="Arial" panose="020B0604020202020204" pitchFamily="34" charset="0"/>
            </a:rPr>
            <a:t>בעיקר על ידי קבלת שירותים פדגוגיים נלווים (כל עוד אלה אינם בסמכות לשכת התעסוקה)</a:t>
          </a:r>
          <a:endParaRPr lang="de-DE" sz="1400" b="0" kern="1200" dirty="0">
            <a:solidFill>
              <a:srgbClr val="000000"/>
            </a:solidFill>
            <a:latin typeface="Arial" panose="020B0604020202020204" pitchFamily="34" charset="0"/>
            <a:cs typeface="Arial" panose="020B0604020202020204" pitchFamily="34" charset="0"/>
          </a:endParaRPr>
        </a:p>
      </dsp:txBody>
      <dsp:txXfrm>
        <a:off x="0" y="1368152"/>
        <a:ext cx="6032275" cy="698454"/>
      </dsp:txXfrm>
    </dsp:sp>
    <dsp:sp modelId="{E515E705-8D06-40C7-A08A-001472932BF0}">
      <dsp:nvSpPr>
        <dsp:cNvPr id="0" name=""/>
        <dsp:cNvSpPr/>
      </dsp:nvSpPr>
      <dsp:spPr>
        <a:xfrm>
          <a:off x="5594011" y="1296147"/>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EC8D70A5-F8A3-407C-871B-80FBB4F302A5}">
      <dsp:nvSpPr>
        <dsp:cNvPr id="0" name=""/>
        <dsp:cNvSpPr/>
      </dsp:nvSpPr>
      <dsp:spPr>
        <a:xfrm>
          <a:off x="0" y="2448270"/>
          <a:ext cx="5949892"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35560" rIns="35560" bIns="35560" numCol="1" spcCol="1270" anchor="ctr" anchorCtr="0">
          <a:noAutofit/>
        </a:bodyPr>
        <a:lstStyle/>
        <a:p>
          <a:pPr marL="432000" lvl="0" indent="0" algn="r" defTabSz="622300" rtl="1">
            <a:lnSpc>
              <a:spcPct val="90000"/>
            </a:lnSpc>
            <a:spcBef>
              <a:spcPct val="0"/>
            </a:spcBef>
            <a:spcAft>
              <a:spcPct val="35000"/>
            </a:spcAft>
            <a:buNone/>
          </a:pPr>
          <a:r>
            <a:rPr lang="he-IL" sz="1400" b="1" kern="1200" dirty="0">
              <a:solidFill>
                <a:srgbClr val="000000"/>
              </a:solidFill>
              <a:latin typeface="Arial" panose="020B0604020202020204" pitchFamily="34" charset="0"/>
              <a:cs typeface="Arial" panose="020B0604020202020204" pitchFamily="34" charset="0"/>
            </a:rPr>
            <a:t>השתלבות בחינוך
</a:t>
          </a:r>
          <a:r>
            <a:rPr lang="he-IL" sz="1400" b="0" kern="1200" dirty="0">
              <a:solidFill>
                <a:srgbClr val="000000"/>
              </a:solidFill>
              <a:latin typeface="Arial" panose="020B0604020202020204" pitchFamily="34" charset="0"/>
              <a:cs typeface="Arial" panose="020B0604020202020204" pitchFamily="34" charset="0"/>
            </a:rPr>
            <a:t>בעיקר בסיוע לימודי (אם האוניברסיטה או בית הספר אינם מאפשרים השתלבות במידה מספקת)</a:t>
          </a:r>
          <a:endParaRPr lang="de-DE" sz="1400" b="0" kern="1200" dirty="0">
            <a:solidFill>
              <a:srgbClr val="000000"/>
            </a:solidFill>
            <a:latin typeface="Arial" panose="020B0604020202020204" pitchFamily="34" charset="0"/>
            <a:cs typeface="Arial" panose="020B0604020202020204" pitchFamily="34" charset="0"/>
          </a:endParaRPr>
        </a:p>
      </dsp:txBody>
      <dsp:txXfrm>
        <a:off x="0" y="2448270"/>
        <a:ext cx="5949892" cy="698454"/>
      </dsp:txXfrm>
    </dsp:sp>
    <dsp:sp modelId="{055797E4-032E-4BB0-8BD5-A6AA8BA4698B}">
      <dsp:nvSpPr>
        <dsp:cNvPr id="0" name=""/>
        <dsp:cNvSpPr/>
      </dsp:nvSpPr>
      <dsp:spPr>
        <a:xfrm>
          <a:off x="5594011" y="2304259"/>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559C8FB1-065E-4B1D-B0BC-3801204BEE6E}">
      <dsp:nvSpPr>
        <dsp:cNvPr id="0" name=""/>
        <dsp:cNvSpPr/>
      </dsp:nvSpPr>
      <dsp:spPr>
        <a:xfrm>
          <a:off x="0" y="3456383"/>
          <a:ext cx="6063902"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35560" rIns="35560" bIns="35560" numCol="1" spcCol="1270" anchor="ctr" anchorCtr="0">
          <a:noAutofit/>
        </a:bodyPr>
        <a:lstStyle/>
        <a:p>
          <a:pPr marL="432000" lvl="0" indent="0" algn="r" defTabSz="622300" rtl="1">
            <a:lnSpc>
              <a:spcPct val="90000"/>
            </a:lnSpc>
            <a:spcBef>
              <a:spcPct val="0"/>
            </a:spcBef>
            <a:spcAft>
              <a:spcPct val="35000"/>
            </a:spcAft>
            <a:buNone/>
          </a:pPr>
          <a:r>
            <a:rPr lang="he-IL" sz="1400" b="1" kern="1200" dirty="0">
              <a:solidFill>
                <a:srgbClr val="000000"/>
              </a:solidFill>
              <a:latin typeface="Arial" panose="020B0604020202020204" pitchFamily="34" charset="0"/>
              <a:cs typeface="Arial" panose="020B0604020202020204" pitchFamily="34" charset="0"/>
            </a:rPr>
            <a:t>השתלבות בחברה
</a:t>
          </a:r>
          <a:r>
            <a:rPr lang="he-IL" sz="1400" b="0" kern="1200" dirty="0">
              <a:solidFill>
                <a:srgbClr val="000000"/>
              </a:solidFill>
              <a:latin typeface="Arial" panose="020B0604020202020204" pitchFamily="34" charset="0"/>
              <a:cs typeface="Arial" panose="020B0604020202020204" pitchFamily="34" charset="0"/>
            </a:rPr>
            <a:t>בעיקר על ידי קבלת שירותים פדגוגיים-טיפוליים, סיוע בשעות הפנאי</a:t>
          </a:r>
          <a:endParaRPr lang="de-DE" sz="1400" b="0" kern="1200" dirty="0">
            <a:solidFill>
              <a:srgbClr val="000000"/>
            </a:solidFill>
            <a:latin typeface="Arial" panose="020B0604020202020204" pitchFamily="34" charset="0"/>
            <a:cs typeface="Arial" panose="020B0604020202020204" pitchFamily="34" charset="0"/>
          </a:endParaRPr>
        </a:p>
      </dsp:txBody>
      <dsp:txXfrm>
        <a:off x="0" y="3456383"/>
        <a:ext cx="6063902" cy="698454"/>
      </dsp:txXfrm>
    </dsp:sp>
    <dsp:sp modelId="{8397A76C-A781-4E10-87CF-877C2501DA5D}">
      <dsp:nvSpPr>
        <dsp:cNvPr id="0" name=""/>
        <dsp:cNvSpPr/>
      </dsp:nvSpPr>
      <dsp:spPr>
        <a:xfrm>
          <a:off x="5883033" y="3384373"/>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0.16649</cdr:x>
      <cdr:y>0.0264</cdr:y>
    </cdr:from>
    <cdr:to>
      <cdr:x>0.3095</cdr:x>
      <cdr:y>0.07921</cdr:y>
    </cdr:to>
    <cdr:sp macro="" textlink="">
      <cdr:nvSpPr>
        <cdr:cNvPr id="2" name="Textfeld 1"/>
        <cdr:cNvSpPr txBox="1"/>
      </cdr:nvSpPr>
      <cdr:spPr>
        <a:xfrm xmlns:a="http://schemas.openxmlformats.org/drawingml/2006/main">
          <a:off x="1547813" y="158750"/>
          <a:ext cx="1329531"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0.18034</cdr:x>
      <cdr:y>0.01291</cdr:y>
    </cdr:from>
    <cdr:to>
      <cdr:x>0.29238</cdr:x>
      <cdr:y>0.06769</cdr:y>
    </cdr:to>
    <cdr:sp macro="" textlink="">
      <cdr:nvSpPr>
        <cdr:cNvPr id="3" name="Textfeld 2"/>
        <cdr:cNvSpPr txBox="1"/>
      </cdr:nvSpPr>
      <cdr:spPr>
        <a:xfrm xmlns:a="http://schemas.openxmlformats.org/drawingml/2006/main">
          <a:off x="1254195" y="52740"/>
          <a:ext cx="779246" cy="2238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200" dirty="0">
              <a:latin typeface="Arial" panose="020B0604020202020204" pitchFamily="34" charset="0"/>
              <a:ea typeface="Open Sans" panose="020B0606030504020204" pitchFamily="34" charset="0"/>
              <a:cs typeface="Arial" panose="020B0604020202020204" pitchFamily="34" charset="0"/>
            </a:rPr>
            <a:t>82.16 m</a:t>
          </a:r>
        </a:p>
      </cdr:txBody>
    </cdr:sp>
  </cdr:relSizeAnchor>
  <cdr:relSizeAnchor xmlns:cdr="http://schemas.openxmlformats.org/drawingml/2006/chartDrawing">
    <cdr:from>
      <cdr:x>0.4806</cdr:x>
      <cdr:y>0.01291</cdr:y>
    </cdr:from>
    <cdr:to>
      <cdr:x>0.5977</cdr:x>
      <cdr:y>0.04417</cdr:y>
    </cdr:to>
    <cdr:sp macro="" textlink="">
      <cdr:nvSpPr>
        <cdr:cNvPr id="4" name="Textfeld 1"/>
        <cdr:cNvSpPr txBox="1"/>
      </cdr:nvSpPr>
      <cdr:spPr>
        <a:xfrm xmlns:a="http://schemas.openxmlformats.org/drawingml/2006/main">
          <a:off x="3342427" y="52740"/>
          <a:ext cx="814422" cy="127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dirty="0">
              <a:latin typeface="Arial" panose="020B0604020202020204" pitchFamily="34" charset="0"/>
              <a:ea typeface="Open Sans" panose="020B0606030504020204" pitchFamily="34" charset="0"/>
              <a:cs typeface="Arial" panose="020B0604020202020204" pitchFamily="34" charset="0"/>
            </a:rPr>
            <a:t>81.80 m</a:t>
          </a:r>
        </a:p>
      </cdr:txBody>
    </cdr:sp>
  </cdr:relSizeAnchor>
  <cdr:relSizeAnchor xmlns:cdr="http://schemas.openxmlformats.org/drawingml/2006/chartDrawing">
    <cdr:from>
      <cdr:x>0.78086</cdr:x>
      <cdr:y>0.01291</cdr:y>
    </cdr:from>
    <cdr:to>
      <cdr:x>0.89804</cdr:x>
      <cdr:y>0.0414</cdr:y>
    </cdr:to>
    <cdr:sp macro="" textlink="">
      <cdr:nvSpPr>
        <cdr:cNvPr id="5" name="Textfeld 1"/>
        <cdr:cNvSpPr txBox="1"/>
      </cdr:nvSpPr>
      <cdr:spPr>
        <a:xfrm xmlns:a="http://schemas.openxmlformats.org/drawingml/2006/main">
          <a:off x="5430659" y="52740"/>
          <a:ext cx="814963" cy="1163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200" dirty="0">
              <a:latin typeface="Arial" panose="020B0604020202020204" pitchFamily="34" charset="0"/>
              <a:ea typeface="Open Sans" panose="020B0606030504020204" pitchFamily="34" charset="0"/>
              <a:cs typeface="Arial" panose="020B0604020202020204" pitchFamily="34" charset="0"/>
            </a:rPr>
            <a:t>83.17 m</a:t>
          </a:r>
        </a:p>
      </cdr:txBody>
    </cdr:sp>
  </cdr:relSizeAnchor>
</c:userShapes>
</file>

<file path=ppt/drawings/drawing2.xml><?xml version="1.0" encoding="utf-8"?>
<c:userShapes xmlns:c="http://schemas.openxmlformats.org/drawingml/2006/chart">
  <cdr:relSizeAnchor xmlns:cdr="http://schemas.openxmlformats.org/drawingml/2006/chartDrawing">
    <cdr:from>
      <cdr:x>0.2686</cdr:x>
      <cdr:y>0.44384</cdr:y>
    </cdr:from>
    <cdr:to>
      <cdr:x>0.40916</cdr:x>
      <cdr:y>0.65749</cdr:y>
    </cdr:to>
    <cdr:sp macro="" textlink="">
      <cdr:nvSpPr>
        <cdr:cNvPr id="2" name="Textfeld 1"/>
        <cdr:cNvSpPr txBox="1"/>
      </cdr:nvSpPr>
      <cdr:spPr>
        <a:xfrm xmlns:a="http://schemas.openxmlformats.org/drawingml/2006/main">
          <a:off x="1944216" y="1944216"/>
          <a:ext cx="1017405" cy="9358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rtl="1" eaLnBrk="1" latinLnBrk="0" hangingPunct="1"/>
          <a:r>
            <a:rPr lang="he-IL" sz="1100" b="1" dirty="0">
              <a:effectLst/>
              <a:latin typeface="Arial" panose="020B0604020202020204" pitchFamily="34" charset="0"/>
              <a:cs typeface="Arial" panose="020B0604020202020204" pitchFamily="34" charset="0"/>
            </a:rPr>
            <a:t>תקציב כולל</a:t>
          </a:r>
          <a:endParaRPr lang="de-DE" sz="1400" dirty="0">
            <a:effectLst/>
            <a:latin typeface="Arial" panose="020B0604020202020204" pitchFamily="34" charset="0"/>
            <a:cs typeface="Arial" panose="020B0604020202020204" pitchFamily="34" charset="0"/>
          </a:endParaRPr>
        </a:p>
        <a:p xmlns:a="http://schemas.openxmlformats.org/drawingml/2006/main">
          <a:pPr rtl="1" eaLnBrk="1" latinLnBrk="0" hangingPunct="1"/>
          <a:r>
            <a:rPr lang="he-IL" sz="1100" b="1" dirty="0">
              <a:effectLst/>
              <a:latin typeface="Arial" panose="020B0604020202020204" pitchFamily="34" charset="0"/>
              <a:cs typeface="Arial" panose="020B0604020202020204" pitchFamily="34" charset="0"/>
            </a:rPr>
            <a:t>לשירותי הרווחה:</a:t>
          </a:r>
          <a:endParaRPr lang="de-DE" sz="1400" dirty="0">
            <a:effectLst/>
            <a:latin typeface="Arial" panose="020B0604020202020204" pitchFamily="34" charset="0"/>
            <a:cs typeface="Arial" panose="020B0604020202020204" pitchFamily="34" charset="0"/>
          </a:endParaRPr>
        </a:p>
        <a:p xmlns:a="http://schemas.openxmlformats.org/drawingml/2006/main">
          <a:pPr rtl="1" eaLnBrk="1" latinLnBrk="0" hangingPunct="1"/>
          <a:r>
            <a:rPr lang="he-IL" sz="1100" b="1" dirty="0">
              <a:effectLst/>
              <a:latin typeface="Arial" panose="020B0604020202020204" pitchFamily="34" charset="0"/>
              <a:cs typeface="Arial" panose="020B0604020202020204" pitchFamily="34" charset="0"/>
            </a:rPr>
            <a:t> 1040</a:t>
          </a:r>
          <a:r>
            <a:rPr lang="de-DE" sz="1100" b="1" dirty="0">
              <a:effectLst/>
              <a:latin typeface="Arial" panose="020B0604020202020204" pitchFamily="34" charset="0"/>
              <a:cs typeface="Arial" panose="020B0604020202020204" pitchFamily="34" charset="0"/>
            </a:rPr>
            <a:t>,</a:t>
          </a:r>
          <a:r>
            <a:rPr lang="he-IL" sz="1100" b="1" dirty="0">
              <a:effectLst/>
              <a:latin typeface="Arial" panose="020B0604020202020204" pitchFamily="34" charset="0"/>
              <a:cs typeface="Arial" panose="020B0604020202020204" pitchFamily="34" charset="0"/>
            </a:rPr>
            <a:t>3 </a:t>
          </a:r>
          <a:endParaRPr lang="de-DE" sz="1400" dirty="0">
            <a:effectLst/>
            <a:latin typeface="Arial" panose="020B0604020202020204" pitchFamily="34" charset="0"/>
            <a:cs typeface="Arial" panose="020B0604020202020204" pitchFamily="34" charset="0"/>
          </a:endParaRPr>
        </a:p>
        <a:p xmlns:a="http://schemas.openxmlformats.org/drawingml/2006/main">
          <a:pPr rtl="1" eaLnBrk="1" latinLnBrk="0" hangingPunct="1"/>
          <a:r>
            <a:rPr lang="he-IL" sz="1100" b="1" dirty="0">
              <a:effectLst/>
              <a:latin typeface="Arial" panose="020B0604020202020204" pitchFamily="34" charset="0"/>
              <a:cs typeface="Arial" panose="020B0604020202020204" pitchFamily="34" charset="0"/>
            </a:rPr>
            <a:t>מיליארד אירו</a:t>
          </a:r>
          <a:endParaRPr lang="de-DE" sz="1400" dirty="0">
            <a:effectLst/>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0.01925</cdr:x>
      <cdr:y>0.10192</cdr:y>
    </cdr:from>
    <cdr:to>
      <cdr:x>0.13285</cdr:x>
      <cdr:y>1</cdr:y>
    </cdr:to>
    <cdr:sp macro="" textlink="">
      <cdr:nvSpPr>
        <cdr:cNvPr id="2" name="Textfeld 1"/>
        <cdr:cNvSpPr txBox="1"/>
      </cdr:nvSpPr>
      <cdr:spPr>
        <a:xfrm xmlns:a="http://schemas.openxmlformats.org/drawingml/2006/main">
          <a:off x="80392" y="367734"/>
          <a:ext cx="474465" cy="32403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ct val="150000"/>
            </a:lnSpc>
          </a:pPr>
          <a:r>
            <a:rPr lang="de-DE" sz="1050" dirty="0">
              <a:solidFill>
                <a:schemeClr val="tx1">
                  <a:lumMod val="60000"/>
                  <a:lumOff val="40000"/>
                </a:schemeClr>
              </a:solidFill>
            </a:rPr>
            <a:t>100</a:t>
          </a:r>
          <a:br>
            <a:rPr lang="de-DE" sz="1050" dirty="0">
              <a:solidFill>
                <a:schemeClr val="tx1">
                  <a:lumMod val="60000"/>
                  <a:lumOff val="40000"/>
                </a:schemeClr>
              </a:solidFill>
            </a:rPr>
          </a:br>
          <a:r>
            <a:rPr lang="de-DE" sz="1050" dirty="0">
              <a:solidFill>
                <a:schemeClr val="tx1">
                  <a:lumMod val="60000"/>
                  <a:lumOff val="40000"/>
                </a:schemeClr>
              </a:solidFill>
            </a:rPr>
            <a:t>90</a:t>
          </a:r>
          <a:br>
            <a:rPr lang="de-DE" sz="1050" dirty="0">
              <a:solidFill>
                <a:schemeClr val="tx1">
                  <a:lumMod val="60000"/>
                  <a:lumOff val="40000"/>
                </a:schemeClr>
              </a:solidFill>
            </a:rPr>
          </a:br>
          <a:r>
            <a:rPr lang="de-DE" sz="1050" dirty="0">
              <a:solidFill>
                <a:schemeClr val="tx1">
                  <a:lumMod val="60000"/>
                  <a:lumOff val="40000"/>
                </a:schemeClr>
              </a:solidFill>
            </a:rPr>
            <a:t>80</a:t>
          </a:r>
          <a:br>
            <a:rPr lang="de-DE" sz="1050" dirty="0">
              <a:solidFill>
                <a:schemeClr val="tx1">
                  <a:lumMod val="60000"/>
                  <a:lumOff val="40000"/>
                </a:schemeClr>
              </a:solidFill>
            </a:rPr>
          </a:br>
          <a:r>
            <a:rPr lang="de-DE" sz="1050" dirty="0">
              <a:solidFill>
                <a:schemeClr val="tx1">
                  <a:lumMod val="60000"/>
                  <a:lumOff val="40000"/>
                </a:schemeClr>
              </a:solidFill>
            </a:rPr>
            <a:t>70</a:t>
          </a:r>
          <a:endParaRPr lang="de-DE" sz="500" dirty="0">
            <a:solidFill>
              <a:schemeClr val="tx1">
                <a:lumMod val="60000"/>
                <a:lumOff val="40000"/>
              </a:schemeClr>
            </a:solidFill>
          </a:endParaRPr>
        </a:p>
        <a:p xmlns:a="http://schemas.openxmlformats.org/drawingml/2006/main">
          <a:pPr algn="r">
            <a:lnSpc>
              <a:spcPct val="150000"/>
            </a:lnSpc>
          </a:pPr>
          <a:r>
            <a:rPr lang="de-DE" sz="1050" dirty="0">
              <a:solidFill>
                <a:schemeClr val="tx1">
                  <a:lumMod val="60000"/>
                  <a:lumOff val="40000"/>
                </a:schemeClr>
              </a:solidFill>
            </a:rPr>
            <a:t>60</a:t>
          </a:r>
        </a:p>
        <a:p xmlns:a="http://schemas.openxmlformats.org/drawingml/2006/main">
          <a:pPr algn="r">
            <a:lnSpc>
              <a:spcPct val="150000"/>
            </a:lnSpc>
          </a:pPr>
          <a:r>
            <a:rPr lang="de-DE" sz="1050" dirty="0">
              <a:solidFill>
                <a:schemeClr val="tx1">
                  <a:lumMod val="60000"/>
                  <a:lumOff val="40000"/>
                </a:schemeClr>
              </a:solidFill>
            </a:rPr>
            <a:t>50</a:t>
          </a:r>
        </a:p>
        <a:p xmlns:a="http://schemas.openxmlformats.org/drawingml/2006/main">
          <a:pPr algn="r">
            <a:lnSpc>
              <a:spcPct val="150000"/>
            </a:lnSpc>
          </a:pPr>
          <a:r>
            <a:rPr lang="de-DE" sz="1050" dirty="0">
              <a:solidFill>
                <a:schemeClr val="tx1">
                  <a:lumMod val="60000"/>
                  <a:lumOff val="40000"/>
                </a:schemeClr>
              </a:solidFill>
            </a:rPr>
            <a:t>40</a:t>
          </a:r>
        </a:p>
        <a:p xmlns:a="http://schemas.openxmlformats.org/drawingml/2006/main">
          <a:pPr algn="r">
            <a:lnSpc>
              <a:spcPct val="150000"/>
            </a:lnSpc>
          </a:pPr>
          <a:r>
            <a:rPr lang="de-DE" sz="1050" dirty="0">
              <a:solidFill>
                <a:schemeClr val="tx1">
                  <a:lumMod val="60000"/>
                  <a:lumOff val="40000"/>
                </a:schemeClr>
              </a:solidFill>
            </a:rPr>
            <a:t>30</a:t>
          </a:r>
        </a:p>
        <a:p xmlns:a="http://schemas.openxmlformats.org/drawingml/2006/main">
          <a:pPr algn="r">
            <a:lnSpc>
              <a:spcPct val="150000"/>
            </a:lnSpc>
          </a:pPr>
          <a:r>
            <a:rPr lang="de-DE" sz="1050" dirty="0">
              <a:solidFill>
                <a:schemeClr val="tx1">
                  <a:lumMod val="60000"/>
                  <a:lumOff val="40000"/>
                </a:schemeClr>
              </a:solidFill>
            </a:rPr>
            <a:t>20</a:t>
          </a:r>
        </a:p>
        <a:p xmlns:a="http://schemas.openxmlformats.org/drawingml/2006/main">
          <a:pPr algn="r">
            <a:lnSpc>
              <a:spcPct val="150000"/>
            </a:lnSpc>
          </a:pPr>
          <a:r>
            <a:rPr lang="de-DE" sz="1050" dirty="0">
              <a:solidFill>
                <a:schemeClr val="tx1">
                  <a:lumMod val="60000"/>
                  <a:lumOff val="40000"/>
                </a:schemeClr>
              </a:solidFill>
            </a:rPr>
            <a:t>10</a:t>
          </a:r>
        </a:p>
        <a:p xmlns:a="http://schemas.openxmlformats.org/drawingml/2006/main">
          <a:pPr algn="r">
            <a:lnSpc>
              <a:spcPct val="150000"/>
            </a:lnSpc>
          </a:pPr>
          <a:r>
            <a:rPr lang="de-DE" sz="1050" dirty="0">
              <a:solidFill>
                <a:schemeClr val="tx1">
                  <a:lumMod val="60000"/>
                  <a:lumOff val="40000"/>
                </a:schemeClr>
              </a:solidFill>
            </a:rPr>
            <a:t>  0</a:t>
          </a:r>
        </a:p>
      </cdr:txBody>
    </cdr:sp>
  </cdr:relSizeAnchor>
</c:userShapes>
</file>

<file path=ppt/drawings/drawing4.xml><?xml version="1.0" encoding="utf-8"?>
<c:userShapes xmlns:c="http://schemas.openxmlformats.org/drawingml/2006/chart">
  <cdr:relSizeAnchor xmlns:cdr="http://schemas.openxmlformats.org/drawingml/2006/chartDrawing">
    <cdr:from>
      <cdr:x>0.01754</cdr:x>
      <cdr:y>0.10587</cdr:y>
    </cdr:from>
    <cdr:to>
      <cdr:x>0.11111</cdr:x>
      <cdr:y>0.98998</cdr:y>
    </cdr:to>
    <cdr:sp macro="" textlink="">
      <cdr:nvSpPr>
        <cdr:cNvPr id="2" name="Textfeld 1"/>
        <cdr:cNvSpPr txBox="1"/>
      </cdr:nvSpPr>
      <cdr:spPr>
        <a:xfrm xmlns:a="http://schemas.openxmlformats.org/drawingml/2006/main">
          <a:off x="79589" y="451871"/>
          <a:ext cx="424468" cy="37736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pPr>
          <a:r>
            <a:rPr lang="de-DE" sz="1050" dirty="0">
              <a:solidFill>
                <a:schemeClr val="tx1">
                  <a:lumMod val="60000"/>
                  <a:lumOff val="40000"/>
                </a:schemeClr>
              </a:solidFill>
            </a:rPr>
            <a:t>60</a:t>
          </a:r>
        </a:p>
        <a:p xmlns:a="http://schemas.openxmlformats.org/drawingml/2006/main">
          <a:pPr>
            <a:lnSpc>
              <a:spcPct val="150000"/>
            </a:lnSpc>
          </a:pPr>
          <a:endParaRPr lang="de-DE" sz="800" dirty="0">
            <a:solidFill>
              <a:schemeClr val="tx1">
                <a:lumMod val="60000"/>
                <a:lumOff val="40000"/>
              </a:schemeClr>
            </a:solidFill>
          </a:endParaRPr>
        </a:p>
        <a:p xmlns:a="http://schemas.openxmlformats.org/drawingml/2006/main">
          <a:pPr>
            <a:lnSpc>
              <a:spcPct val="150000"/>
            </a:lnSpc>
          </a:pPr>
          <a:r>
            <a:rPr lang="de-DE" sz="1050" dirty="0">
              <a:solidFill>
                <a:schemeClr val="tx1">
                  <a:lumMod val="60000"/>
                  <a:lumOff val="40000"/>
                </a:schemeClr>
              </a:solidFill>
            </a:rPr>
            <a:t>50</a:t>
          </a:r>
        </a:p>
        <a:p xmlns:a="http://schemas.openxmlformats.org/drawingml/2006/main">
          <a:pPr>
            <a:lnSpc>
              <a:spcPct val="150000"/>
            </a:lnSpc>
          </a:pPr>
          <a:endParaRPr lang="de-DE" sz="800" dirty="0">
            <a:solidFill>
              <a:schemeClr val="tx1">
                <a:lumMod val="60000"/>
                <a:lumOff val="40000"/>
              </a:schemeClr>
            </a:solidFill>
          </a:endParaRPr>
        </a:p>
        <a:p xmlns:a="http://schemas.openxmlformats.org/drawingml/2006/main">
          <a:pPr>
            <a:lnSpc>
              <a:spcPct val="150000"/>
            </a:lnSpc>
          </a:pPr>
          <a:r>
            <a:rPr lang="de-DE" sz="1050" dirty="0">
              <a:solidFill>
                <a:schemeClr val="tx1">
                  <a:lumMod val="60000"/>
                  <a:lumOff val="40000"/>
                </a:schemeClr>
              </a:solidFill>
            </a:rPr>
            <a:t>40</a:t>
          </a:r>
        </a:p>
        <a:p xmlns:a="http://schemas.openxmlformats.org/drawingml/2006/main">
          <a:pPr>
            <a:lnSpc>
              <a:spcPct val="150000"/>
            </a:lnSpc>
          </a:pPr>
          <a:endParaRPr lang="de-DE" sz="800" dirty="0">
            <a:solidFill>
              <a:schemeClr val="tx1">
                <a:lumMod val="60000"/>
                <a:lumOff val="40000"/>
              </a:schemeClr>
            </a:solidFill>
          </a:endParaRPr>
        </a:p>
        <a:p xmlns:a="http://schemas.openxmlformats.org/drawingml/2006/main">
          <a:pPr>
            <a:lnSpc>
              <a:spcPct val="150000"/>
            </a:lnSpc>
          </a:pPr>
          <a:r>
            <a:rPr lang="de-DE" sz="1050" dirty="0">
              <a:solidFill>
                <a:schemeClr val="tx1">
                  <a:lumMod val="60000"/>
                  <a:lumOff val="40000"/>
                </a:schemeClr>
              </a:solidFill>
            </a:rPr>
            <a:t>30</a:t>
          </a:r>
        </a:p>
        <a:p xmlns:a="http://schemas.openxmlformats.org/drawingml/2006/main">
          <a:pPr>
            <a:lnSpc>
              <a:spcPct val="150000"/>
            </a:lnSpc>
          </a:pPr>
          <a:endParaRPr lang="de-DE" sz="800" dirty="0">
            <a:solidFill>
              <a:schemeClr val="tx1">
                <a:lumMod val="60000"/>
                <a:lumOff val="40000"/>
              </a:schemeClr>
            </a:solidFill>
          </a:endParaRPr>
        </a:p>
        <a:p xmlns:a="http://schemas.openxmlformats.org/drawingml/2006/main">
          <a:pPr>
            <a:lnSpc>
              <a:spcPct val="150000"/>
            </a:lnSpc>
          </a:pPr>
          <a:r>
            <a:rPr lang="de-DE" sz="1050" dirty="0">
              <a:solidFill>
                <a:schemeClr val="tx1">
                  <a:lumMod val="60000"/>
                  <a:lumOff val="40000"/>
                </a:schemeClr>
              </a:solidFill>
            </a:rPr>
            <a:t>20</a:t>
          </a:r>
        </a:p>
        <a:p xmlns:a="http://schemas.openxmlformats.org/drawingml/2006/main">
          <a:pPr>
            <a:lnSpc>
              <a:spcPct val="150000"/>
            </a:lnSpc>
          </a:pPr>
          <a:endParaRPr lang="de-DE" sz="800" dirty="0">
            <a:solidFill>
              <a:schemeClr val="tx1">
                <a:lumMod val="60000"/>
                <a:lumOff val="40000"/>
              </a:schemeClr>
            </a:solidFill>
          </a:endParaRPr>
        </a:p>
        <a:p xmlns:a="http://schemas.openxmlformats.org/drawingml/2006/main">
          <a:pPr>
            <a:lnSpc>
              <a:spcPct val="150000"/>
            </a:lnSpc>
          </a:pPr>
          <a:r>
            <a:rPr lang="de-DE" sz="1050" dirty="0">
              <a:solidFill>
                <a:schemeClr val="tx1">
                  <a:lumMod val="60000"/>
                  <a:lumOff val="40000"/>
                </a:schemeClr>
              </a:solidFill>
            </a:rPr>
            <a:t>10</a:t>
          </a:r>
        </a:p>
        <a:p xmlns:a="http://schemas.openxmlformats.org/drawingml/2006/main">
          <a:pPr>
            <a:lnSpc>
              <a:spcPct val="150000"/>
            </a:lnSpc>
          </a:pPr>
          <a:endParaRPr lang="de-DE" sz="800" dirty="0">
            <a:solidFill>
              <a:schemeClr val="tx1">
                <a:lumMod val="60000"/>
                <a:lumOff val="40000"/>
              </a:schemeClr>
            </a:solidFill>
          </a:endParaRPr>
        </a:p>
        <a:p xmlns:a="http://schemas.openxmlformats.org/drawingml/2006/main">
          <a:pPr>
            <a:lnSpc>
              <a:spcPct val="150000"/>
            </a:lnSpc>
          </a:pPr>
          <a:r>
            <a:rPr lang="de-DE" sz="1050" dirty="0">
              <a:solidFill>
                <a:schemeClr val="tx1">
                  <a:lumMod val="60000"/>
                  <a:lumOff val="40000"/>
                </a:schemeClr>
              </a:solidFill>
            </a:rPr>
            <a:t>  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fld id="{4E9797A7-D895-47B0-94FE-E2E2186B5A71}" type="datetimeFigureOut">
              <a:rPr lang="de-DE" smtClean="0"/>
              <a:pPr/>
              <a:t>21.03.2023</a:t>
            </a:fld>
            <a:endParaRPr lang="de-DE"/>
          </a:p>
        </p:txBody>
      </p:sp>
      <p:sp>
        <p:nvSpPr>
          <p:cNvPr id="4" name="Fußzeilenplatzhalter 3"/>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lang="de-DE"/>
          </a:p>
        </p:txBody>
      </p:sp>
      <p:sp>
        <p:nvSpPr>
          <p:cNvPr id="5" name="Foliennummernplatzhalter 4"/>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442977C9-76C9-4937-BDF3-2E74BBB72829}" type="slidenum">
              <a:rPr lang="de-DE" smtClean="0"/>
              <a:pPr/>
              <a:t>‹Nr.›</a:t>
            </a:fld>
            <a:endParaRPr lang="de-DE"/>
          </a:p>
        </p:txBody>
      </p:sp>
    </p:spTree>
    <p:extLst>
      <p:ext uri="{BB962C8B-B14F-4D97-AF65-F5344CB8AC3E}">
        <p14:creationId xmlns:p14="http://schemas.microsoft.com/office/powerpoint/2010/main" val="2559501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3508"/>
          </a:xfrm>
          <a:prstGeom prst="rect">
            <a:avLst/>
          </a:prstGeom>
        </p:spPr>
        <p:txBody>
          <a:bodyPr vert="horz" lIns="94768" tIns="47384" rIns="94768" bIns="47384" rtlCol="0"/>
          <a:lstStyle>
            <a:lvl1pPr algn="l">
              <a:defRPr sz="1100">
                <a:latin typeface="Open Sans" panose="020B0606030504020204" pitchFamily="34" charset="0"/>
                <a:ea typeface="Open Sans" panose="020B0606030504020204" pitchFamily="34" charset="0"/>
                <a:cs typeface="Open Sans" panose="020B0606030504020204" pitchFamily="34" charset="0"/>
              </a:defRPr>
            </a:lvl1pPr>
          </a:lstStyle>
          <a:p>
            <a:endParaRPr lang="de-DE" dirty="0"/>
          </a:p>
        </p:txBody>
      </p:sp>
      <p:sp>
        <p:nvSpPr>
          <p:cNvPr id="3" name="Datumsplatzhalter 2"/>
          <p:cNvSpPr>
            <a:spLocks noGrp="1"/>
          </p:cNvSpPr>
          <p:nvPr>
            <p:ph type="dt" idx="1"/>
          </p:nvPr>
        </p:nvSpPr>
        <p:spPr>
          <a:xfrm>
            <a:off x="4021295" y="1"/>
            <a:ext cx="3076363" cy="513508"/>
          </a:xfrm>
          <a:prstGeom prst="rect">
            <a:avLst/>
          </a:prstGeom>
        </p:spPr>
        <p:txBody>
          <a:bodyPr vert="horz" lIns="94768" tIns="47384" rIns="94768" bIns="47384" rtlCol="0"/>
          <a:lstStyle>
            <a:lvl1pPr algn="r">
              <a:defRPr sz="1100">
                <a:latin typeface="Open Sans" panose="020B0606030504020204" pitchFamily="34" charset="0"/>
                <a:ea typeface="Open Sans" panose="020B0606030504020204" pitchFamily="34" charset="0"/>
                <a:cs typeface="Open Sans" panose="020B0606030504020204" pitchFamily="34" charset="0"/>
              </a:defRPr>
            </a:lvl1pPr>
          </a:lstStyle>
          <a:p>
            <a:fld id="{9958A691-5CC5-D34E-9021-CD04FE9E94A7}" type="datetimeFigureOut">
              <a:rPr lang="de-DE" smtClean="0"/>
              <a:pPr/>
              <a:t>21.03.2023</a:t>
            </a:fld>
            <a:endParaRPr lang="de-DE" dirty="0"/>
          </a:p>
        </p:txBody>
      </p:sp>
      <p:sp>
        <p:nvSpPr>
          <p:cNvPr id="4" name="Folienbildplatzhalt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709931" y="4925408"/>
            <a:ext cx="5679440" cy="4029880"/>
          </a:xfrm>
          <a:prstGeom prst="rect">
            <a:avLst/>
          </a:prstGeom>
        </p:spPr>
        <p:txBody>
          <a:bodyPr vert="horz" lIns="94768" tIns="47384" rIns="94768" bIns="47384"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100">
                <a:latin typeface="Open Sans" panose="020B0606030504020204" pitchFamily="34" charset="0"/>
                <a:ea typeface="Open Sans" panose="020B0606030504020204" pitchFamily="34" charset="0"/>
                <a:cs typeface="Open Sans" panose="020B0606030504020204" pitchFamily="34" charset="0"/>
              </a:defRPr>
            </a:lvl1pPr>
          </a:lstStyle>
          <a:p>
            <a:endParaRPr lang="de-DE" dirty="0"/>
          </a:p>
        </p:txBody>
      </p:sp>
      <p:sp>
        <p:nvSpPr>
          <p:cNvPr id="7" name="Foliennummernplatzhalt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100">
                <a:latin typeface="Open Sans" panose="020B0606030504020204" pitchFamily="34" charset="0"/>
                <a:ea typeface="Open Sans" panose="020B0606030504020204" pitchFamily="34" charset="0"/>
                <a:cs typeface="Open Sans" panose="020B0606030504020204" pitchFamily="34" charset="0"/>
              </a:defRPr>
            </a:lvl1pPr>
          </a:lstStyle>
          <a:p>
            <a:fld id="{178ACBB0-B8BD-7243-B5CA-EEE1A71994D0}" type="slidenum">
              <a:rPr lang="de-DE" smtClean="0"/>
              <a:pPr/>
              <a:t>‹Nr.›</a:t>
            </a:fld>
            <a:endParaRPr lang="de-DE" dirty="0"/>
          </a:p>
        </p:txBody>
      </p:sp>
    </p:spTree>
    <p:extLst>
      <p:ext uri="{BB962C8B-B14F-4D97-AF65-F5344CB8AC3E}">
        <p14:creationId xmlns:p14="http://schemas.microsoft.com/office/powerpoint/2010/main" val="978742639"/>
      </p:ext>
    </p:extLst>
  </p:cSld>
  <p:clrMap bg1="lt1" tx1="dk1" bg2="lt2" tx2="dk2" accent1="accent1" accent2="accent2" accent3="accent3" accent4="accent4" accent5="accent5" accent6="accent6" hlink="hlink" folHlink="folHlink"/>
  <p:notesStyle>
    <a:lvl1pPr marL="0" algn="r" defTabSz="914400" rtl="0" eaLnBrk="1" latinLnBrk="0" hangingPunct="1">
      <a:defRPr sz="500" kern="1200">
        <a:solidFill>
          <a:schemeClr val="tx1"/>
        </a:solidFill>
        <a:latin typeface="+mn-lt"/>
        <a:ea typeface="Open Sans" panose="020B0606030504020204" pitchFamily="34" charset="0"/>
        <a:cs typeface="Open Sans" panose="020B0606030504020204" pitchFamily="34" charset="0"/>
      </a:defRPr>
    </a:lvl1pPr>
    <a:lvl2pPr marL="457200" algn="r" defTabSz="914400" rtl="0" eaLnBrk="1" latinLnBrk="0" hangingPunct="1">
      <a:defRPr sz="500" kern="1200">
        <a:solidFill>
          <a:schemeClr val="tx1"/>
        </a:solidFill>
        <a:latin typeface="+mn-lt"/>
        <a:ea typeface="Open Sans" panose="020B0606030504020204" pitchFamily="34" charset="0"/>
        <a:cs typeface="Open Sans" panose="020B0606030504020204" pitchFamily="34" charset="0"/>
      </a:defRPr>
    </a:lvl2pPr>
    <a:lvl3pPr marL="914400" algn="r" defTabSz="914400" rtl="0" eaLnBrk="1" latinLnBrk="0" hangingPunct="1">
      <a:defRPr sz="500" kern="1200">
        <a:solidFill>
          <a:schemeClr val="tx1"/>
        </a:solidFill>
        <a:latin typeface="+mn-lt"/>
        <a:ea typeface="Open Sans" panose="020B0606030504020204" pitchFamily="34" charset="0"/>
        <a:cs typeface="Open Sans" panose="020B0606030504020204" pitchFamily="34" charset="0"/>
      </a:defRPr>
    </a:lvl3pPr>
    <a:lvl4pPr marL="1371600" algn="r" defTabSz="914400" rtl="0" eaLnBrk="1" latinLnBrk="0" hangingPunct="1">
      <a:defRPr sz="500" kern="1200">
        <a:solidFill>
          <a:schemeClr val="tx1"/>
        </a:solidFill>
        <a:latin typeface="+mn-lt"/>
        <a:ea typeface="Open Sans" panose="020B0606030504020204" pitchFamily="34" charset="0"/>
        <a:cs typeface="Open Sans" panose="020B0606030504020204" pitchFamily="34" charset="0"/>
      </a:defRPr>
    </a:lvl4pPr>
    <a:lvl5pPr marL="1828800" algn="r" defTabSz="914400" rtl="0" eaLnBrk="1" latinLnBrk="0" hangingPunct="1">
      <a:defRPr sz="500" kern="1200">
        <a:solidFill>
          <a:schemeClr val="tx1"/>
        </a:solidFill>
        <a:latin typeface="+mn-lt"/>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ldungsbericht.de/static_pdfs/bildungsbericht-2020.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sovd.de/fileadmin/bilder/web-Wohnverhaeltnisse_in_Deutschland_2018_10_19.pdf" TargetMode="External"/><Relationship Id="rId4" Type="http://schemas.openxmlformats.org/officeDocument/2006/relationships/hyperlink" Target="https://www.bundesfinanzministerium.de/Monatsberichte/2019/05/Inhalte/Kapitel-3-Analysen/3-1-soziale-ungleichheit_pdf.pdf?__blob=publicationFile&amp;v=3" TargetMode="Externa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destatis.de/DE/Themen/Gesellschaft-Umwelt/Soziales/Kindertagesbetreuung/Publikationen/Downloads-Kindertagesbetreuung/tageseinrichtungen-kindertagespflege-5225402207004.pdf?__blob=publicationFile"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www.destatis.de/DE/Themen/Gesellschaft-Umwelt/Soziales/Kinderhilfe-Jugendhilfe/Publikationen/Downloads-Kinder-und-Jugendhilfe/sonstige-einrichtungen-5225403189004.pdf?__blob=publicationFile" TargetMode="Externa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server.bundestag.de/btd/19/298/1929815.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der-paritaetische.de/fileadmin/user_upload/Publikationen/doc/broschuere_armutsbericht-2020_web.pdf"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destatis.de/DE/Themen/Gesellschaft-Umwelt/Bevoelkerung/Migration-Integration/Publikationen/Downloads-Migration/migrationshintergrund-2010220197004.pdf?__blob=publicationFile" TargetMode="External"/><Relationship Id="rId3" Type="http://schemas.openxmlformats.org/officeDocument/2006/relationships/hyperlink" Target="https://b-umf.de/p/zahlen-statistiken/" TargetMode="External"/><Relationship Id="rId7" Type="http://schemas.openxmlformats.org/officeDocument/2006/relationships/hyperlink" Target="https://www.destatis.de/DE/Themen/Gesellschaft-Umwelt/Bevoelkerung/Migration-Integration/Publikationen/Downloads-Migration/auslaend-bevoelkerung-2010200197004.pdf?__blob=publicationFil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b-umf.de/src/wp-content/uploads/2019/05/2019_05_20_auswertung-bumf-online-umfrage-2018.pdf" TargetMode="External"/><Relationship Id="rId5" Type="http://schemas.openxmlformats.org/officeDocument/2006/relationships/hyperlink" Target="https://www.dji.de/fileadmin/user_upload/dasdji/themen/Jugend/DJI_Migrationsreport_2020.pdf" TargetMode="External"/><Relationship Id="rId4" Type="http://schemas.openxmlformats.org/officeDocument/2006/relationships/hyperlink" Target="https://dserver.bundestag.de/btd/19/178/1917810.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server.bundestag.de/btd/19/278/1927890.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destatis.de/DE/Themen/Gesellschaft-Umwelt/Gesundheit/Behinderte-Menschen/Publikationen/Downloads-Behinderte-Menschen/lebenslagen-behinderter-menschen-5122123179004.pdf?__blob=publicationFile" TargetMode="External"/><Relationship Id="rId5" Type="http://schemas.openxmlformats.org/officeDocument/2006/relationships/hyperlink" Target="https://www.destatis.de/DE/Themen/Gesellschaft-Umwelt/Gesundheit/Behinderte-Menschen/Publikationen/Downloads-Behinderte-Menschen/sozial-schwerbehinderte-kb-5227101199004.html" TargetMode="External"/><Relationship Id="rId4" Type="http://schemas.openxmlformats.org/officeDocument/2006/relationships/hyperlink" Target="https://www.kmk.org/fileadmin/Dateien/pdf/Statistik/Dokumentationen/Dok223_SoPae_2018.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undesjugendkuratorium.de/assets/pdf/press/zwischenruf_ganztag.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b.de/dokumente/pdf/bibb_datenreport_202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hop.budrich.de/wp-content/uploads/2019/01/9783847413400.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nstitut-fuer-menschenrechte.de/fileadmin/user_upload/Publikationen/ANALYSE/Wer_Inklusion_will_sucht_Wege_Zehn_Jahre_UN_BRK_in_Deutschland.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mfsfj.de/resource/blob/115438/d7ed644e1b7fac4f9266191459903c62/15-kinder-und-jugendbericht-bundestagsdrucksache-data.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pb.de/nachschlagen/gesetze/grundgesetz"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ipbt.bundestag.de/dip21/btd/19/242/1924200.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undesfinanzministerium.de/Content/DE/Downloads/Broschueren_Bestellservice/2019-03-07-bund-laender-finanzbeziehungen-2018.pdf?__blob=publicationFile&amp;v=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gj.de/fileadmin/user_upload/Europaeische_Jugendpolitik_in_einem_sozialen_Europa.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agj.de/fileadmin/files/positionen/2020/European_Youth_Work_Agenda_english.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pb.de/politik/grundfragen/politik-einfach-fuer-alle/236616/die-grundrecht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bundestag.de/parlament/aufgaben/rechtsgrundlagen/grundgesetz/gg_01-245122"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bmas.de/SharedDocs/Downloads/DE/PDF-Publikationen/a230-19-sozialbudget-2019.pdf?__blob=publicationFile&amp;v=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bundesverfassungsgericht.de/SharedDocs/Entscheidungen/DE/2006/02/rs20060215_1bvr035705.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servat.unibe.ch/dfr/bv024119.html"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agj.de/fileadmin/files/positionen/2019/Inklusion_Jugendarbeit.pdf" TargetMode="External"/><Relationship Id="rId7" Type="http://schemas.openxmlformats.org/officeDocument/2006/relationships/hyperlink" Target="https://www.ew.uni-hamburg.de/einrichtungen/ew2/sozialpaedagogik/service-fuer-die-praxis/material-fuer-die-praxis.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dji.de/ueber-uns/projekte/projekte/aida.html" TargetMode="External"/><Relationship Id="rId5" Type="http://schemas.openxmlformats.org/officeDocument/2006/relationships/hyperlink" Target="https://www-genesis.destatis.de/genesis/online/link/statistikTabellen/22531*" TargetMode="External"/><Relationship Id="rId4" Type="http://schemas.openxmlformats.org/officeDocument/2006/relationships/hyperlink" Target="https://www.bmfsfj.de/resource/blob/115438/d7ed644e1b7fac4f9266191459903c62/15-kinder-und-jugendbericht-bundestagsdrucksache-data.pdf"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jugendsozialarbeit.d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bag-jugendschutz.de/dokumente/Online-Handbuch_Kinder-u_Jugendschutz.pdf"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dipbt.bundestag.de/dip21/btd/19/242/1924200.pdf"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fruehehilfen.de/grundlagen-und-fachthemen/grundlagen-der-fruehen-hilfen/fruehe-hilfen-begriffsbestimmun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dji.de/fileadmin/user_upload/bibs2019/DJI_Kinderbetreuungsreport2018.pdf"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weiterbildungsinitiative.de/" TargetMode="External"/><Relationship Id="rId5" Type="http://schemas.openxmlformats.org/officeDocument/2006/relationships/hyperlink" Target="https://www.bildungsserver.de/Elementarbildung-1658-de.html" TargetMode="External"/><Relationship Id="rId4" Type="http://schemas.openxmlformats.org/officeDocument/2006/relationships/hyperlink" Target="https://www.diw.de/documents/publikationen/73/diw_01.c.745631.de/20-14-1.pdf"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bildungsbericht.d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statis.de/DE/Presse/Pressekonferenzen/2019/Bevoelkerung/pressebroschuere-bevoelkerung.pdf?__blob=publicationFi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destatis.de/DE/Themen/Gesellschaft-Umwelt/Soziales/Kinderhilfe-Jugendhilfe/Publikationen/Downloads-Kinder-und-Jugendhilfe/erzieherische-hilfe-5225112197004.pdf?__blob=publicationFil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dialogforum-pflegekinderhilfe.d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destatis.de/DE/Themen/Gesellschaft-Umwelt/Soziales/Kinderhilfe-Jugendhilfe/Publikationen/Downloads-Kinder-und-Jugendhilfe/erzieherische-hilfe-5225112197004.pdf?__blob=publicationFile"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zukunftsforum-heimerziehung.de/"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destatis.de/DE/Themen/Gesellschaft-Umwelt/Soziales/Kinderhilfe-Jugendhilfe/Publikationen/Downloads-Kinder-und-Jugendhilfe/erzieherische-hilfe-5225112197004.pdf?__blob=publicationFile"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mfsfj.de/blob/163108/edcf52db42aa6bc27683f797f16a350e/familienreport-2020-familie-heute-daten-fakten-trends-data.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destatis.de/DE/Themen/Gesellschaft-Umwelt/Bevoelkerung/Haushalte-Familien/Tabellen/2-5-familien.html"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igfh.de/publikationen/broschueren-expertisen/uebergang-aus-stationaeren-jugendhilfe-ins-erwachsenenleben"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www.careleaver.de/"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bmfsfj.de/blob/148642/43592ef3cccc4a39f8ab039da77162d5/uma-bericht-2020-data.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dijuf.de/files/downloads/2011/2012/Positionspapier_SKF_2.pdf"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akjstat.tu-dortmund.de/fileadmin/user_upload/Kinder-_und_Jugendhilfereport_Extra_2021_AKJStat.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nesis.destatis.de/genesis/online?operation=table&amp;code=12411-0005&amp;bypass=true&amp;levelindex=0&amp;levelid=161558169906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dji.de/fileadmin/user_upload/bibs2017/24323_EFZA_Dossier_Kurzfassung.pdf" TargetMode="External"/><Relationship Id="rId2" Type="http://schemas.openxmlformats.org/officeDocument/2006/relationships/slide" Target="../slides/slide71.xml"/><Relationship Id="rId1" Type="http://schemas.openxmlformats.org/officeDocument/2006/relationships/notesMaster" Target="../notesMasters/notesMaster1.xml"/><Relationship Id="rId5" Type="http://schemas.openxmlformats.org/officeDocument/2006/relationships/hyperlink" Target="https://www.destatis.de/DE/Themen/Gesellschaft-Umwelt/Soziales/Kinderhilfe-Jugendhilfe/Publikationen/Downloads-Kinder-und-Jugendhilfe/adoptionen-5225201197004.pdf?__blob=publicationFile" TargetMode="External"/><Relationship Id="rId4" Type="http://schemas.openxmlformats.org/officeDocument/2006/relationships/hyperlink" Target="https://www.akjstat.tu-dortmund.de/fileadmin/user_upload/Kinder-_und_Jugendhilfereport_Extra_2021_AKJStat.pdf"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shop.budrich.de/wp-content/uploads/2021/03/9783847413400.pdf"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destatis.de/DE/Themen/Gesellschaft-Umwelt/Soziales/Kinderhilfe-Jugendhilfe/Publikationen/Downloads-Kinder-und-Jugendhilfe/sonstige-einrichtungen-5225403189004.pdf?__blob=publicationFile"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s://www.destatis.de/DE/Themen/Gesellschaft-Umwelt/Soziales/Kindertagesbetreuung/Publikationen/Downloads-Kindertagesbetreuung/tageseinrichtungen-kindertagespflege-5225402197004.pdf?__blob=publicationFile"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8" Type="http://schemas.openxmlformats.org/officeDocument/2006/relationships/hyperlink" Target="https://www.landkreistag.de/" TargetMode="External"/><Relationship Id="rId13" Type="http://schemas.openxmlformats.org/officeDocument/2006/relationships/hyperlink" Target="https://www.kinder-jugendhilfe.info/he/tshtiot/mosdot/hambnha-hadoali-shl-lshkot-haroohha-lnoar" TargetMode="External"/><Relationship Id="rId3" Type="http://schemas.openxmlformats.org/officeDocument/2006/relationships/hyperlink" Target="https://www.bmfsfj.de/" TargetMode="External"/><Relationship Id="rId7" Type="http://schemas.openxmlformats.org/officeDocument/2006/relationships/hyperlink" Target="https://www.staedtetag.de/" TargetMode="External"/><Relationship Id="rId12" Type="http://schemas.openxmlformats.org/officeDocument/2006/relationships/hyperlink" Target="https://www.unterstuetzung-die-ankommt.de/de/"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www.bagljae.de/" TargetMode="External"/><Relationship Id="rId11" Type="http://schemas.openxmlformats.org/officeDocument/2006/relationships/hyperlink" Target="https://www.kinder-jugendhilfe.info/he/tshtiot/mosdot/hatshtiot-shl-gofi-rooht-haildim-ohanoar" TargetMode="External"/><Relationship Id="rId5" Type="http://schemas.openxmlformats.org/officeDocument/2006/relationships/hyperlink" Target="https://jfmk.de/aufgaben/" TargetMode="External"/><Relationship Id="rId10" Type="http://schemas.openxmlformats.org/officeDocument/2006/relationships/hyperlink" Target="https://www.dbjr.de/artikel/deutsches-nationalkomitee-fuer-internationale-jugendarbeit-dnk" TargetMode="External"/><Relationship Id="rId4" Type="http://schemas.openxmlformats.org/officeDocument/2006/relationships/hyperlink" Target="https://bundesjugendkuratorium.de/" TargetMode="External"/><Relationship Id="rId9" Type="http://schemas.openxmlformats.org/officeDocument/2006/relationships/hyperlink" Target="https://www.dstgb.de/" TargetMode="Externa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kinder-jugendhilfe.info/he/tshtiot/mosdot/hlk-1-skirha-kllit-shl-hambnim#c1306"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agj.de/fileadmin/files/positionen/2018/Teilhabe_ein_zentraler_Begriff_f&#252;r_die_Kinder_und_Jugendhilfe.pdf"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s://www.bundesjugendkuratorium.de/assets/pdf/press/BJK_2020_Zwischenruf_Inklusive_Kinder_und_Jugendhilfe_nachhaltig_erm&#246;glichen.pdf" TargetMode="Externa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ombudschaft-jugendhilfe.de/2019/11/rechtsgrundlagen-der-ombudschaftlichen-taetigkeit-handlungs-bzw-vertretungsbefugnisse-und-ihre-grenzen/"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server.bundestag.de/btd/17/062/1706240.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dritter-gleichstellungsbericht.de/" TargetMode="External"/><Relationship Id="rId4" Type="http://schemas.openxmlformats.org/officeDocument/2006/relationships/hyperlink" Target="https://www.bmfsfj.de/bmfsfj/service/publikationen/zweiter-gleichstellungsbericht-der-bundesregierung/119796"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bmas.de/SharedDocs/Downloads/DE/Publikationen/a230-19-sozialbudget-2019.pdf?__blob=publicationFile&amp;v=1"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bmas.de/SharedDocs/Downloads/DE/Publikationen/a230-19-sozialbudget-2019.pdf?__blob=publicationFile&amp;v=1"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www.bmfsfj.de/bmfsfj/ministerium/ausschreibungen-foerderung/foerderrichtlinien/foerderrichtlinien-kinder-und-jugendplan-bund"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akjstat.tu-dortmund.de/fileadmin/user_upload/2020_Heft1_KomDat.pdf" TargetMode="External"/><Relationship Id="rId2" Type="http://schemas.openxmlformats.org/officeDocument/2006/relationships/slide" Target="../slides/slide98.xml"/><Relationship Id="rId1" Type="http://schemas.openxmlformats.org/officeDocument/2006/relationships/notesMaster" Target="../notesMasters/notesMaster1.xml"/><Relationship Id="rId5" Type="http://schemas.openxmlformats.org/officeDocument/2006/relationships/hyperlink" Target="https://www.destatis.de/DE/Themen/Gesellschaft-Umwelt/Soziales/Kindertagesbetreuung/Publikationen/Downloads-Kindertagesbetreuung/tageseinrichtungen-kindertagespflege-5225402207004.pdf?__blob=publicationFile" TargetMode="External"/><Relationship Id="rId4" Type="http://schemas.openxmlformats.org/officeDocument/2006/relationships/hyperlink" Target="https://www.destatis.de/DE/Themen/Gesellschaft-Umwelt/Soziales/Kinderhilfe-Jugendhilfe/Publikationen/Downloads-Kinder-und-Jugendhilfe/sonstige-einrichtungen-5225403189004.pdf?__blob=publicationFile" TargetMode="Externa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www.bmfsfj.de/bmfsfj/ministerium/berichte-der-bundesregierung/dritter-engagementbericht"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www.ziviz.de/ziviz-surve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1</a:t>
            </a:fld>
            <a:endParaRPr lang="de-DE"/>
          </a:p>
        </p:txBody>
      </p:sp>
    </p:spTree>
    <p:extLst>
      <p:ext uri="{BB962C8B-B14F-4D97-AF65-F5344CB8AC3E}">
        <p14:creationId xmlns:p14="http://schemas.microsoft.com/office/powerpoint/2010/main" val="234896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863475"/>
          </a:xfrm>
        </p:spPr>
        <p:txBody>
          <a:bodyPr/>
          <a:lstStyle/>
          <a:p>
            <a:pPr algn="r" rtl="1"/>
            <a:r>
              <a:rPr lang="he-IL" b="1" kern="1200" dirty="0">
                <a:solidFill>
                  <a:schemeClr val="tx1"/>
                </a:solidFill>
                <a:cs typeface="+mn-cs"/>
              </a:rPr>
              <a:t> 1.1.6 אי-שוויון חברתי</a:t>
            </a:r>
          </a:p>
          <a:p>
            <a:pPr algn="r" rtl="1"/>
            <a:endParaRPr lang="en-US" kern="1200" dirty="0">
              <a:solidFill>
                <a:schemeClr val="tx1"/>
              </a:solidFill>
            </a:endParaRPr>
          </a:p>
          <a:p>
            <a:pPr algn="r" rtl="1"/>
            <a:r>
              <a:rPr lang="he-IL" kern="1200" dirty="0">
                <a:solidFill>
                  <a:schemeClr val="tx1"/>
                </a:solidFill>
                <a:cs typeface="+mn-cs"/>
              </a:rPr>
              <a:t>אי-שוויון חברתי מתקיים במקום שבו המשאבים (למשל רמת ההשכלה או רמת ההכנסה) או תנאי החיים (למשל תנאי הדיור) של אנשים מתאפיינים בכך שמסיבות חברתיות, חלקים מסוימים באוכלוסייה זוכים באופן קבוע להזדמנויות טובות יותר לחיים ולהגשמה עצמית מאשר קבוצות אחרות. הזדמנויות אלה נחשבות "טובות יותר" כאשר המשאבים או תנאי החיים מאפשרים לאנשים מסוימים את ההזדמנות ל"חיים טובים" ולמימוש הפוטנציאל הגלום באישיותם על פי קני המידה החברתיים המקובלים (למשל ביחס לביטחון, עושר או בריאות). </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אי-שוויון חברתי יכול ללבוש צורות רבות וכרוכים בו בדרך כלל מימדים שונים. כלולים בהם, בפרט, רמת ההשכלה </a:t>
            </a:r>
            <a:r>
              <a:rPr lang="he-IL" kern="1200" dirty="0" err="1">
                <a:solidFill>
                  <a:schemeClr val="tx1"/>
                </a:solidFill>
                <a:cs typeface="+mn-cs"/>
              </a:rPr>
              <a:t>הפורמלית</a:t>
            </a:r>
            <a:r>
              <a:rPr lang="he-IL" kern="1200" dirty="0">
                <a:solidFill>
                  <a:schemeClr val="tx1"/>
                </a:solidFill>
                <a:cs typeface="+mn-cs"/>
              </a:rPr>
              <a:t>, תעסוקה בטוחה פחות או יותר, מעמד מקצועי, הכנסה, נכסים או תנאי דיור בטוחים והולמים (ראו שקופית 1.1.7 לגבי מימד העוני). אי השוויון בחלוקת ההכנסה בגרמניה ניכר גם בעובדה שמשקי בית במחצית התחתונה של ההתפלגות מחזיקים בקצת יותר מ- 1% מסך השווי הנקי הכולל, בעוד של-10% ממשקי הבית יותר ממחצית מהשווי הנקי הכולל. חלוקת העושר הבלתי שוויונית בגרמניה גבוהה בהשוואה למדינות אחרות בעולם. מדד </a:t>
            </a:r>
            <a:r>
              <a:rPr lang="he-IL" kern="1200" dirty="0" err="1">
                <a:solidFill>
                  <a:schemeClr val="tx1"/>
                </a:solidFill>
                <a:cs typeface="+mn-cs"/>
              </a:rPr>
              <a:t>ג'יני</a:t>
            </a:r>
            <a:r>
              <a:rPr lang="he-IL" kern="1200" dirty="0">
                <a:solidFill>
                  <a:schemeClr val="tx1"/>
                </a:solidFill>
                <a:cs typeface="+mn-cs"/>
              </a:rPr>
              <a:t>, המודד את התפלגות האוכלוסייה בטווח שבין 0 ל-1, עומד בגרמניה על 0.74 (0 = שוויון מוחלט בהכנסה; 1 = אי-שוויון מוחלט בהכנסה).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בהתייחס למימד החינוך, ניתן לראות כי ילדים ובני נוער בעלי רקע של הגירה ממשיכים להצליח פחות מבני גילם שאינם בעלי רקע של הגירה. כמו כן, התלות של הישגי התלמידים ברקע הסוציו-אקונומי של הוריהם עדיין גבוהה יותר בגרמניה מאשר במדינות רבות אחרות: 83 מתוך 100 ילדים בגרמניה שהוריהם למדו באוניברסיטה נרשמים בעצמם לאוניברסיטאות, לעומת 23 בלבד מתוך 100 ילדים ממשפחות ללא רקע אקדמי. רק שמונה אחוזים מהסטודנטים באוניברסיטאות הם צאצאים למהגרים, למרות העובדה שכחמישית מהאוכלוסייה ורבע מהילדים והצעירים מתחת לגיל 25 הם בעלי רקע של הגירה. כמעט 60% מהאוכלוסייה מגיעים לאותה רמת השכלה כמו הוריהם ומעט יותר מ-20% בלבד מצליחים לטפס במעלה סולם ההשכלה בהשוואה להוריהם.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הנטל בתשלום שכר הדירה מחריף את אי השוויון החברתי בגרמניה: מי שחלש מבחינה חברתית, סובל מקיפוח משמעותי בשוק הדיור. מכיוון שתנאי הדיור באזור מסוים דומים על פי רוב, אזורים אלה מאוכלסים לעתים קרובות על ידי אנשים ממעמד סוציו-אקונומי דומה (הפרדה חברתית בערים). העניים, הצעירים והמבוגרים הם הסובלים העיקריים מעליית מחירי הדיור. גם משקי בית של הורים יחידניים או של אנשים עם רקע של הגירה נפגעים קשות מכך. לגבי האחרונים, קיימות עדויות לדמי שכירות גבוהים שמקורם באפליה בשוק הדיור.</a:t>
            </a:r>
            <a:endParaRPr lang="en-US" kern="1200" dirty="0">
              <a:solidFill>
                <a:schemeClr val="tx1"/>
              </a:solidFill>
            </a:endParaRPr>
          </a:p>
          <a:p>
            <a:pPr algn="r" rtl="1"/>
            <a:r>
              <a:rPr lang="he-IL" kern="1200" dirty="0">
                <a:solidFill>
                  <a:schemeClr val="tx1"/>
                </a:solidFill>
                <a:cs typeface="+mn-cs"/>
              </a:rPr>
              <a:t>לפי הערכות, מספר חסרי הבית בגרמניה עמד על 678,000 איש ב-2018, כולל כ-440,000 פליטים שהוכרו חסרי בית. מספרם של חסרי בית קטינים מוערך בכ-19,000.</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לקריאה נוספת</a:t>
            </a:r>
          </a:p>
          <a:p>
            <a:pPr algn="l" rtl="1"/>
            <a:endParaRPr lang="en-US" kern="1200" dirty="0">
              <a:solidFill>
                <a:schemeClr val="tx1"/>
              </a:solidFill>
            </a:endParaRPr>
          </a:p>
          <a:p>
            <a:pPr lvl="0" algn="l" rtl="1"/>
            <a:r>
              <a:rPr lang="de-DE" kern="1200" dirty="0">
                <a:solidFill>
                  <a:schemeClr val="tx1"/>
                </a:solidFill>
              </a:rPr>
              <a:t>Autorengruppe Bildungsberichterstattung (2020): Bildung in Deutschland 2020 Autorengruppe Bildungsberichterstattung (2020): Bildung in Deutschland 2020 </a:t>
            </a:r>
            <a:r>
              <a:rPr lang="de-DE" u="sng" kern="1200" dirty="0">
                <a:solidFill>
                  <a:schemeClr val="tx1"/>
                </a:solidFill>
                <a:hlinkClick r:id="rId3"/>
              </a:rPr>
              <a:t>https://www.bildungsbericht.de/static_pdfs/bildungsbericht-2020.pdf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BMF - Bundesministerium für Finanzen (2019): Soziale Ungleichheit und inklusives Wachstum im internationalen Vergleich; online: </a:t>
            </a:r>
            <a:r>
              <a:rPr lang="de-DE" u="sng" kern="1200" dirty="0">
                <a:solidFill>
                  <a:schemeClr val="tx1"/>
                </a:solidFill>
                <a:hlinkClick r:id="rId4"/>
              </a:rPr>
              <a:t>https://www.bundesfinanzministerium.de/Monatsberichte/2019/05/Inhalte/Kapitel-3-Analysen/3-1-soziale-ungleichheit_pdf.pdf?__blob=publicationFile&amp;v=3</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Junker, Stephan (2018), Wohnverhältnisse in Deutschland - Mietbelastung, soziale Ungleichheit und Armut - Kurzgutachten im Auftrag des Sozialverband Deutschland e. V.; online: </a:t>
            </a:r>
            <a:r>
              <a:rPr lang="de-DE" u="sng" kern="1200" dirty="0">
                <a:solidFill>
                  <a:schemeClr val="tx1"/>
                </a:solidFill>
                <a:hlinkClick r:id="rId5"/>
              </a:rPr>
              <a:t>https://www.sovd.de/fileadmin/bilder/web-Wohnverhaeltnisse_in_Deutschland_2018_10_19.pdf</a:t>
            </a:r>
            <a:r>
              <a:rPr lang="de-DE" kern="1200" dirty="0">
                <a:solidFill>
                  <a:schemeClr val="tx1"/>
                </a:solidFill>
              </a:rPr>
              <a:t> (last accessed: 31 May 2021). </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10</a:t>
            </a:fld>
            <a:endParaRPr lang="de-DE"/>
          </a:p>
        </p:txBody>
      </p:sp>
    </p:spTree>
    <p:extLst>
      <p:ext uri="{BB962C8B-B14F-4D97-AF65-F5344CB8AC3E}">
        <p14:creationId xmlns:p14="http://schemas.microsoft.com/office/powerpoint/2010/main" val="12876687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5102244"/>
          </a:xfrm>
        </p:spPr>
        <p:txBody>
          <a:bodyPr/>
          <a:lstStyle/>
          <a:p>
            <a:pPr algn="r" rtl="1"/>
            <a:r>
              <a:rPr lang="ar-SA" b="1" kern="1200" dirty="0">
                <a:solidFill>
                  <a:schemeClr val="tx1"/>
                </a:solidFill>
                <a:cs typeface="+mn-cs"/>
              </a:rPr>
              <a:t>3.4.3 </a:t>
            </a:r>
            <a:r>
              <a:rPr lang="he-IL" b="1" kern="1200" dirty="0">
                <a:solidFill>
                  <a:schemeClr val="tx1"/>
                </a:solidFill>
                <a:cs typeface="+mn-cs"/>
              </a:rPr>
              <a:t>המיומנויות המקצועיות של הצוות הסוציו-פדגוגי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בקרב אנשי מקצוע העוסקים בתחום הסוציו-פדגוגי, ההכשרה המקצועית הינה התנאי העיקרי לעבודה ברווחת הילדים והנוער, מלבד כשירותם האישית של המועמדים. ההכשרה יכולה ללבוש צורות רבות ושונות, עם מגמה גוברת בשנים האחרונות למיקוד גדול יותר של תחומי ההתמחות אנשי המקצוע העוסקים בתחום הם בוגרי אוניברסיטאות, מכללות, בתי ספר מקצועיים או בתי ספר טכניים. בנוסף, מתקיימות התמחויות בתחומים שונים כדי לתת מענה למגוון התפקידים וקהלי היעד.</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לאור ההתרחבות הדינמית שעובר כוח האדם בשירותי הרווחה לילדים ונוער בשנים האחרונות (ראו הערות לשקופית 3.4.1), מעניין גם לבחון כיצד התפתחו המיומנויות של אנשי המקצוע בשירותי הרווחה לאורך תקופה זו. אחד המדדים המועילים בהקשר זה, במיוחד בהתחשב בדיון המתמשך על הצורך ב"אקדמיזציה" של רווחת הילדים והנוער, הוא מידת ההתמקצעות, דהיינו, חלקם היחסי של העובדים בתחום זה שהם בעלי תואר אקדמי רלוונטי: תואר ראשון ו/או שני בעבודה סוציאלית ו/או דיפלומה בעבודה סוציאלית בשילוב תואר מאוניברסיטה או מכללה, וכן הסמכה ממשלתית מוכרת בחינוך ילדים (כולל תואר ראשון/שני). בתלות בתחום, חלקם של אנשי מקצוע שהם בעלי תואר אקדמי יכול להשתנות במידה ניכרת.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מעונות יום לילדים</a:t>
            </a:r>
            <a:endParaRPr lang="en-US" kern="1200" dirty="0">
              <a:solidFill>
                <a:schemeClr val="tx1"/>
              </a:solidFill>
            </a:endParaRPr>
          </a:p>
          <a:p>
            <a:pPr algn="r" rtl="1"/>
            <a:r>
              <a:rPr lang="he-IL" kern="1200" dirty="0">
                <a:solidFill>
                  <a:schemeClr val="tx1"/>
                </a:solidFill>
                <a:cs typeface="+mn-cs"/>
              </a:rPr>
              <a:t>ב-2019, מעונות היום לילדים היו התחום ברווחת הילדים והנוער בו נמצא השיעור הנמוך ביותר של עובדים בעלי השכלה אקדמית – קצת פחות מ-6%. עם זאת, השכלה אוניברסיטאית איננה נדרשת, בדרך כלל, מעובדי מעונות היום לילדים. ההסמכה העיקרית בתחום זה היא חינוך לגיל רך, ש- 66% מהעוסקים בתחום מחזיקים בה. מספרם של בעלי רקע אקדמי עלה מעט בשנים האחרונות בעקבות פתיחת תוכניות חדשות לחינוך לגיל הרך באוניברסיטאות והתמקדות רבה יותר ברקע האקדמי של המועמדים לעבודה בתפקידים מסוימים, לרבות בדרג הניהולי.</a:t>
            </a:r>
            <a:endParaRPr lang="en-US" kern="1200" dirty="0">
              <a:solidFill>
                <a:schemeClr val="tx1"/>
              </a:solidFill>
            </a:endParaRPr>
          </a:p>
          <a:p>
            <a:pPr algn="r" rtl="1"/>
            <a:r>
              <a:rPr lang="he-IL" kern="1200" dirty="0">
                <a:solidFill>
                  <a:schemeClr val="tx1"/>
                </a:solidFill>
                <a:cs typeface="+mn-cs"/>
              </a:rPr>
              <a:t>בניגוד לעבודה במעונות יום לילדים, אין צורך בהכשרה מקצועית מסוימת על מנת לעבוד כמטפלת במשפחתונים. אולם הצוות נדרש בדרך כלל להשתתף בקורסים להכשרה בסיסית של 160 שעות לפחות. ב-2019, 73% מהמטפלות במשפחתונים קיבלו הכשרה בסיסית כאמור. רק 3% מהן היו בעלות תואר אקדמי בתחום.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שירותי תמיכה חינוכית</a:t>
            </a:r>
            <a:endParaRPr lang="en-US" kern="1200" dirty="0">
              <a:solidFill>
                <a:schemeClr val="tx1"/>
              </a:solidFill>
            </a:endParaRPr>
          </a:p>
          <a:p>
            <a:pPr algn="r" rtl="1"/>
            <a:r>
              <a:rPr lang="he-IL" kern="1200" dirty="0">
                <a:solidFill>
                  <a:schemeClr val="tx1"/>
                </a:solidFill>
                <a:cs typeface="+mn-cs"/>
              </a:rPr>
              <a:t>קצת יותר מאחד מכל שלושה איש (38%) המועסקים בשירותי התמיכה החינוכית הם בעלי תואר אקדמי הרלוונטי לתחום. המספר המדויק משתנה בהתאם לתחום הספציפי: ב-2018, כ-30% מאנשי המקצוע שעבדו בפנימיות היו בעלי רקע אקדמי מתאים –  אחוז נמוך באופן משמעותי מהמועסקים בשירותים האמבולטוריים או השירותים הניתנים באופן חלקי במסגרות (57%) או במתן ייעוץ חינוכי (54%). בתחום האחרון, ל-35% נוספים, קרי לחלק גדול מהמועסקים, היה תואר אקדמי בתחום אחר, לרוב במקצועות הפסיכולוגיה.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עבודה עם ילדים ונוער</a:t>
            </a:r>
            <a:endParaRPr lang="en-US" kern="1200" dirty="0">
              <a:solidFill>
                <a:schemeClr val="tx1"/>
              </a:solidFill>
            </a:endParaRPr>
          </a:p>
          <a:p>
            <a:pPr algn="r" rtl="1"/>
            <a:r>
              <a:rPr lang="he-IL" kern="1200" dirty="0">
                <a:solidFill>
                  <a:schemeClr val="tx1"/>
                </a:solidFill>
                <a:cs typeface="+mn-cs"/>
              </a:rPr>
              <a:t>פרופיל הכישורים של אנשי המקצוע העובדים עם ילדים ונוער מגוון להפליא, החל מלימודים בתחום הסוציו-פדגוגי וכלכלת בית וכלה באמנות. בסוף 2018, המועסקים בעבודה עם ילדים ונוער היו בדרך כלל בוגרי לימודי תעודה או לימודים אוניברסיטאיים. מתוך כ-32,100 המועסקים שקיימים לגביהם נתונים, כ-45% היו בעלי תואר אקדמי רלוונטי, בדרך כלל ממכללות.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עבודה סוציאלית עם נוער</a:t>
            </a:r>
            <a:endParaRPr lang="en-US" kern="1200" dirty="0">
              <a:solidFill>
                <a:schemeClr val="tx1"/>
              </a:solidFill>
            </a:endParaRPr>
          </a:p>
          <a:p>
            <a:pPr algn="r" rtl="1"/>
            <a:r>
              <a:rPr lang="he-IL" kern="1200" dirty="0">
                <a:solidFill>
                  <a:schemeClr val="tx1"/>
                </a:solidFill>
                <a:cs typeface="+mn-cs"/>
              </a:rPr>
              <a:t>חלק גדול מהעוסקים בעבודה סוציאלית עם נוער, למעט עבודה סוציאלית עם נוער בפנימיות, היו בעלי תואר אקדמי במקצועות הסוציו-פדגוגיים. לדוגמה, ב-2018, כ-85% מהעובדים הסוציאליים בבתי הספר היו בעלי תואר אקדמי, כך שרמת השכלתם תאמה את הרקע האקדמי של צוות ההוראה שלצדו הם עבדו.</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שירותים סוציאליים כלליים</a:t>
            </a:r>
            <a:endParaRPr lang="en-US" kern="1200" dirty="0">
              <a:solidFill>
                <a:schemeClr val="tx1"/>
              </a:solidFill>
            </a:endParaRPr>
          </a:p>
          <a:p>
            <a:pPr algn="r" rtl="1"/>
            <a:r>
              <a:rPr lang="he-IL" kern="1200" dirty="0">
                <a:solidFill>
                  <a:schemeClr val="tx1"/>
                </a:solidFill>
                <a:cs typeface="+mn-cs"/>
              </a:rPr>
              <a:t>המחלקה לשירותים סוציאליים כלליים היא אחד מהתחומים בעלי השיעור הגבוה ביותר של עובדים בתחום רווחת הילדים והנוער, שלהם תואר אקדמי: 92% בשנת 2018.</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Mühlmann, Thomas/Olszenka, Ninja/Fendrich, Sandra (2020): Das Personal in der Kinder- und Jugendhilfe – ein aktueller Überblick, in: KomDat Jugendhilfe, issue 1, p. 1–6.</a:t>
            </a:r>
            <a:endParaRPr lang="en-US" kern="1200" dirty="0">
              <a:solidFill>
                <a:schemeClr val="tx1"/>
              </a:solidFill>
            </a:endParaRPr>
          </a:p>
          <a:p>
            <a:pPr lvl="0" algn="l" rtl="1"/>
            <a:r>
              <a:rPr lang="de-DE" kern="1200" dirty="0">
                <a:solidFill>
                  <a:schemeClr val="tx1"/>
                </a:solidFill>
              </a:rPr>
              <a:t>Fuchs-Rechlin, Kirsten/Rauschenbach, Thomas (2019): Neue Herausforderungen, neue Kompetenzen? Sozialer Wandel und die Konsequenzen für die Professionalisierung, in: AGJ (ed.), Ohne uns geht nichts! Fachkräfte in der Kinder- und Jugendhilfe, Berlin, p. 44–64.</a:t>
            </a:r>
            <a:endParaRPr lang="en-US" kern="1200" dirty="0">
              <a:solidFill>
                <a:schemeClr val="tx1"/>
              </a:solidFill>
            </a:endParaRPr>
          </a:p>
          <a:p>
            <a:pPr lvl="0" algn="l" rtl="1"/>
            <a:r>
              <a:rPr lang="de-DE" kern="1200" dirty="0">
                <a:solidFill>
                  <a:schemeClr val="tx1"/>
                </a:solidFill>
              </a:rPr>
              <a:t>Kunhenn, Jacqueline/Oelerich, Gertrud (2019): Fachkraft – Fachkräftegebot, in: AGJ (ed.), Ohne uns geht nichts! Fachkräfte in der Kinder- und Jugendhilfe, Berlin, p. 35–43.</a:t>
            </a:r>
            <a:endParaRPr lang="en-US" kern="1200" dirty="0">
              <a:solidFill>
                <a:schemeClr val="tx1"/>
              </a:solidFill>
            </a:endParaRPr>
          </a:p>
          <a:p>
            <a:pPr lvl="0" algn="l" rtl="1"/>
            <a:r>
              <a:rPr lang="de-DE" kern="1200" dirty="0">
                <a:solidFill>
                  <a:schemeClr val="tx1"/>
                </a:solidFill>
              </a:rPr>
              <a:t>Statistisches Bundesamt (2020): Statistiken der Kinder- und Jugendhilfe – Kinder und tätige Personen in Tageseinrichtungen und in öffentlich geförderter Kindertagespflege 2019; online: </a:t>
            </a:r>
            <a:r>
              <a:rPr lang="de-DE" u="sng" kern="1200" dirty="0">
                <a:solidFill>
                  <a:schemeClr val="tx1"/>
                </a:solidFill>
                <a:hlinkClick r:id="rId3"/>
              </a:rPr>
              <a:t>https://www.destatis.de/DE/Themen/Gesellschaft-Umwelt/Soziales/Kindertagesbetreuung/Publikationen/Downloads-Kindertagesbetreuung/tageseinrichtungen-kindertagespflege-5225402207004.pdf?__blob=publicationFile</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(2020): Statistiken der Kinder- und Jugendhilfe – Einrichtungen und tätige Personen 2018; online: </a:t>
            </a:r>
            <a:r>
              <a:rPr lang="de-DE" u="sng" kern="1200" dirty="0">
                <a:solidFill>
                  <a:schemeClr val="tx1"/>
                </a:solidFill>
                <a:hlinkClick r:id="rId4"/>
              </a:rPr>
              <a:t>https://www.destatis.de/DE/Themen/Gesellschaft-Umwelt/Soziales/Kinderhilfe-Jugendhilfe/Publikationen/Downloads-Kinder-und-Jugendhilfe/sonstige-einrichtungen-5225403189004.pdf?__blob=publicationFile</a:t>
            </a:r>
            <a:r>
              <a:rPr lang="de-DE" kern="1200" dirty="0">
                <a:solidFill>
                  <a:schemeClr val="tx1"/>
                </a:solidFill>
              </a:rPr>
              <a:t> (last accessed: 31 May 2021).</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100</a:t>
            </a:fld>
            <a:endParaRPr lang="de-DE"/>
          </a:p>
        </p:txBody>
      </p:sp>
    </p:spTree>
    <p:extLst>
      <p:ext uri="{BB962C8B-B14F-4D97-AF65-F5344CB8AC3E}">
        <p14:creationId xmlns:p14="http://schemas.microsoft.com/office/powerpoint/2010/main" val="37923229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101</a:t>
            </a:fld>
            <a:endParaRPr lang="de-DE"/>
          </a:p>
        </p:txBody>
      </p:sp>
    </p:spTree>
    <p:extLst>
      <p:ext uri="{BB962C8B-B14F-4D97-AF65-F5344CB8AC3E}">
        <p14:creationId xmlns:p14="http://schemas.microsoft.com/office/powerpoint/2010/main" val="208893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9"/>
            <a:ext cx="5679440" cy="12039578"/>
          </a:xfrm>
        </p:spPr>
        <p:txBody>
          <a:bodyPr/>
          <a:lstStyle/>
          <a:p>
            <a:pPr algn="r" rtl="1"/>
            <a:r>
              <a:rPr lang="he-IL" b="1" kern="1200" dirty="0">
                <a:solidFill>
                  <a:schemeClr val="tx1"/>
                </a:solidFill>
                <a:cs typeface="+mn-cs"/>
              </a:rPr>
              <a:t> 1.1.7 עוני</a:t>
            </a:r>
          </a:p>
          <a:p>
            <a:pPr algn="r" rtl="1"/>
            <a:endParaRPr lang="en-US" kern="1200" dirty="0">
              <a:solidFill>
                <a:schemeClr val="tx1"/>
              </a:solidFill>
            </a:endParaRPr>
          </a:p>
          <a:p>
            <a:pPr algn="r" rtl="1"/>
            <a:r>
              <a:rPr lang="he-IL" kern="1200" dirty="0">
                <a:solidFill>
                  <a:schemeClr val="tx1"/>
                </a:solidFill>
                <a:cs typeface="+mn-cs"/>
              </a:rPr>
              <a:t>עוני מוגדר בעיקר כמחסור באמצעים ובהזדמנויות לחיות ולעצב את החיים באופן שהוא בדרך כלל אפשרי בחברה מסוימת בהתבסס על רמת העושר במהלך ההיסטוריה.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קנה המידה לסיכון לעוני נמדד באמצעות המושג שיעור הסיכון לעוני. שיעור הסיכון לעוני מהווה אינדיקציה למדידת עוני יחסי בהכנסה ומוגדר כשיעור האנשים עם הכנסה תואמת של פחות מ-60 אחוז מההכנסה הממוצעת למשק בית.</a:t>
            </a:r>
            <a:endParaRPr lang="en-US" kern="1200" dirty="0">
              <a:solidFill>
                <a:schemeClr val="tx1"/>
              </a:solidFill>
            </a:endParaRPr>
          </a:p>
          <a:p>
            <a:pPr algn="r" rtl="1"/>
            <a:r>
              <a:rPr lang="he-IL" kern="1200" dirty="0">
                <a:solidFill>
                  <a:schemeClr val="tx1"/>
                </a:solidFill>
                <a:cs typeface="+mn-cs"/>
              </a:rPr>
              <a:t>ב-2019, שיעור הסיכון לעוני בגרמניה עמד על 15.9%, השיעור הגבוה ביותר מזה 15 שנים. 13.2 מיליון אנשים חיו בעוני.</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צעירים </a:t>
            </a:r>
            <a:r>
              <a:rPr lang="he-IL" kern="1200" dirty="0">
                <a:solidFill>
                  <a:schemeClr val="tx1"/>
                </a:solidFill>
                <a:cs typeface="+mn-cs"/>
              </a:rPr>
              <a:t>סובלים קשה במיוחד מעוני: שיעור הסיכון לעוני הוא 20.5% מתחת לגיל 18, 25.8% עבור בני 18 עד 25; 24.7% בקרב גברים צעירים ו-27% בקרב נשים צעירות.</a:t>
            </a:r>
          </a:p>
          <a:p>
            <a:pPr algn="r" rtl="1"/>
            <a:endParaRPr lang="en-US" kern="1200" dirty="0">
              <a:solidFill>
                <a:schemeClr val="tx1"/>
              </a:solidFill>
            </a:endParaRPr>
          </a:p>
          <a:p>
            <a:pPr algn="r" rtl="1"/>
            <a:r>
              <a:rPr lang="he-IL" b="1" kern="1200" dirty="0">
                <a:solidFill>
                  <a:schemeClr val="tx1"/>
                </a:solidFill>
                <a:cs typeface="+mn-cs"/>
              </a:rPr>
              <a:t>הורים יחידניים </a:t>
            </a:r>
            <a:r>
              <a:rPr lang="he-IL" kern="1200" dirty="0">
                <a:solidFill>
                  <a:schemeClr val="tx1"/>
                </a:solidFill>
                <a:cs typeface="+mn-cs"/>
              </a:rPr>
              <a:t>נמצאים במיוחד בסיכון לעוני. שיעור הסיכון לעוני בקרב קבוצה זו עומד על 42.7%.</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גם למשפחות עם שלושה ילדים או יותר</a:t>
            </a:r>
            <a:r>
              <a:rPr lang="he-IL" kern="1200" dirty="0">
                <a:solidFill>
                  <a:schemeClr val="tx1"/>
                </a:solidFill>
                <a:cs typeface="+mn-cs"/>
              </a:rPr>
              <a:t> יש סיכון גבוה משמעותית לעוני. שיעור הסיכון לעוני בקרב קבוצה זו עומד על 30.9%</a:t>
            </a:r>
            <a:r>
              <a:rPr lang="de-DE" b="1" kern="1200" dirty="0">
                <a:solidFill>
                  <a:schemeClr val="tx1"/>
                </a:solidFill>
              </a:rPr>
              <a:t>.</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גם לאזרחים שאינם גרמנים</a:t>
            </a:r>
            <a:r>
              <a:rPr lang="he-IL" kern="1200" dirty="0">
                <a:solidFill>
                  <a:schemeClr val="tx1"/>
                </a:solidFill>
                <a:cs typeface="+mn-cs"/>
              </a:rPr>
              <a:t> (35.2%) </a:t>
            </a:r>
            <a:r>
              <a:rPr lang="he-IL" b="1" kern="1200" dirty="0">
                <a:solidFill>
                  <a:schemeClr val="tx1"/>
                </a:solidFill>
                <a:cs typeface="+mn-cs"/>
              </a:rPr>
              <a:t>ולאנשים בעלי רקע של הגירה</a:t>
            </a:r>
            <a:r>
              <a:rPr lang="he-IL" kern="1200" dirty="0">
                <a:solidFill>
                  <a:schemeClr val="tx1"/>
                </a:solidFill>
                <a:cs typeface="+mn-cs"/>
              </a:rPr>
              <a:t> (26.9%) יש סיכון מוגבר באופן משמעותי לעוני.</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מספר גדול יותר של</a:t>
            </a:r>
            <a:r>
              <a:rPr lang="he-IL" b="1" kern="1200" dirty="0">
                <a:solidFill>
                  <a:schemeClr val="tx1"/>
                </a:solidFill>
                <a:cs typeface="+mn-cs"/>
              </a:rPr>
              <a:t> ילדים עם מוגבלויות</a:t>
            </a:r>
            <a:r>
              <a:rPr lang="he-IL" kern="1200" dirty="0">
                <a:solidFill>
                  <a:schemeClr val="tx1"/>
                </a:solidFill>
                <a:cs typeface="+mn-cs"/>
              </a:rPr>
              <a:t> גדלים במשפחות עם הורה יחיד (31%), בהשוואה לצעירים ללא מוגבלויות (20%), ומספר גבוה באופן לא </a:t>
            </a:r>
            <a:r>
              <a:rPr lang="he-IL" kern="1200" dirty="0" err="1">
                <a:solidFill>
                  <a:schemeClr val="tx1"/>
                </a:solidFill>
                <a:cs typeface="+mn-cs"/>
              </a:rPr>
              <a:t>פרופורציונלי</a:t>
            </a:r>
            <a:r>
              <a:rPr lang="he-IL" kern="1200" dirty="0">
                <a:solidFill>
                  <a:schemeClr val="tx1"/>
                </a:solidFill>
                <a:cs typeface="+mn-cs"/>
              </a:rPr>
              <a:t> (25%) חיים במשפחות המקבלות קצבאות מהביטוח הלאומי.</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ההתפלגות האזורית של העוני בגרמניה שונה מאוד מאזור לאזור: הנתון הגרוע ביותר נמדד בעיר ברמן, שם אחד מכל ארבעה סובל מעוני, ולאחריה סקסוניה-</a:t>
            </a:r>
            <a:r>
              <a:rPr lang="he-IL" kern="1200" dirty="0" err="1">
                <a:solidFill>
                  <a:schemeClr val="tx1"/>
                </a:solidFill>
                <a:cs typeface="+mn-cs"/>
              </a:rPr>
              <a:t>אנהלט</a:t>
            </a:r>
            <a:r>
              <a:rPr lang="he-IL" kern="1200" dirty="0">
                <a:solidFill>
                  <a:schemeClr val="tx1"/>
                </a:solidFill>
                <a:cs typeface="+mn-cs"/>
              </a:rPr>
              <a:t>, </a:t>
            </a:r>
            <a:r>
              <a:rPr lang="he-IL" kern="1200" dirty="0" err="1">
                <a:solidFill>
                  <a:schemeClr val="tx1"/>
                </a:solidFill>
                <a:cs typeface="+mn-cs"/>
              </a:rPr>
              <a:t>מקלנבורג</a:t>
            </a:r>
            <a:r>
              <a:rPr lang="he-IL" kern="1200" dirty="0">
                <a:solidFill>
                  <a:schemeClr val="tx1"/>
                </a:solidFill>
                <a:cs typeface="+mn-cs"/>
              </a:rPr>
              <a:t>-מערב פומרניה, ברלין </a:t>
            </a:r>
            <a:r>
              <a:rPr lang="he-IL" kern="1200" dirty="0" err="1">
                <a:solidFill>
                  <a:schemeClr val="tx1"/>
                </a:solidFill>
                <a:cs typeface="+mn-cs"/>
              </a:rPr>
              <a:t>ונורדריין</a:t>
            </a:r>
            <a:r>
              <a:rPr lang="he-IL" kern="1200" dirty="0">
                <a:solidFill>
                  <a:schemeClr val="tx1"/>
                </a:solidFill>
                <a:cs typeface="+mn-cs"/>
              </a:rPr>
              <a:t>-</a:t>
            </a:r>
            <a:r>
              <a:rPr lang="he-IL" kern="1200" dirty="0" err="1">
                <a:solidFill>
                  <a:schemeClr val="tx1"/>
                </a:solidFill>
                <a:cs typeface="+mn-cs"/>
              </a:rPr>
              <a:t>וסטפאליה</a:t>
            </a:r>
            <a:r>
              <a:rPr lang="he-IL" kern="1200" dirty="0">
                <a:solidFill>
                  <a:schemeClr val="tx1"/>
                </a:solidFill>
                <a:cs typeface="+mn-cs"/>
              </a:rPr>
              <a:t> עם שיעורי עוני בין 18.5 ל-19.5 אחוזים. בקצה השני של הקשת נמצאות בוואריה ובאדן-</a:t>
            </a:r>
            <a:r>
              <a:rPr lang="he-IL" kern="1200" dirty="0" err="1">
                <a:solidFill>
                  <a:schemeClr val="tx1"/>
                </a:solidFill>
                <a:cs typeface="+mn-cs"/>
              </a:rPr>
              <a:t>וירטמברג</a:t>
            </a:r>
            <a:r>
              <a:rPr lang="he-IL" kern="1200" dirty="0">
                <a:solidFill>
                  <a:schemeClr val="tx1"/>
                </a:solidFill>
                <a:cs typeface="+mn-cs"/>
              </a:rPr>
              <a:t> עם שיעורי העוני הנמוכים ביותר העומדים על 11.9 ו-12.3 בהתאמה.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לגורמים נוספים ישנה קורלציה לעוני, ובהם במיוחד:</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אבטלה</a:t>
            </a:r>
            <a:r>
              <a:rPr lang="he-IL" kern="1200" dirty="0">
                <a:solidFill>
                  <a:schemeClr val="tx1"/>
                </a:solidFill>
                <a:cs typeface="+mn-cs"/>
              </a:rPr>
              <a:t>: 2,900,000 איש בגיל העבודה היו מובטלים בגרמניה בתחילת 2021.</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מחלות</a:t>
            </a:r>
            <a:r>
              <a:rPr lang="he-IL" kern="1200" dirty="0">
                <a:solidFill>
                  <a:schemeClr val="tx1"/>
                </a:solidFill>
                <a:cs typeface="+mn-cs"/>
              </a:rPr>
              <a:t>: אוכלוסיות שחיות בעוני סובלות יותר ממחלות ומבעיות רפואיות, הן נוטות לדרג את בריאותן ואיכות החיים הקשורה לבריאות כנמוכות יותר, והן נמצאות בסיכון גבוה יותר לתמותה מוקדמת.</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חובות</a:t>
            </a:r>
            <a:r>
              <a:rPr lang="he-IL" kern="1200" dirty="0">
                <a:solidFill>
                  <a:schemeClr val="tx1"/>
                </a:solidFill>
                <a:cs typeface="+mn-cs"/>
              </a:rPr>
              <a:t>: בשנת 2020, שיעור האנשים שהיו בחובות בגרמניה היה סביב 9.87 אחוזים. משמעות הדבר היא </a:t>
            </a:r>
            <a:r>
              <a:rPr lang="he-IL" kern="1200" dirty="0" err="1">
                <a:solidFill>
                  <a:schemeClr val="tx1"/>
                </a:solidFill>
                <a:cs typeface="+mn-cs"/>
              </a:rPr>
              <a:t>שכ</a:t>
            </a:r>
            <a:r>
              <a:rPr lang="he-IL" kern="1200" dirty="0">
                <a:solidFill>
                  <a:schemeClr val="tx1"/>
                </a:solidFill>
                <a:cs typeface="+mn-cs"/>
              </a:rPr>
              <a:t>-6.85 מיליון אזרחים מעל גיל 18 היו בחובות. כ-4.17 מיליון מהם היו גברים.</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Bundesregierung (2021): Lebenslagen in Deutschland - Der Sechste Armuts- und Reichtumsbericht der Bundesregierung, BT-Drucksache 19/29815; online: </a:t>
            </a:r>
            <a:r>
              <a:rPr lang="de-DE" u="sng" kern="1200" dirty="0">
                <a:solidFill>
                  <a:schemeClr val="tx1"/>
                </a:solidFill>
                <a:hlinkClick r:id="rId3"/>
              </a:rPr>
              <a:t>https://dserver.bundestag.de/btd/19/298/1929815.pdf</a:t>
            </a:r>
            <a:r>
              <a:rPr lang="de-DE" kern="1200" dirty="0">
                <a:solidFill>
                  <a:schemeClr val="tx1"/>
                </a:solidFill>
              </a:rPr>
              <a:t> (last accessed: 31 May 2021).</a:t>
            </a:r>
            <a:endParaRPr lang="en-US" kern="1200" dirty="0">
              <a:solidFill>
                <a:schemeClr val="tx1"/>
              </a:solidFill>
            </a:endParaRPr>
          </a:p>
          <a:p>
            <a:pPr algn="l" rtl="1"/>
            <a:r>
              <a:rPr lang="de-DE" kern="1200" dirty="0">
                <a:solidFill>
                  <a:schemeClr val="tx1"/>
                </a:solidFill>
              </a:rPr>
              <a:t>Paritätischer Gesamtverband (2020): Gegen Armut hilft Geld. Der Paritätische Armutsbericht 2020; online: </a:t>
            </a:r>
            <a:r>
              <a:rPr lang="de-DE" u="sng" kern="1200" dirty="0">
                <a:solidFill>
                  <a:schemeClr val="tx1"/>
                </a:solidFill>
                <a:hlinkClick r:id="rId4"/>
              </a:rPr>
              <a:t>https://www.der-paritaetische.de/fileadmin/user_upload/Publikationen/doc/broschuere_armutsbericht-2020_web.pdf</a:t>
            </a:r>
            <a:r>
              <a:rPr lang="de-DE" kern="1200" dirty="0">
                <a:solidFill>
                  <a:schemeClr val="tx1"/>
                </a:solidFill>
              </a:rPr>
              <a:t> (last accessed: 31 May 2021).</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11</a:t>
            </a:fld>
            <a:endParaRPr lang="de-DE" dirty="0"/>
          </a:p>
        </p:txBody>
      </p:sp>
    </p:spTree>
    <p:extLst>
      <p:ext uri="{BB962C8B-B14F-4D97-AF65-F5344CB8AC3E}">
        <p14:creationId xmlns:p14="http://schemas.microsoft.com/office/powerpoint/2010/main" val="374155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5747017"/>
          </a:xfrm>
        </p:spPr>
        <p:txBody>
          <a:bodyPr/>
          <a:lstStyle/>
          <a:p>
            <a:pPr algn="r" rtl="1"/>
            <a:r>
              <a:rPr lang="he-IL" b="1" kern="1200" dirty="0">
                <a:solidFill>
                  <a:schemeClr val="tx1"/>
                </a:solidFill>
                <a:cs typeface="+mn-cs"/>
              </a:rPr>
              <a:t>1.1.8 הגירה ופליטים</a:t>
            </a:r>
          </a:p>
          <a:p>
            <a:pPr algn="r" rtl="1"/>
            <a:endParaRPr lang="en-US" kern="1200" dirty="0">
              <a:solidFill>
                <a:schemeClr val="tx1"/>
              </a:solidFill>
            </a:endParaRPr>
          </a:p>
          <a:p>
            <a:pPr algn="r" rtl="1"/>
            <a:r>
              <a:rPr lang="he-IL" kern="1200" dirty="0">
                <a:solidFill>
                  <a:schemeClr val="tx1"/>
                </a:solidFill>
                <a:cs typeface="+mn-cs"/>
              </a:rPr>
              <a:t>83.1 מיליון איש חיו בגרמניה ב-2020.</a:t>
            </a:r>
          </a:p>
          <a:p>
            <a:pPr algn="r" rtl="1"/>
            <a:endParaRPr lang="en-US" kern="1200" dirty="0">
              <a:solidFill>
                <a:schemeClr val="tx1"/>
              </a:solidFill>
            </a:endParaRPr>
          </a:p>
          <a:p>
            <a:pPr algn="r" rtl="1"/>
            <a:r>
              <a:rPr lang="he-IL" b="1" kern="1200" dirty="0">
                <a:solidFill>
                  <a:schemeClr val="tx1"/>
                </a:solidFill>
                <a:cs typeface="+mn-cs"/>
              </a:rPr>
              <a:t>אזרחים זרים בגרמניה</a:t>
            </a:r>
          </a:p>
          <a:p>
            <a:pPr algn="r" rtl="1"/>
            <a:endParaRPr lang="en-US" kern="1200" dirty="0">
              <a:solidFill>
                <a:schemeClr val="tx1"/>
              </a:solidFill>
            </a:endParaRPr>
          </a:p>
          <a:p>
            <a:pPr algn="r" rtl="1"/>
            <a:r>
              <a:rPr lang="he-IL" kern="1200" dirty="0">
                <a:solidFill>
                  <a:schemeClr val="tx1"/>
                </a:solidFill>
                <a:cs typeface="+mn-cs"/>
              </a:rPr>
              <a:t>11.2 מיליון זרים חיו בגרמניה בסוף 2019, מחציתם במשך 8 שנים או יותר. 43% מהם מחזיקים באזרחות של מדינה החברה באיחוד האירופי. רובם בעלי אזרחות טורקית, ואחריהם אזרחי פולין, סוריה, רומניה ואיטליה.</a:t>
            </a:r>
          </a:p>
          <a:p>
            <a:pPr algn="r" rtl="1"/>
            <a:endParaRPr lang="en-US" kern="1200" dirty="0">
              <a:solidFill>
                <a:schemeClr val="tx1"/>
              </a:solidFill>
            </a:endParaRPr>
          </a:p>
          <a:p>
            <a:pPr algn="r" rtl="1"/>
            <a:r>
              <a:rPr lang="he-IL" b="1" kern="1200" dirty="0">
                <a:solidFill>
                  <a:schemeClr val="tx1"/>
                </a:solidFill>
                <a:cs typeface="+mn-cs"/>
              </a:rPr>
              <a:t>אנשים בעלי רקע של הגירה בגרמניה</a:t>
            </a:r>
          </a:p>
          <a:p>
            <a:pPr algn="r" rtl="1"/>
            <a:endParaRPr lang="en-US" kern="1200" dirty="0">
              <a:solidFill>
                <a:schemeClr val="tx1"/>
              </a:solidFill>
            </a:endParaRPr>
          </a:p>
          <a:p>
            <a:pPr algn="r" rtl="1"/>
            <a:r>
              <a:rPr lang="he-IL" kern="1200" dirty="0">
                <a:solidFill>
                  <a:schemeClr val="tx1"/>
                </a:solidFill>
                <a:cs typeface="+mn-cs"/>
              </a:rPr>
              <a:t>המשרד </a:t>
            </a:r>
            <a:r>
              <a:rPr lang="he-IL" kern="1200" dirty="0" err="1">
                <a:solidFill>
                  <a:schemeClr val="tx1"/>
                </a:solidFill>
                <a:cs typeface="+mn-cs"/>
              </a:rPr>
              <a:t>הפדרלי</a:t>
            </a:r>
            <a:r>
              <a:rPr lang="he-IL" kern="1200" dirty="0">
                <a:solidFill>
                  <a:schemeClr val="tx1"/>
                </a:solidFill>
                <a:cs typeface="+mn-cs"/>
              </a:rPr>
              <a:t> לסטטיסטיקה מגדיר אדם כבעל רקע של הגירה אם הוא או לפחות אחד מהוריו  נולדו עם אזרחות שאינה גרמנית. כל אדם שלישי בעל רקע של הגירה חי בגרמניה מאז לידתו.</a:t>
            </a:r>
            <a:endParaRPr lang="en-US" kern="1200" dirty="0">
              <a:solidFill>
                <a:schemeClr val="tx1"/>
              </a:solidFill>
            </a:endParaRPr>
          </a:p>
          <a:p>
            <a:pPr algn="r" rtl="1"/>
            <a:r>
              <a:rPr lang="he-IL" kern="1200" dirty="0">
                <a:solidFill>
                  <a:schemeClr val="tx1"/>
                </a:solidFill>
                <a:cs typeface="+mn-cs"/>
              </a:rPr>
              <a:t>ככל שקבוצת הגילאים צעירה יותר, כך גדל חלקם היחסי של האנשים בעלי רקע של הגירה. משמעות הדבר היא שיותר משליש מקהל היעד של שירותי הרווחה לנוער הם צעירים בעלי רקע של הגירה.</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 אוכלוסייה בעלת רקע של הגירה וללא רקע של הגירה, 2019.</a:t>
            </a:r>
            <a:endParaRPr lang="en-US" b="1" kern="1200" dirty="0">
              <a:solidFill>
                <a:schemeClr val="tx1"/>
              </a:solidFill>
            </a:endParaRPr>
          </a:p>
          <a:p>
            <a:pPr algn="r" rtl="1"/>
            <a:r>
              <a:rPr lang="he-IL" kern="1200" dirty="0">
                <a:solidFill>
                  <a:schemeClr val="tx1"/>
                </a:solidFill>
                <a:cs typeface="+mn-cs"/>
              </a:rPr>
              <a:t> </a:t>
            </a:r>
            <a:endParaRPr lang="de-DE" kern="1200" dirty="0">
              <a:solidFill>
                <a:schemeClr val="tx1"/>
              </a:solidFill>
            </a:endParaRPr>
          </a:p>
          <a:p>
            <a:pPr algn="r" rtl="1"/>
            <a:endParaRPr lang="de-DE" dirty="0"/>
          </a:p>
          <a:p>
            <a:pPr algn="r" rtl="1"/>
            <a:endParaRPr lang="de-DE" kern="1200" dirty="0">
              <a:solidFill>
                <a:schemeClr val="tx1"/>
              </a:solidFill>
            </a:endParaRPr>
          </a:p>
          <a:p>
            <a:pPr algn="r" rtl="1"/>
            <a:endParaRPr lang="de-DE" dirty="0"/>
          </a:p>
          <a:p>
            <a:pPr algn="r" rtl="1"/>
            <a:endParaRPr lang="de-DE" kern="1200" dirty="0">
              <a:solidFill>
                <a:schemeClr val="tx1"/>
              </a:solidFill>
            </a:endParaRPr>
          </a:p>
          <a:p>
            <a:pPr algn="r" rtl="1"/>
            <a:endParaRPr lang="de-DE" dirty="0"/>
          </a:p>
          <a:p>
            <a:pPr algn="r" rtl="1"/>
            <a:endParaRPr lang="de-DE" kern="1200" dirty="0">
              <a:solidFill>
                <a:schemeClr val="tx1"/>
              </a:solidFill>
            </a:endParaRPr>
          </a:p>
          <a:p>
            <a:pPr algn="r" rtl="1"/>
            <a:endParaRPr lang="de-DE" dirty="0"/>
          </a:p>
          <a:p>
            <a:pPr algn="r" rtl="1"/>
            <a:endParaRPr lang="de-DE" dirty="0"/>
          </a:p>
          <a:p>
            <a:pPr algn="r" rtl="1"/>
            <a:endParaRPr lang="de-DE" dirty="0"/>
          </a:p>
          <a:p>
            <a:pPr algn="r" rtl="1"/>
            <a:endParaRPr lang="de-DE" dirty="0"/>
          </a:p>
          <a:p>
            <a:pPr algn="r" rtl="1"/>
            <a:endParaRPr lang="de-DE" dirty="0"/>
          </a:p>
          <a:p>
            <a:pPr algn="r" rtl="1"/>
            <a:endParaRPr lang="de-DE" dirty="0"/>
          </a:p>
          <a:p>
            <a:pPr algn="r" rtl="1"/>
            <a:endParaRPr lang="de-DE" dirty="0"/>
          </a:p>
          <a:p>
            <a:pPr algn="r" rtl="1"/>
            <a:endParaRPr lang="en-US" kern="1200" dirty="0">
              <a:solidFill>
                <a:schemeClr val="tx1"/>
              </a:solidFill>
            </a:endParaRPr>
          </a:p>
          <a:p>
            <a:pPr algn="r" rtl="1"/>
            <a:r>
              <a:rPr lang="he-IL" i="1" kern="1200" dirty="0">
                <a:solidFill>
                  <a:schemeClr val="tx1"/>
                </a:solidFill>
                <a:cs typeface="+mn-cs"/>
              </a:rPr>
              <a:t>מקור: המשרד הפדרלי לסטטיסטיקה (</a:t>
            </a:r>
            <a:r>
              <a:rPr lang="de-DE" i="1" kern="1200" dirty="0">
                <a:solidFill>
                  <a:schemeClr val="tx1"/>
                </a:solidFill>
              </a:rPr>
              <a:t>Destatis</a:t>
            </a:r>
            <a:r>
              <a:rPr lang="he-IL" i="1" kern="1200" dirty="0">
                <a:solidFill>
                  <a:schemeClr val="tx1"/>
                </a:solidFill>
                <a:cs typeface="+mn-cs"/>
              </a:rPr>
              <a:t>) </a:t>
            </a:r>
            <a:r>
              <a:rPr lang="en-US" i="1" kern="1200" dirty="0">
                <a:solidFill>
                  <a:schemeClr val="tx1"/>
                </a:solidFill>
              </a:rPr>
              <a:t>a</a:t>
            </a:r>
            <a:r>
              <a:rPr lang="he-IL" i="1" kern="1200" dirty="0">
                <a:solidFill>
                  <a:schemeClr val="tx1"/>
                </a:solidFill>
                <a:cs typeface="+mn-cs"/>
              </a:rPr>
              <a:t> 2020, </a:t>
            </a:r>
            <a:r>
              <a:rPr lang="he-IL" i="1" kern="1200" dirty="0" err="1">
                <a:solidFill>
                  <a:schemeClr val="tx1"/>
                </a:solidFill>
                <a:cs typeface="+mn-cs"/>
              </a:rPr>
              <a:t>עמ</a:t>
            </a:r>
            <a:r>
              <a:rPr lang="he-IL" i="1" kern="1200" dirty="0">
                <a:solidFill>
                  <a:schemeClr val="tx1"/>
                </a:solidFill>
                <a:cs typeface="+mn-cs"/>
              </a:rPr>
              <a:t>' 17.</a:t>
            </a:r>
            <a:endParaRPr lang="en-US" i="1"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פליטים קטינים</a:t>
            </a:r>
            <a:endParaRPr lang="en-US" kern="1200" dirty="0">
              <a:solidFill>
                <a:schemeClr val="tx1"/>
              </a:solidFill>
            </a:endParaRPr>
          </a:p>
          <a:p>
            <a:pPr algn="r" rtl="1"/>
            <a:r>
              <a:rPr lang="he-IL" kern="1200" dirty="0">
                <a:solidFill>
                  <a:schemeClr val="tx1"/>
                </a:solidFill>
                <a:cs typeface="+mn-cs"/>
              </a:rPr>
              <a:t>פליטים קטינים מגיעים על פי רוב לגרמניה בליווי אחד ההורים או שניהם. בשנת 2019, כ-166,000 אנשים הגישו בקשה למקלט בגרמניה. 43% (71,400) מהם היו קטינים. ככל שהפליטים הקטינים היו בגיל מבוגר יותר, כך גדל שיעור הגברים ביניהם. בקבוצות הגיל הצעירות, שיעור הקטינות היה זהה לשיעור הקטינים.</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פליטים קטינים ללא ליווי</a:t>
            </a:r>
            <a:endParaRPr lang="en-US" kern="1200" dirty="0">
              <a:solidFill>
                <a:schemeClr val="tx1"/>
              </a:solidFill>
            </a:endParaRPr>
          </a:p>
          <a:p>
            <a:pPr algn="r" rtl="1"/>
            <a:r>
              <a:rPr lang="he-IL" kern="1200" dirty="0">
                <a:solidFill>
                  <a:schemeClr val="tx1"/>
                </a:solidFill>
                <a:cs typeface="+mn-cs"/>
              </a:rPr>
              <a:t>8,647 פליטים קטינים ללא ליווי נלקחו למשמורת של שירותי הרווחה לילדים ונוער בשנת 2019. 11% מהם היו קטינות. 65% מהם היו בגילאי 16 עד 18 שנים. רוב הפליטים הקטינים מגיעים לגרמניה בלוויית הוריהם.</a:t>
            </a:r>
            <a:endParaRPr lang="en-US" kern="1200" dirty="0">
              <a:solidFill>
                <a:schemeClr val="tx1"/>
              </a:solidFill>
            </a:endParaRPr>
          </a:p>
          <a:p>
            <a:pPr algn="r" rtl="1"/>
            <a:r>
              <a:rPr lang="he-IL" kern="1200" dirty="0">
                <a:solidFill>
                  <a:schemeClr val="tx1"/>
                </a:solidFill>
                <a:cs typeface="+mn-cs"/>
              </a:rPr>
              <a:t>פליטים קטינים זכאים על פי החוק להילקח למשמורת של שירותי הרווחה לילדים ונוער (סעיף 42 בספר החוקים הסוציאלי השמיני). בשנת 2015, הונהג הליך למשמורת זמנית (סעיף 42א ואילך), שמטרתו חלוקה שווה יותר של הפליטים הקטינים בין המדינות </a:t>
            </a:r>
            <a:r>
              <a:rPr lang="he-IL" kern="1200" dirty="0" err="1">
                <a:solidFill>
                  <a:schemeClr val="tx1"/>
                </a:solidFill>
                <a:cs typeface="+mn-cs"/>
              </a:rPr>
              <a:t>הפדרליות</a:t>
            </a:r>
            <a:r>
              <a:rPr lang="he-IL" kern="1200" dirty="0">
                <a:solidFill>
                  <a:schemeClr val="tx1"/>
                </a:solidFill>
                <a:cs typeface="+mn-cs"/>
              </a:rPr>
              <a:t> והרשויות המקומיות.</a:t>
            </a:r>
            <a:endParaRPr lang="en-US" kern="1200" dirty="0">
              <a:solidFill>
                <a:schemeClr val="tx1"/>
              </a:solidFill>
            </a:endParaRPr>
          </a:p>
          <a:p>
            <a:pPr algn="r" rtl="1"/>
            <a:r>
              <a:rPr lang="he-IL" kern="1200" dirty="0">
                <a:solidFill>
                  <a:schemeClr val="tx1"/>
                </a:solidFill>
                <a:cs typeface="+mn-cs"/>
              </a:rPr>
              <a:t>נכון ל-30 בספטמבר 2020, לשכות הרווחה לנוער בגרמניה אחראיות ל-22,362 קטינים ללא ליווי. במספר זה כלולים גם מבוגרים צעירים שהגיעו לגרמניה כקטינים ללא ליווי.</a:t>
            </a:r>
          </a:p>
          <a:p>
            <a:pPr algn="r" rtl="1"/>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Bundesverband unbegleitete minderjährige Flüchtlinge (BumF) (2020): </a:t>
            </a:r>
            <a:r>
              <a:rPr lang="de-DE" u="sng" kern="1200" dirty="0">
                <a:solidFill>
                  <a:schemeClr val="tx1"/>
                </a:solidFill>
                <a:hlinkClick r:id="rId3"/>
              </a:rPr>
              <a:t>https://b-umf.de/p/zahlen-statistiken/</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Deutscher Bundestag (2020): Bericht der Bundesregierung zur Situation unbegleiteter Minderjähriger in Deutschland, BT-Drucksache 19/17810 from 5 March 2020; online: </a:t>
            </a:r>
            <a:r>
              <a:rPr lang="de-DE" u="sng" kern="1200" dirty="0">
                <a:solidFill>
                  <a:schemeClr val="tx1"/>
                </a:solidFill>
                <a:hlinkClick r:id="rId4"/>
              </a:rPr>
              <a:t>https://dserver.bundestag.de/btd/19/178/1917810.pdf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Deutsches Jugendinstitut -DJI (2020): DJI-Kinder- und Jugendmigrationsreport 2020. Datenanalyse zur Situation junger Menschen in Deutschland; online: </a:t>
            </a:r>
            <a:r>
              <a:rPr lang="de-DE" u="sng" kern="1200" dirty="0">
                <a:solidFill>
                  <a:schemeClr val="tx1"/>
                </a:solidFill>
                <a:hlinkClick r:id="rId5"/>
              </a:rPr>
              <a:t>https://www.dji.de/fileadmin/user_upload/dasdji/themen/Jugend/DJI_Migrationsreport_2020.pdf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Karpenstein, Johanna/Klaus, Tobias (2019): Die Situation unbegleiteter minderjähriger Flüchtlinge in Deutschland. Auswertung der Online-Umfrage 2018; online: </a:t>
            </a:r>
            <a:r>
              <a:rPr lang="de-DE" u="sng" kern="1200" dirty="0">
                <a:solidFill>
                  <a:schemeClr val="tx1"/>
                </a:solidFill>
                <a:hlinkClick r:id="rId6"/>
              </a:rPr>
              <a:t>https://b-umf.de/src/wp-content/uploads/2019/05/2019_05_20_auswertung-bumf-online-umfrage-2018.pdf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(Destatis) (2020a): Bevölkerung und Erwerbstätigkeit Ausländische Bevölkerung Ergebnisse des Ausländerzentralregisters 2019; online: </a:t>
            </a:r>
            <a:r>
              <a:rPr lang="de-DE" u="sng" kern="1200" dirty="0">
                <a:solidFill>
                  <a:schemeClr val="tx1"/>
                </a:solidFill>
                <a:hlinkClick r:id="rId7"/>
              </a:rPr>
              <a:t>https://www.destatis.de/DE/Themen/Gesellschaft-Umwelt/Bevoelkerung/Migration-Integration/Publikationen/Downloads-Migration/auslaend-bevoelkerung-2010200197004.pdf?__blob=publicationFile</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(Destatis) (2020b): Bevölkerung und Erwerbstätigkeit Bevölkerung mit Migrationshintergrund – Ergebnisse des Mikrozensus 2019; online: </a:t>
            </a:r>
            <a:r>
              <a:rPr lang="de-DE" u="sng" kern="1200" dirty="0">
                <a:solidFill>
                  <a:schemeClr val="tx1"/>
                </a:solidFill>
                <a:hlinkClick r:id="rId8"/>
              </a:rPr>
              <a:t>https://www.destatis.de/DE/Themen/Gesellschaft-Umwelt/Bevoelkerung/Migration-Integration/Publikationen/Downloads-Migration/migrationshintergrund-2010220197004.pdf?__blob=publicationFile</a:t>
            </a:r>
            <a:r>
              <a:rPr lang="de-DE" kern="1200" dirty="0">
                <a:solidFill>
                  <a:schemeClr val="tx1"/>
                </a:solidFill>
              </a:rPr>
              <a:t> (last accessed: 31 May 2021). </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12</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3633191995"/>
              </p:ext>
            </p:extLst>
          </p:nvPr>
        </p:nvGraphicFramePr>
        <p:xfrm>
          <a:off x="1447905" y="6082453"/>
          <a:ext cx="4809057" cy="1126141"/>
        </p:xfrm>
        <a:graphic>
          <a:graphicData uri="http://schemas.openxmlformats.org/drawingml/2006/table">
            <a:tbl>
              <a:tblPr firstRow="1" bandRow="1">
                <a:tableStyleId>{5C22544A-7EE6-4342-B048-85BDC9FD1C3A}</a:tableStyleId>
              </a:tblPr>
              <a:tblGrid>
                <a:gridCol w="481062">
                  <a:extLst>
                    <a:ext uri="{9D8B030D-6E8A-4147-A177-3AD203B41FA5}">
                      <a16:colId xmlns:a16="http://schemas.microsoft.com/office/drawing/2014/main" val="3197602803"/>
                    </a:ext>
                  </a:extLst>
                </a:gridCol>
                <a:gridCol w="282160">
                  <a:extLst>
                    <a:ext uri="{9D8B030D-6E8A-4147-A177-3AD203B41FA5}">
                      <a16:colId xmlns:a16="http://schemas.microsoft.com/office/drawing/2014/main" val="3360558900"/>
                    </a:ext>
                  </a:extLst>
                </a:gridCol>
                <a:gridCol w="286450">
                  <a:extLst>
                    <a:ext uri="{9D8B030D-6E8A-4147-A177-3AD203B41FA5}">
                      <a16:colId xmlns:a16="http://schemas.microsoft.com/office/drawing/2014/main" val="1349731667"/>
                    </a:ext>
                  </a:extLst>
                </a:gridCol>
                <a:gridCol w="436658">
                  <a:extLst>
                    <a:ext uri="{9D8B030D-6E8A-4147-A177-3AD203B41FA5}">
                      <a16:colId xmlns:a16="http://schemas.microsoft.com/office/drawing/2014/main" val="3456827854"/>
                    </a:ext>
                  </a:extLst>
                </a:gridCol>
                <a:gridCol w="607579">
                  <a:extLst>
                    <a:ext uri="{9D8B030D-6E8A-4147-A177-3AD203B41FA5}">
                      <a16:colId xmlns:a16="http://schemas.microsoft.com/office/drawing/2014/main" val="2114454668"/>
                    </a:ext>
                  </a:extLst>
                </a:gridCol>
                <a:gridCol w="260391">
                  <a:extLst>
                    <a:ext uri="{9D8B030D-6E8A-4147-A177-3AD203B41FA5}">
                      <a16:colId xmlns:a16="http://schemas.microsoft.com/office/drawing/2014/main" val="2133162109"/>
                    </a:ext>
                  </a:extLst>
                </a:gridCol>
                <a:gridCol w="436658">
                  <a:extLst>
                    <a:ext uri="{9D8B030D-6E8A-4147-A177-3AD203B41FA5}">
                      <a16:colId xmlns:a16="http://schemas.microsoft.com/office/drawing/2014/main" val="742223569"/>
                    </a:ext>
                  </a:extLst>
                </a:gridCol>
                <a:gridCol w="282160">
                  <a:extLst>
                    <a:ext uri="{9D8B030D-6E8A-4147-A177-3AD203B41FA5}">
                      <a16:colId xmlns:a16="http://schemas.microsoft.com/office/drawing/2014/main" val="3837133348"/>
                    </a:ext>
                  </a:extLst>
                </a:gridCol>
                <a:gridCol w="1735939">
                  <a:extLst>
                    <a:ext uri="{9D8B030D-6E8A-4147-A177-3AD203B41FA5}">
                      <a16:colId xmlns:a16="http://schemas.microsoft.com/office/drawing/2014/main" val="1570913928"/>
                    </a:ext>
                  </a:extLst>
                </a:gridCol>
              </a:tblGrid>
              <a:tr h="197830">
                <a:tc gridSpan="2">
                  <a:txBody>
                    <a:bodyPr/>
                    <a:lstStyle/>
                    <a:p>
                      <a:pPr algn="r" rtl="1"/>
                      <a:r>
                        <a:rPr lang="he-IL" sz="500" kern="1200" dirty="0">
                          <a:solidFill>
                            <a:schemeClr val="bg1"/>
                          </a:solidFill>
                          <a:latin typeface="+mn-lt"/>
                          <a:ea typeface="+mn-ea"/>
                          <a:cs typeface="+mn-cs"/>
                        </a:rPr>
                        <a:t>סה"כ</a:t>
                      </a:r>
                      <a:endParaRPr lang="en-US" sz="500" kern="1200" dirty="0">
                        <a:solidFill>
                          <a:schemeClr val="bg1"/>
                        </a:solidFill>
                        <a:latin typeface="+mn-lt"/>
                        <a:ea typeface="+mn-ea"/>
                        <a:cs typeface="+mn-cs"/>
                      </a:endParaRPr>
                    </a:p>
                  </a:txBody>
                  <a:tcPr marL="94658" marR="94658" marT="51173" marB="51173"/>
                </a:tc>
                <a:tc hMerge="1">
                  <a:txBody>
                    <a:bodyPr/>
                    <a:lstStyle/>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500" dirty="0">
                        <a:latin typeface="+mn-lt"/>
                        <a:ea typeface="Open Sans" panose="020B0606030504020204" pitchFamily="34" charset="0"/>
                        <a:cs typeface="Open Sans" panose="020B0606030504020204" pitchFamily="34" charset="0"/>
                      </a:endParaRPr>
                    </a:p>
                  </a:txBody>
                  <a:tcPr marL="94658" marR="94658" marT="51173" marB="51173"/>
                </a:tc>
                <a:tc gridSpan="2">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500" kern="1200" dirty="0">
                          <a:solidFill>
                            <a:schemeClr val="bg1"/>
                          </a:solidFill>
                          <a:latin typeface="+mn-lt"/>
                          <a:ea typeface="+mn-ea"/>
                          <a:cs typeface="+mn-cs"/>
                        </a:rPr>
                        <a:t>10-20 שנים</a:t>
                      </a:r>
                      <a:endParaRPr lang="en-US" sz="500" kern="1200" dirty="0">
                        <a:solidFill>
                          <a:schemeClr val="bg1"/>
                        </a:solidFill>
                        <a:latin typeface="+mn-lt"/>
                        <a:ea typeface="+mn-ea"/>
                        <a:cs typeface="+mn-cs"/>
                      </a:endParaRPr>
                    </a:p>
                  </a:txBody>
                  <a:tcPr marL="94658" marR="94658" marT="51173" marB="51173"/>
                </a:tc>
                <a:tc hMerge="1">
                  <a:txBody>
                    <a:bodyPr/>
                    <a:lstStyle/>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500" dirty="0">
                        <a:latin typeface="+mn-lt"/>
                        <a:ea typeface="Open Sans" panose="020B0606030504020204" pitchFamily="34" charset="0"/>
                        <a:cs typeface="Open Sans" panose="020B0606030504020204" pitchFamily="34" charset="0"/>
                      </a:endParaRPr>
                    </a:p>
                  </a:txBody>
                  <a:tcPr marL="94658" marR="94658" marT="51173" marB="51173"/>
                </a:tc>
                <a:tc gridSpan="2">
                  <a:txBody>
                    <a:bodyPr/>
                    <a:lstStyle/>
                    <a:p>
                      <a:pPr algn="r" rtl="1"/>
                      <a:r>
                        <a:rPr lang="he-IL" sz="500" kern="1200" dirty="0">
                          <a:solidFill>
                            <a:schemeClr val="bg1"/>
                          </a:solidFill>
                          <a:latin typeface="+mn-lt"/>
                          <a:ea typeface="+mn-ea"/>
                          <a:cs typeface="+mn-cs"/>
                        </a:rPr>
                        <a:t>0-10 שנים</a:t>
                      </a:r>
                      <a:endParaRPr lang="de-DE" sz="500" kern="1200" dirty="0">
                        <a:solidFill>
                          <a:schemeClr val="bg1"/>
                        </a:solidFill>
                        <a:latin typeface="+mn-lt"/>
                        <a:ea typeface="+mn-ea"/>
                        <a:cs typeface="+mn-cs"/>
                      </a:endParaRPr>
                    </a:p>
                  </a:txBody>
                  <a:tcPr marL="94658" marR="94658" marT="51173" marB="51173"/>
                </a:tc>
                <a:tc hMerge="1">
                  <a:txBody>
                    <a:bodyPr/>
                    <a:lstStyle/>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500" dirty="0">
                        <a:latin typeface="+mn-lt"/>
                        <a:ea typeface="Open Sans" panose="020B0606030504020204" pitchFamily="34" charset="0"/>
                        <a:cs typeface="Open Sans" panose="020B0606030504020204" pitchFamily="34" charset="0"/>
                      </a:endParaRPr>
                    </a:p>
                  </a:txBody>
                  <a:tcPr marL="94658" marR="94658" marT="51173" marB="51173"/>
                </a:tc>
                <a:extLst>
                  <a:ext uri="{0D108BD9-81ED-4DB2-BD59-A6C34878D82A}">
                    <a16:rowId xmlns:a16="http://schemas.microsoft.com/office/drawing/2014/main" val="3886984528"/>
                  </a:ext>
                </a:extLst>
              </a:tr>
              <a:tr h="197830">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N</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N</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N</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a:t>
                      </a: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500" kern="1200" dirty="0">
                          <a:solidFill>
                            <a:schemeClr val="tx1"/>
                          </a:solidFill>
                          <a:latin typeface="+mn-lt"/>
                          <a:ea typeface="+mn-ea"/>
                          <a:cs typeface="+mn-cs"/>
                        </a:rPr>
                        <a:t>סטטוס</a:t>
                      </a:r>
                      <a:endParaRPr lang="en-US" sz="500" kern="1200" dirty="0">
                        <a:solidFill>
                          <a:schemeClr val="tx1"/>
                        </a:solidFill>
                        <a:latin typeface="+mn-lt"/>
                        <a:ea typeface="+mn-ea"/>
                        <a:cs typeface="+mn-cs"/>
                      </a:endParaRPr>
                    </a:p>
                  </a:txBody>
                  <a:tcPr marL="94658" marR="94658" marT="51173" marB="51173"/>
                </a:tc>
                <a:extLst>
                  <a:ext uri="{0D108BD9-81ED-4DB2-BD59-A6C34878D82A}">
                    <a16:rowId xmlns:a16="http://schemas.microsoft.com/office/drawing/2014/main" val="1594852936"/>
                  </a:ext>
                </a:extLst>
              </a:tr>
              <a:tr h="1877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60,814</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74</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4,901</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64</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4,310</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60</a:t>
                      </a: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500" kern="1200" dirty="0">
                          <a:solidFill>
                            <a:schemeClr val="tx1"/>
                          </a:solidFill>
                          <a:latin typeface="+mn-lt"/>
                          <a:ea typeface="+mn-ea"/>
                          <a:cs typeface="+mn-cs"/>
                        </a:rPr>
                        <a:t>ללא רקע של הגירה</a:t>
                      </a:r>
                      <a:endParaRPr lang="en-US" sz="500" kern="1200" dirty="0">
                        <a:solidFill>
                          <a:schemeClr val="tx1"/>
                        </a:solidFill>
                        <a:latin typeface="+mn-lt"/>
                        <a:ea typeface="+mn-ea"/>
                        <a:cs typeface="+mn-cs"/>
                      </a:endParaRPr>
                    </a:p>
                  </a:txBody>
                  <a:tcPr marL="94658" marR="94658" marT="51173" marB="51173"/>
                </a:tc>
                <a:extLst>
                  <a:ext uri="{0D108BD9-81ED-4DB2-BD59-A6C34878D82A}">
                    <a16:rowId xmlns:a16="http://schemas.microsoft.com/office/drawing/2014/main" val="224595840"/>
                  </a:ext>
                </a:extLst>
              </a:tr>
              <a:tr h="1809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20,799</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25</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2,747</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36</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2,910</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40</a:t>
                      </a: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e-IL" sz="500" kern="1200" dirty="0">
                          <a:solidFill>
                            <a:schemeClr val="tx1"/>
                          </a:solidFill>
                          <a:latin typeface="+mn-lt"/>
                          <a:ea typeface="+mn-ea"/>
                          <a:cs typeface="+mn-cs"/>
                        </a:rPr>
                        <a:t>בעלי רקע של הגירה</a:t>
                      </a:r>
                      <a:endParaRPr lang="en-US" sz="500" kern="1200" dirty="0">
                        <a:solidFill>
                          <a:schemeClr val="tx1"/>
                        </a:solidFill>
                        <a:latin typeface="+mn-lt"/>
                        <a:ea typeface="+mn-ea"/>
                        <a:cs typeface="+mn-cs"/>
                      </a:endParaRPr>
                    </a:p>
                  </a:txBody>
                  <a:tcPr marL="94658" marR="94658" marT="51173" marB="51173"/>
                </a:tc>
                <a:extLst>
                  <a:ext uri="{0D108BD9-81ED-4DB2-BD59-A6C34878D82A}">
                    <a16:rowId xmlns:a16="http://schemas.microsoft.com/office/drawing/2014/main" val="1760898503"/>
                  </a:ext>
                </a:extLst>
              </a:tr>
              <a:tr h="1809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10,892</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13</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1,904</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25</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2,032</a:t>
                      </a: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28</a:t>
                      </a: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500" kern="1200" dirty="0">
                          <a:solidFill>
                            <a:schemeClr val="tx1"/>
                          </a:solidFill>
                          <a:latin typeface="+mn-lt"/>
                          <a:ea typeface="+mn-ea"/>
                          <a:cs typeface="+mn-cs"/>
                        </a:rPr>
                        <a:t>גרמנים</a:t>
                      </a:r>
                      <a:r>
                        <a:rPr lang="de-DE" sz="500" kern="1200" dirty="0">
                          <a:solidFill>
                            <a:schemeClr val="tx1"/>
                          </a:solidFill>
                          <a:latin typeface="+mn-lt"/>
                          <a:ea typeface="+mn-ea"/>
                          <a:cs typeface="+mn-cs"/>
                        </a:rPr>
                        <a:t> - </a:t>
                      </a:r>
                      <a:endParaRPr lang="en-US" sz="500" kern="1200" dirty="0">
                        <a:solidFill>
                          <a:schemeClr val="tx1"/>
                        </a:solidFill>
                        <a:latin typeface="+mn-lt"/>
                        <a:ea typeface="+mn-ea"/>
                        <a:cs typeface="+mn-cs"/>
                      </a:endParaRPr>
                    </a:p>
                  </a:txBody>
                  <a:tcPr marL="94658" marR="94658" marT="51173" marB="51173"/>
                </a:tc>
                <a:extLst>
                  <a:ext uri="{0D108BD9-81ED-4DB2-BD59-A6C34878D82A}">
                    <a16:rowId xmlns:a16="http://schemas.microsoft.com/office/drawing/2014/main" val="2184638070"/>
                  </a:ext>
                </a:extLst>
              </a:tr>
              <a:tr h="1809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9,907</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12</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833</a:t>
                      </a:r>
                    </a:p>
                  </a:txBody>
                  <a:tcPr marL="94658" marR="94658" marT="51173" marB="51173"/>
                </a:tc>
                <a:tc>
                  <a:txBody>
                    <a:bodyPr/>
                    <a:lstStyle/>
                    <a:p>
                      <a:pPr algn="ctr"/>
                      <a:r>
                        <a:rPr lang="de-DE" sz="500" dirty="0">
                          <a:latin typeface="Open Sans" panose="020B0606030504020204" pitchFamily="34" charset="0"/>
                          <a:ea typeface="Open Sans" panose="020B0606030504020204" pitchFamily="34" charset="0"/>
                          <a:cs typeface="Open Sans" panose="020B0606030504020204" pitchFamily="34" charset="0"/>
                        </a:rPr>
                        <a:t>11</a:t>
                      </a:r>
                    </a:p>
                  </a:txBody>
                  <a:tcPr marL="94658" marR="94658" marT="51173" marB="51173"/>
                </a:tc>
                <a:tc>
                  <a:txBody>
                    <a:bodyPr/>
                    <a:lstStyle/>
                    <a:p>
                      <a:pPr algn="ct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879</a:t>
                      </a:r>
                    </a:p>
                  </a:txBody>
                  <a:tcPr marL="94658" marR="94658" marT="51173" marB="51173"/>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500" dirty="0">
                          <a:latin typeface="Open Sans" panose="020B0606030504020204" pitchFamily="34" charset="0"/>
                          <a:ea typeface="Open Sans" panose="020B0606030504020204" pitchFamily="34" charset="0"/>
                          <a:cs typeface="Open Sans" panose="020B0606030504020204" pitchFamily="34" charset="0"/>
                        </a:rPr>
                        <a:t>13</a:t>
                      </a: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500" kern="1200" dirty="0">
                          <a:solidFill>
                            <a:schemeClr val="tx1"/>
                          </a:solidFill>
                          <a:latin typeface="+mn-lt"/>
                          <a:ea typeface="+mn-ea"/>
                          <a:cs typeface="+mn-cs"/>
                        </a:rPr>
                        <a:t>לא גרמנים</a:t>
                      </a:r>
                      <a:r>
                        <a:rPr lang="de-DE" sz="500" kern="1200" dirty="0">
                          <a:solidFill>
                            <a:schemeClr val="tx1"/>
                          </a:solidFill>
                          <a:latin typeface="+mn-lt"/>
                          <a:ea typeface="+mn-ea"/>
                          <a:cs typeface="+mn-cs"/>
                        </a:rPr>
                        <a:t> -</a:t>
                      </a:r>
                      <a:endParaRPr lang="de-DE" sz="5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extLst>
                  <a:ext uri="{0D108BD9-81ED-4DB2-BD59-A6C34878D82A}">
                    <a16:rowId xmlns:a16="http://schemas.microsoft.com/office/drawing/2014/main" val="735862387"/>
                  </a:ext>
                </a:extLst>
              </a:tr>
            </a:tbl>
          </a:graphicData>
        </a:graphic>
      </p:graphicFrame>
    </p:spTree>
    <p:extLst>
      <p:ext uri="{BB962C8B-B14F-4D97-AF65-F5344CB8AC3E}">
        <p14:creationId xmlns:p14="http://schemas.microsoft.com/office/powerpoint/2010/main" val="179029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3329122"/>
          </a:xfrm>
        </p:spPr>
        <p:txBody>
          <a:bodyPr/>
          <a:lstStyle/>
          <a:p>
            <a:pPr algn="r" rtl="1"/>
            <a:r>
              <a:rPr lang="he-IL" b="1" kern="1200" dirty="0">
                <a:solidFill>
                  <a:schemeClr val="tx1"/>
                </a:solidFill>
                <a:cs typeface="+mn-cs"/>
              </a:rPr>
              <a:t> 1.1.9 מוגבלויות</a:t>
            </a:r>
          </a:p>
          <a:p>
            <a:pPr algn="r" rtl="1"/>
            <a:endParaRPr lang="en-US" kern="1200" dirty="0">
              <a:solidFill>
                <a:schemeClr val="tx1"/>
              </a:solidFill>
            </a:endParaRPr>
          </a:p>
          <a:p>
            <a:pPr algn="r" rtl="1"/>
            <a:r>
              <a:rPr lang="he-IL" kern="1200" dirty="0">
                <a:solidFill>
                  <a:schemeClr val="tx1"/>
                </a:solidFill>
                <a:cs typeface="+mn-cs"/>
              </a:rPr>
              <a:t>על פי סעיף 2 פסקה 1 בספר החוקים הסוציאלי השמיני, אדם עם מוגבלות מוגדר כמי שיש לו ליקוי גופני, נפשי, שכלי או חושי, אשר באינטראקציה עם מחסומי גישה ומחסומים סביבתיים עלול בסבירות גבוהה למנוע ממנו להשתתף השתתפות שווה בחברה יותר משישה חודשים. ליקוי מעין זה קיים כאשר המצב הגופני והבריאותי חורג מהמצב האופייני לגיל. אנשים נמצאים בסיכון למוגבלויות אם ישנה היתכנות לליקוי מעין זה.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עקב מחסור בנתונים מקיפים או סטטיסטיקות, לא קיימת עד כה סקירה כללית מהימנה בדבר צעירים עם מוגבלויות החיים בגרמניה.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על פי סטטיסטיקת הרישום של אנשים בעלי מוגבלות חמורה מוכרת, ב-2019 הוכרו כ-158,000 ילדים וצעירים מתחת לגיל 18 כבעלי נכות חמורה (קרי דרגת נכות של 50% לפחות בסולם של 20% -100%). עם זאת, נתונים אלה אינם ממצים הואיל ולא כל המשפחות מבקשות או מקבלות הכרה מעין זו.</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סקר מפקד האוכלוסין הקטן שנערך ב-2017 הראה כי כ-3.6% מהצעירים מתחת לגיל 25 המתגוררים בביתם הם בעלי מוגבלויות. בהתבסס על כ-20 מיליון צעירים מתחת לגיל 25 החיים בגרמניה, מדובר בכ-720,000 צעירים.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מתווספים אליהם צעירים עם מוגבלויות החיים במוסדות. בשל חלוקת האחריות כיום בין שירותי הרווחה לילדים ונוער (עבור צעירים עם/בסיכון למוגבלות נפשית) לבין שירותי הסיוע בהשתלבות לפי ספר החוקים הסוציאלי השמיני (עבור צעירים עם/בסיכון למוגבלות פיזית ונפשית), יש להיעזר בשתי סטטיסטיקות שונות לשם כך: ביחס לרווחת הילדים והנוער (סעיף 35 א' בספר החוקים הסוציאלי השמיני) נרשמו 22,517 מקרים של עזרה לצעירים מתחת לגיל 27 עם/בסיכון למוגבלות נפשית בשנת 2019, ובמסגרת הסיוע בהשתלבות לפי ספר החוקים הסוציאלי השמיני נרשמו 103,537 מקרים של עזרה לצעירים מתחת לגיל 18 עם/בסיכון למוגבלות פיזית ו/או נפשית. עם זאת, ביחס לנתון האחרון יש לקחת בחשבון שהסטטיסטיקה לגבי הסיוע בהשתלבות אינה מבדילה בין סיוע שניתן בבית או במוסד, כך שהנתונים כוללים גם מספר גדול של צעירים המתגוררים בביתם ונעזרים רק מדי פעם בסיוע (למשל במעונות יום).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בתי הספר מהווים תחום קריטי במיוחד לילדים ונוער עם או בלי מוגבלויות. הסטטיסטיקה מבדילה בין קיומם או אי-קיומם של צרכים חינוכיים מיוחדים שהוכרו על ידי מערכת החינוך. בשנת 2018, בקרב כ-556,300 תלמידים הוכרו צרכים חינוכיים מיוחדים מעין אלה, מתוכם כ-321,000 תלמידים למדו בבתי ספר לחינוך מיוחד, כלומר לא בבתי ספר רגילים עם ילדים ובני נוער ללא מוגבלויות (ועידת שרי החינוך משנת 2018).</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בגרמניה ישנן כ-390,000 משפחות שבהן אמהות או אבות עם מוגבלויות חיים יחד עם ילדיהם הקטינים. הורים שהם חולים כרוניים שאין ברשותם תעודה המעידה על נכות קשה אינם כלולים בנתון הנ"ל.</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r>
              <a:rPr lang="de-DE" dirty="0"/>
              <a:t>Bundesregierung (2021). Teilhabebericht der Bundesregierung über die Lebenslagen von Menschen mit Beeinträchtigungen </a:t>
            </a:r>
            <a:r>
              <a:rPr lang="de-DE" dirty="0" err="1"/>
              <a:t>from</a:t>
            </a:r>
            <a:r>
              <a:rPr lang="de-DE" dirty="0"/>
              <a:t> 9 March 2021, BT-Drucksache 19/27890; online: </a:t>
            </a:r>
            <a:r>
              <a:rPr lang="de-DE" u="sng" dirty="0">
                <a:hlinkClick r:id="rId3"/>
              </a:rPr>
              <a:t>https://dserver.bundestag.de/btd/19/278/1927890.pdf</a:t>
            </a:r>
            <a:r>
              <a:rPr lang="de-DE" dirty="0"/>
              <a:t> (last </a:t>
            </a:r>
            <a:r>
              <a:rPr lang="de-DE" dirty="0" err="1"/>
              <a:t>accessed</a:t>
            </a:r>
            <a:r>
              <a:rPr lang="de-DE" dirty="0"/>
              <a:t>: 31 May 2021).</a:t>
            </a:r>
          </a:p>
          <a:p>
            <a:r>
              <a:rPr lang="de-DE" dirty="0"/>
              <a:t>Fendrich, Sandra/</a:t>
            </a:r>
            <a:r>
              <a:rPr lang="de-DE" dirty="0" err="1"/>
              <a:t>Pothmann</a:t>
            </a:r>
            <a:r>
              <a:rPr lang="de-DE" dirty="0"/>
              <a:t>, Jens/</a:t>
            </a:r>
            <a:r>
              <a:rPr lang="de-DE" dirty="0" err="1"/>
              <a:t>Tabel</a:t>
            </a:r>
            <a:r>
              <a:rPr lang="de-DE" dirty="0"/>
              <a:t>, Agathe (2021): Aktuelle Trends in den Eingliederungshilfen für junge Menschen. In: dies.: Monitor Hilfen zur Erziehung, Dortmund (in </a:t>
            </a:r>
            <a:r>
              <a:rPr lang="de-DE" dirty="0" err="1"/>
              <a:t>publication</a:t>
            </a:r>
            <a:r>
              <a:rPr lang="de-DE" dirty="0"/>
              <a:t>).</a:t>
            </a:r>
          </a:p>
          <a:p>
            <a:r>
              <a:rPr lang="de-DE" dirty="0"/>
              <a:t>Kultusministerkonferenz (KMK) (2020). Sonderpädagogische Förderung in Schulen 2009 bis 2018, Statistische Veröffentlichungen der Kultusministerkonferenz, </a:t>
            </a:r>
            <a:r>
              <a:rPr lang="de-DE" dirty="0" err="1"/>
              <a:t>no</a:t>
            </a:r>
            <a:r>
              <a:rPr lang="de-DE" dirty="0"/>
              <a:t>. 223; online: </a:t>
            </a:r>
            <a:r>
              <a:rPr lang="de-DE" u="sng" dirty="0">
                <a:hlinkClick r:id="rId4"/>
              </a:rPr>
              <a:t>https://www.kmk.org/fileadmin/Dateien/pdf/Statistik/Dokumentationen/Dok223_SoPae_2018.pdf</a:t>
            </a:r>
            <a:r>
              <a:rPr lang="de-DE" dirty="0"/>
              <a:t> (last </a:t>
            </a:r>
            <a:r>
              <a:rPr lang="de-DE" dirty="0" err="1"/>
              <a:t>accessed</a:t>
            </a:r>
            <a:r>
              <a:rPr lang="de-DE" dirty="0"/>
              <a:t>: 31 May 2021).</a:t>
            </a:r>
          </a:p>
          <a:p>
            <a:r>
              <a:rPr lang="de-DE" dirty="0"/>
              <a:t>Statistisches Bundesamt (DESTATIS) (2020a). Statistik der schwerbehinderten Menschen 2019; online: </a:t>
            </a:r>
            <a:r>
              <a:rPr lang="de-DE" u="sng" dirty="0">
                <a:hlinkClick r:id="rId5"/>
              </a:rPr>
              <a:t>https://www.destatis.de/DE/Themen/Gesellschaft-Umwelt/Gesundheit/Behinderte-Menschen/Publikationen/Downloads-Behinderte-Menschen/sozial-schwerbehinderte-kb-5227101199004.html</a:t>
            </a:r>
            <a:r>
              <a:rPr lang="de-DE" dirty="0"/>
              <a:t> (last </a:t>
            </a:r>
            <a:r>
              <a:rPr lang="de-DE" dirty="0" err="1"/>
              <a:t>accessed</a:t>
            </a:r>
            <a:r>
              <a:rPr lang="de-DE" dirty="0"/>
              <a:t>: 31 May 2021).</a:t>
            </a:r>
          </a:p>
          <a:p>
            <a:r>
              <a:rPr lang="de-DE" dirty="0"/>
              <a:t>Statistisches Bundesamt (DESTATIS) (2020b). Öffentliche Sozialleistungen – Lebenslagen der behinderten Menschen. Ergebnis des Mikrozensus 2017; online: </a:t>
            </a:r>
            <a:r>
              <a:rPr lang="de-DE" u="sng" dirty="0">
                <a:hlinkClick r:id="rId6"/>
              </a:rPr>
              <a:t>https://www.destatis.de/DE/Themen/Gesellschaft-Umwelt/Gesundheit/Behinderte-Menschen/Publikationen/Downloads-Behinderte-Menschen/lebenslagen-behinderter-menschen-5122123179004.pdf?__blob=publicationFile</a:t>
            </a:r>
            <a:r>
              <a:rPr lang="de-DE" dirty="0"/>
              <a:t> (last </a:t>
            </a:r>
            <a:r>
              <a:rPr lang="de-DE" dirty="0" err="1"/>
              <a:t>accessed</a:t>
            </a:r>
            <a:r>
              <a:rPr lang="de-DE" dirty="0"/>
              <a:t>: 31 May 2021).</a:t>
            </a:r>
          </a:p>
          <a:p>
            <a:r>
              <a:rPr lang="de-DE" dirty="0" err="1"/>
              <a:t>Tabel</a:t>
            </a:r>
            <a:r>
              <a:rPr lang="de-DE" dirty="0"/>
              <a:t>, Agathe/Fendrich, Sandra: Eingliederungshilfen (</a:t>
            </a:r>
            <a:r>
              <a:rPr lang="de-DE" dirty="0" err="1"/>
              <a:t>Article</a:t>
            </a:r>
            <a:r>
              <a:rPr lang="de-DE" dirty="0"/>
              <a:t> 35a SGB VIII </a:t>
            </a:r>
            <a:r>
              <a:rPr lang="de-DE" dirty="0" err="1"/>
              <a:t>and</a:t>
            </a:r>
            <a:r>
              <a:rPr lang="de-DE" dirty="0"/>
              <a:t> </a:t>
            </a:r>
            <a:r>
              <a:rPr lang="de-DE" dirty="0" err="1"/>
              <a:t>Section</a:t>
            </a:r>
            <a:r>
              <a:rPr lang="de-DE" dirty="0"/>
              <a:t> 6 SGB XII. In: Autorengruppe Kinder- und Jugendhilfestatistik: Kinder- und Jugendhilfereport Extra 2021. Dortmund, p. 26–30.</a:t>
            </a: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13</a:t>
            </a:fld>
            <a:endParaRPr lang="de-DE"/>
          </a:p>
        </p:txBody>
      </p:sp>
    </p:spTree>
    <p:extLst>
      <p:ext uri="{BB962C8B-B14F-4D97-AF65-F5344CB8AC3E}">
        <p14:creationId xmlns:p14="http://schemas.microsoft.com/office/powerpoint/2010/main" val="36825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266457"/>
          </a:xfrm>
        </p:spPr>
        <p:txBody>
          <a:bodyPr/>
          <a:lstStyle/>
          <a:p>
            <a:pPr algn="r" rtl="1"/>
            <a:r>
              <a:rPr lang="he-IL" b="1" kern="1200" dirty="0">
                <a:solidFill>
                  <a:schemeClr val="tx1"/>
                </a:solidFill>
                <a:cs typeface="+mn-cs"/>
              </a:rPr>
              <a:t> 1.1.10 שירותי הרווחה לילדים ונוער – ממשקי שיתוף פעולה</a:t>
            </a:r>
          </a:p>
          <a:p>
            <a:pPr algn="r" rtl="1"/>
            <a:endParaRPr lang="en-US" kern="1200" dirty="0">
              <a:solidFill>
                <a:schemeClr val="tx1"/>
              </a:solidFill>
            </a:endParaRPr>
          </a:p>
          <a:p>
            <a:pPr algn="r" rtl="1"/>
            <a:r>
              <a:rPr lang="he-IL" kern="1200" dirty="0">
                <a:solidFill>
                  <a:schemeClr val="tx1"/>
                </a:solidFill>
                <a:cs typeface="+mn-cs"/>
              </a:rPr>
              <a:t>רווחת הילדים והנוער אינה תחום העומד בפני עצמו, אלא חלק ממערך פעולה חברתי בעל ממשקים עם גופים ומערכות רבות אחרות המספקות שירותים. בראש ובראשונה, נכללים בהם המוסדות הנזכרים בספר החוקים הסוציאלי השמיני, שקהל היעד שלהם כולל צעירים ומשפחות (ראו סעיף 81 בספר החוקים הסוציאלי השמיני). אולם מעבר לקשרים עם המוסדות הללו, שירותי הרווחה נוטלים חלק בכל הדיונים הפוליטיים והחברתיים ביחס לתנאים בהם צעירים גדלים בגרמניה.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חוק רווחת הילדים והנוער (ספר החוקים הסוציאלי השמיני) מחייב במפורש שיתוף פעולה מבני עם גופים ומוסדות מסוימים ממערכות אחרות. להלן לשון החוק מתוך סעיף 81 בספר החוקים הסוציאלי השמיני:</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"הגופים הציבוריים לרווחת הנוער ישתפו פעולה במסגרת תפקידיהם וסמכויותיהם עם גופים ומוסדות ציבוריים אחרים שפעילותם משפיעה על תנאי חייהם של צעירים ובני משפחותיהם, ובפרט:</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גופים הנותנים שירותים סוציאליים בכפוף לספר החוקים ה-2, </a:t>
            </a:r>
            <a:r>
              <a:rPr lang="he-IL" kern="1200" dirty="0" err="1">
                <a:solidFill>
                  <a:schemeClr val="tx1"/>
                </a:solidFill>
                <a:cs typeface="+mn-cs"/>
              </a:rPr>
              <a:t>ה</a:t>
            </a:r>
            <a:r>
              <a:rPr lang="he-IL" kern="1200" dirty="0">
                <a:solidFill>
                  <a:schemeClr val="tx1"/>
                </a:solidFill>
                <a:cs typeface="+mn-cs"/>
              </a:rPr>
              <a:t>-3, </a:t>
            </a:r>
            <a:r>
              <a:rPr lang="he-IL" kern="1200" dirty="0" err="1">
                <a:solidFill>
                  <a:schemeClr val="tx1"/>
                </a:solidFill>
                <a:cs typeface="+mn-cs"/>
              </a:rPr>
              <a:t>ה</a:t>
            </a:r>
            <a:r>
              <a:rPr lang="he-IL" kern="1200" dirty="0">
                <a:solidFill>
                  <a:schemeClr val="tx1"/>
                </a:solidFill>
                <a:cs typeface="+mn-cs"/>
              </a:rPr>
              <a:t>-4, </a:t>
            </a:r>
            <a:r>
              <a:rPr lang="he-IL" kern="1200" dirty="0" err="1">
                <a:solidFill>
                  <a:schemeClr val="tx1"/>
                </a:solidFill>
                <a:cs typeface="+mn-cs"/>
              </a:rPr>
              <a:t>ה</a:t>
            </a:r>
            <a:r>
              <a:rPr lang="he-IL" kern="1200" dirty="0">
                <a:solidFill>
                  <a:schemeClr val="tx1"/>
                </a:solidFill>
                <a:cs typeface="+mn-cs"/>
              </a:rPr>
              <a:t>-5, </a:t>
            </a:r>
            <a:r>
              <a:rPr lang="he-IL" kern="1200" dirty="0" err="1">
                <a:solidFill>
                  <a:schemeClr val="tx1"/>
                </a:solidFill>
                <a:cs typeface="+mn-cs"/>
              </a:rPr>
              <a:t>ה</a:t>
            </a:r>
            <a:r>
              <a:rPr lang="he-IL" kern="1200" dirty="0">
                <a:solidFill>
                  <a:schemeClr val="tx1"/>
                </a:solidFill>
                <a:cs typeface="+mn-cs"/>
              </a:rPr>
              <a:t>-6 </a:t>
            </a:r>
            <a:r>
              <a:rPr lang="he-IL" kern="1200" dirty="0" err="1">
                <a:solidFill>
                  <a:schemeClr val="tx1"/>
                </a:solidFill>
                <a:cs typeface="+mn-cs"/>
              </a:rPr>
              <a:t>וה</a:t>
            </a:r>
            <a:r>
              <a:rPr lang="he-IL" kern="1200" dirty="0">
                <a:solidFill>
                  <a:schemeClr val="tx1"/>
                </a:solidFill>
                <a:cs typeface="+mn-cs"/>
              </a:rPr>
              <a:t>-12 וכן גופים הנותנים שירותים לפי חוק הקצבאות ​​</a:t>
            </a:r>
            <a:r>
              <a:rPr lang="he-IL" kern="1200" dirty="0" err="1">
                <a:solidFill>
                  <a:schemeClr val="tx1"/>
                </a:solidFill>
                <a:cs typeface="+mn-cs"/>
              </a:rPr>
              <a:t>הפדרלי</a:t>
            </a:r>
            <a:r>
              <a:rPr lang="he-IL" kern="1200" dirty="0">
                <a:solidFill>
                  <a:schemeClr val="tx1"/>
                </a:solidFill>
                <a:cs typeface="+mn-cs"/>
              </a:rPr>
              <a:t>.</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גופים לשיקום לפי סעיף 6 פסקה 1 מספר 7 בספר החוקים ה-9.</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בתי המשפט לענייני משפחה ונוער, הפרקליטויות ובתי המאסר.</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בתי ספר וגופי ההנהלה של משרד החינוך.</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מוסדות וגופים של שירותי הבריאות הציבוריים ומוסדות ושירותים אחרים של מערכת הבריאות.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מרכזי הייעוץ לפי סעיפים 3 ו-8 לחוק בדבר ההתמודדות עם עימותים במהלך הריון ומרכזי ייעוץ להתמכרויות.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מוסדות ושירותים להגנה בפני אלימות במסגרות של יחסים חברתיים קרובים.</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לשכות התעסוקה </a:t>
            </a:r>
            <a:r>
              <a:rPr lang="he-IL" kern="1200" dirty="0" err="1">
                <a:solidFill>
                  <a:schemeClr val="tx1"/>
                </a:solidFill>
                <a:cs typeface="+mn-cs"/>
              </a:rPr>
              <a:t>הפדרליות</a:t>
            </a:r>
            <a:r>
              <a:rPr lang="he-IL" kern="1200" dirty="0">
                <a:solidFill>
                  <a:schemeClr val="tx1"/>
                </a:solidFill>
                <a:cs typeface="+mn-cs"/>
              </a:rPr>
              <a:t>.</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מוסדות וגופים להכשרה מקצועית והשתלמויות.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המשטרה ורשויות הפיקוח.</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הפיקוח על בתי עסק.</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מוסדות להכשרת אנשי מקצוע, השתלמויות ומחקר."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בהתחשב בכך שתפקידם המרכזי של שירותי הרווחה לילדים ונוער הוא "... לתרום ליצירת תנאי חיים חיוביים לצעירים ולבני משפחותיהם וכן לשמור או ליצור סביבה ידידותית לילדים ולמשפחה", הקמת ממשקים מגוונים למערכות פעולה אחרות בחברה הגרמנית מהווה משימה מתמשכת (סעיף 1 פסקה 3</a:t>
            </a:r>
            <a:r>
              <a:rPr lang="he-IL" b="1" kern="1200" dirty="0">
                <a:solidFill>
                  <a:schemeClr val="tx1"/>
                </a:solidFill>
                <a:cs typeface="+mn-cs"/>
              </a:rPr>
              <a:t> </a:t>
            </a:r>
            <a:r>
              <a:rPr lang="he-IL" kern="1200" dirty="0">
                <a:solidFill>
                  <a:schemeClr val="tx1"/>
                </a:solidFill>
                <a:cs typeface="+mn-cs"/>
              </a:rPr>
              <a:t>בספר החוקים הסוציאלי השמיני). תפקיד זה, המכונה לעיתים גם חובת התערבות, מחייב אפוא אינטראקציה מתמדת עם המערכות האמורות, המחויבות להבטיח שהן יתחשבו בענייניהם של ילדים ובני נוער ויתרמו את חלקן להתבגרותם. </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ההתמודדות עם המערכות הנושקות השונות ושיתוף הפעולה בתחומים המקצועיים מציבים אתגר משמעותי לכל המעורבים בדבר, הגם שהלוגיקה העומדת בבסיס הפעילות המוסדית והמקצועית שונה מבחינת העקרונות המשפטיים, מקורות ודרכי המימון, המינויים המוסדיים והחברתיים, וכן הידע הספציפי הכרוך במקצועות השונים ובמוסכמות העבודה שלהם.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חרף המכשולים הללו, שיתוף פעולה בין-תחומי ובין-מוסדי עם מערכות הפעולה הנ"ל מהווה תנאי  וביטוי לשירותי רווחה המחויבים לרווחת הילדים והנוער ולעולמם, אשר לוקחים בחשבון במסגרת הערכותיהם ועבודתם את כלל התנאים החברתיים בהם גדלים הילדים ובני הנוער.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Seckinger, Mike/van Santen, Eric (2003): Kooperation: Mythos und Realität einer Praxis. Eine empirische Studie zur interinstitutionellen Zusammenarbeit am Beispiel der Kinder- und Jugendhilfe, Leverkusen.</a:t>
            </a:r>
            <a:endParaRPr lang="en-US" kern="1200" dirty="0">
              <a:solidFill>
                <a:schemeClr val="tx1"/>
              </a:solidFill>
            </a:endParaRPr>
          </a:p>
          <a:p>
            <a:pPr lvl="0" algn="l" rtl="1"/>
            <a:r>
              <a:rPr lang="de-DE" kern="1200" dirty="0">
                <a:solidFill>
                  <a:schemeClr val="tx1"/>
                </a:solidFill>
              </a:rPr>
              <a:t>Schubert, Herbert (2018): Netzwerkmanagement in Kommune und Sozialwirtschaft. </a:t>
            </a:r>
            <a:r>
              <a:rPr lang="en-GB" kern="1200" dirty="0" err="1">
                <a:solidFill>
                  <a:schemeClr val="tx1"/>
                </a:solidFill>
              </a:rPr>
              <a:t>Eine</a:t>
            </a:r>
            <a:r>
              <a:rPr lang="en-GB" kern="1200" dirty="0">
                <a:solidFill>
                  <a:schemeClr val="tx1"/>
                </a:solidFill>
              </a:rPr>
              <a:t> </a:t>
            </a:r>
            <a:r>
              <a:rPr lang="en-GB" kern="1200" dirty="0" err="1">
                <a:solidFill>
                  <a:schemeClr val="tx1"/>
                </a:solidFill>
              </a:rPr>
              <a:t>Einführung</a:t>
            </a:r>
            <a:r>
              <a:rPr lang="en-GB" kern="1200" dirty="0">
                <a:solidFill>
                  <a:schemeClr val="tx1"/>
                </a:solidFill>
              </a:rPr>
              <a:t>, Wiesbaden. </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14</a:t>
            </a:fld>
            <a:endParaRPr lang="de-DE"/>
          </a:p>
        </p:txBody>
      </p:sp>
    </p:spTree>
    <p:extLst>
      <p:ext uri="{BB962C8B-B14F-4D97-AF65-F5344CB8AC3E}">
        <p14:creationId xmlns:p14="http://schemas.microsoft.com/office/powerpoint/2010/main" val="222504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750036"/>
          </a:xfrm>
        </p:spPr>
        <p:txBody>
          <a:bodyPr/>
          <a:lstStyle/>
          <a:p>
            <a:pPr algn="r" rtl="1"/>
            <a:r>
              <a:rPr lang="he-IL" b="1" kern="1200" dirty="0">
                <a:solidFill>
                  <a:schemeClr val="tx1"/>
                </a:solidFill>
                <a:cs typeface="+mn-cs"/>
              </a:rPr>
              <a:t> 1.1.11 שירותי הרווחה לילדים ונוער – שיתוף פעולה עם בית הספר</a:t>
            </a:r>
          </a:p>
          <a:p>
            <a:pPr algn="r" rtl="1"/>
            <a:endParaRPr lang="en-US" kern="1200" dirty="0">
              <a:solidFill>
                <a:schemeClr val="tx1"/>
              </a:solidFill>
            </a:endParaRPr>
          </a:p>
          <a:p>
            <a:pPr algn="r" rtl="1"/>
            <a:r>
              <a:rPr lang="he-IL" kern="1200" dirty="0">
                <a:solidFill>
                  <a:schemeClr val="tx1"/>
                </a:solidFill>
                <a:cs typeface="+mn-cs"/>
              </a:rPr>
              <a:t>בשל המבנה </a:t>
            </a:r>
            <a:r>
              <a:rPr lang="he-IL" kern="1200" dirty="0" err="1">
                <a:solidFill>
                  <a:schemeClr val="tx1"/>
                </a:solidFill>
                <a:cs typeface="+mn-cs"/>
              </a:rPr>
              <a:t>הפדרלי</a:t>
            </a:r>
            <a:r>
              <a:rPr lang="he-IL" kern="1200" dirty="0">
                <a:solidFill>
                  <a:schemeClr val="tx1"/>
                </a:solidFill>
                <a:cs typeface="+mn-cs"/>
              </a:rPr>
              <a:t> של גרמניה, האחריות לחינוך בבתי הספר מוטלת על כל אחת מ-16 המדינות </a:t>
            </a:r>
            <a:r>
              <a:rPr lang="he-IL" kern="1200" dirty="0" err="1">
                <a:solidFill>
                  <a:schemeClr val="tx1"/>
                </a:solidFill>
                <a:cs typeface="+mn-cs"/>
              </a:rPr>
              <a:t>הפדרליות</a:t>
            </a:r>
            <a:r>
              <a:rPr lang="he-IL" kern="1200" dirty="0">
                <a:solidFill>
                  <a:schemeClr val="tx1"/>
                </a:solidFill>
                <a:cs typeface="+mn-cs"/>
              </a:rPr>
              <a:t>, אשר מסדירות בתחומי השיפוט שלהן את החינוך הבית ספרי במסגרת חוקיהן, כאשר היבטים מסוימים של החוקים הללו עשויים להיות שונים במידה ניכרת ממדינה למדינה. עם זאת, חל חוק חינוך חובה בכל גרמניה. הלימודים מתחילים בגיל שש ונמשכים (תלוי במדינה </a:t>
            </a:r>
            <a:r>
              <a:rPr lang="he-IL" kern="1200" dirty="0" err="1">
                <a:solidFill>
                  <a:schemeClr val="tx1"/>
                </a:solidFill>
                <a:cs typeface="+mn-cs"/>
              </a:rPr>
              <a:t>הפדרלית</a:t>
            </a:r>
            <a:r>
              <a:rPr lang="he-IL" kern="1200" dirty="0">
                <a:solidFill>
                  <a:schemeClr val="tx1"/>
                </a:solidFill>
                <a:cs typeface="+mn-cs"/>
              </a:rPr>
              <a:t>) תשע או עשר שנים.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לימודי החובה מתחילים לאחר החינוך הבסיסי (מעונות יום) לגילאי שנה עד 6. למרות שלפי החוק לחינוך בגיל הרך עומדת לילדים הזכות לחינוך במסגרת זו, אין חובה להיעזר בשירותים הקיימים. על פי רוב, חינוך החובה הבסיסי מתחיל בבית הספר היסודי ונמשך ארבע שנים (בברלין ובברנדנבורג שש שנים). לאחר מכן, עוברים התלמידים לחינוך העל-יסודי, המתחלק לכמה סוגים של בתי ספר נפרדים בהתאם להישגיהם של התלמידים (בדרך כלל: בתי ספר תיכוניים, בתי ספר ריאליים, גימנסיות). לחלופין, התלמידים יכולים גם לבחור ללמוד בבתי ספר מקיפים, שבהם מוצעות כל רמות הלימוד תחת קורת גג אחת. כמו כן, במדינות </a:t>
            </a:r>
            <a:r>
              <a:rPr lang="he-IL" kern="1200" dirty="0" err="1">
                <a:solidFill>
                  <a:schemeClr val="tx1"/>
                </a:solidFill>
                <a:cs typeface="+mn-cs"/>
              </a:rPr>
              <a:t>פדרליות</a:t>
            </a:r>
            <a:r>
              <a:rPr lang="he-IL" kern="1200" dirty="0">
                <a:solidFill>
                  <a:schemeClr val="tx1"/>
                </a:solidFill>
                <a:cs typeface="+mn-cs"/>
              </a:rPr>
              <a:t> רבות קיימים סוגים נוספים של בתי ספר, כמו בתי ספר לחינוך מיוחד המיועדים לתלמידים בעלי צרכים חינוכיים מיוחדים, שהמשך פיתוחם מהווה מזה שנים נושא למאבק מתוך כוונה לקיום ההתחייבות להשתתפות שווה של צעירים עם מוגבלויות. חוק חינוך חובה אינו חל יותר לאחר שהתלמידים מסיימים את החלק הראשון של החינוך העל-יסודי (</a:t>
            </a:r>
            <a:r>
              <a:rPr lang="de-DE" kern="1200" dirty="0">
                <a:solidFill>
                  <a:schemeClr val="tx1"/>
                </a:solidFill>
              </a:rPr>
              <a:t>Sekundarstufe I</a:t>
            </a:r>
            <a:r>
              <a:rPr lang="he-IL" kern="1200" dirty="0">
                <a:solidFill>
                  <a:schemeClr val="tx1"/>
                </a:solidFill>
                <a:cs typeface="+mn-cs"/>
              </a:rPr>
              <a:t>). לאחר מכן, התלמידים יכולים לעבור לחלק השני של החינוך העל-יסודי (</a:t>
            </a:r>
            <a:r>
              <a:rPr lang="de-DE" kern="1200" dirty="0">
                <a:solidFill>
                  <a:schemeClr val="tx1"/>
                </a:solidFill>
              </a:rPr>
              <a:t>Sekundarstufe II</a:t>
            </a:r>
            <a:r>
              <a:rPr lang="he-IL" kern="1200" dirty="0">
                <a:solidFill>
                  <a:schemeClr val="tx1"/>
                </a:solidFill>
                <a:cs typeface="+mn-cs"/>
              </a:rPr>
              <a:t>) הכולל חטיבה עליונה-גימנסיה, בתי ספר מקצועיים, בתי ספר טכניים או בתי ספר מקצועיים המשמשים מכינה ללימודים אוניברסיטאיים ומלווים בקורסים להכשרה מקצועית.</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אם כי רואים בו אתר ללמידה פורמאלית, בית הספר מהווה סביבה חברתית בה התלמידים מבלים חלק ניכר מיומם עם בני גילם ועם הצוות החינוכי, במיוחד מאז המעבר ליום לימודים ארוך. לאחר פרסום הדו"ח ה-12 בדבר הילדים והנוער של הממשלה </a:t>
            </a:r>
            <a:r>
              <a:rPr lang="he-IL" kern="1200" dirty="0" err="1">
                <a:solidFill>
                  <a:schemeClr val="tx1"/>
                </a:solidFill>
                <a:cs typeface="+mn-cs"/>
              </a:rPr>
              <a:t>הפדרלי</a:t>
            </a:r>
            <a:r>
              <a:rPr lang="he-IL" kern="1200" dirty="0">
                <a:solidFill>
                  <a:schemeClr val="tx1"/>
                </a:solidFill>
                <a:cs typeface="+mn-cs"/>
              </a:rPr>
              <a:t> ב-2006, גברה התמיכה לרעיון שיש להרחיב באופן משמעותי את החינוך הפורמאלי (בבתי הספר) המסתמך רק על כישורים ובחירה (ציונים), במטרה לתאם ולשלב טוב יותר את החינוך הפורמאלי (בבית ספר) עם החינוך הבלתי פורמאלי (שירותי הרווחה לילדים ונוער) והמוסדות המעורבים בכך.</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כתוצאה מקיומו של יום לימודים ארוך, הכרחי לקחת בחשבון את נסיבות החיים ועולמם של ילדים ובני נוער הלומדים בבתי הספר. בית ספר בו מתקיים יום לימודים ארוך צריך להתמודד עם מגוון רחב של תפקידים ובעיות הקשורות במיומנות, בטיפול, בחינוך ובלימודים. הדבר מחייב את בית הספר להיפתח לנקודות מבט מקצועיות ותוכניות קונקרטיות המוצעות על ידי שירותי הרווחה לילדים ונוער. אולם אין להטמיע אותן, אלא לשלבן במסגרת שיתוף הפעולה כגורמים שווי זכויות על בסיס הפרופיל המקצועי שלהם.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מסגרת זו מציעה אפשרויות לשיתוף פעולה בין בית הספר, שירותי רווחת הנוער ומוסדות וגופי חינוך אחרים בסביבה החינוכית – שיתוף פעולה החורג מבית הספר הפרטני.</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אף על פי כן, שירותי הרווחה לילדים ולנוער מתמקדים תמיד באתר "בית הספר", ולכן עליהם לקחת חלק ב"משחק חוץ מוסדי מתמשך מבחינה מבנית, כאשר שירותי הרווחה מהווים מיעוט מוחלט ובסופו של דבר נשלטים על ידי כללים שמחוץ לשליטתם".</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l" rtl="1"/>
            <a:endParaRPr lang="en-US" kern="1200" dirty="0">
              <a:solidFill>
                <a:schemeClr val="tx1"/>
              </a:solidFill>
            </a:endParaRPr>
          </a:p>
          <a:p>
            <a:pPr lvl="0" algn="l" rtl="1"/>
            <a:r>
              <a:rPr lang="en-GB" kern="1200" dirty="0" err="1">
                <a:solidFill>
                  <a:schemeClr val="tx1"/>
                </a:solidFill>
              </a:rPr>
              <a:t>Bollweg</a:t>
            </a:r>
            <a:r>
              <a:rPr lang="en-GB" kern="1200" dirty="0">
                <a:solidFill>
                  <a:schemeClr val="tx1"/>
                </a:solidFill>
              </a:rPr>
              <a:t>, Petra/</a:t>
            </a:r>
            <a:r>
              <a:rPr lang="en-GB" kern="1200" dirty="0" err="1">
                <a:solidFill>
                  <a:schemeClr val="tx1"/>
                </a:solidFill>
              </a:rPr>
              <a:t>Buchna</a:t>
            </a:r>
            <a:r>
              <a:rPr lang="en-GB" kern="1200" dirty="0">
                <a:solidFill>
                  <a:schemeClr val="tx1"/>
                </a:solidFill>
              </a:rPr>
              <a:t>, Jennifer/</a:t>
            </a:r>
            <a:r>
              <a:rPr lang="en-GB" kern="1200" dirty="0" err="1">
                <a:solidFill>
                  <a:schemeClr val="tx1"/>
                </a:solidFill>
              </a:rPr>
              <a:t>Coelen</a:t>
            </a:r>
            <a:r>
              <a:rPr lang="en-GB" kern="1200" dirty="0">
                <a:solidFill>
                  <a:schemeClr val="tx1"/>
                </a:solidFill>
              </a:rPr>
              <a:t>, Thomas/Otto, Hans-</a:t>
            </a:r>
            <a:r>
              <a:rPr lang="en-GB" kern="1200" dirty="0" err="1">
                <a:solidFill>
                  <a:schemeClr val="tx1"/>
                </a:solidFill>
              </a:rPr>
              <a:t>Uwe</a:t>
            </a:r>
            <a:r>
              <a:rPr lang="en-GB" kern="1200" dirty="0">
                <a:solidFill>
                  <a:schemeClr val="tx1"/>
                </a:solidFill>
              </a:rPr>
              <a:t> (eds.) </a:t>
            </a:r>
            <a:r>
              <a:rPr lang="de-DE" kern="1200" dirty="0">
                <a:solidFill>
                  <a:schemeClr val="tx1"/>
                </a:solidFill>
              </a:rPr>
              <a:t>(2020): Handbuch Ganztagsbildung; second revised and extended edition. Wiesbaden.</a:t>
            </a:r>
            <a:endParaRPr lang="en-US" kern="1200" dirty="0">
              <a:solidFill>
                <a:schemeClr val="tx1"/>
              </a:solidFill>
            </a:endParaRPr>
          </a:p>
          <a:p>
            <a:pPr lvl="0" algn="l" rtl="1"/>
            <a:r>
              <a:rPr lang="de-DE" kern="1200" dirty="0">
                <a:solidFill>
                  <a:schemeClr val="tx1"/>
                </a:solidFill>
              </a:rPr>
              <a:t>Bundesjugendkuratorium (2020): Zwischenruf des Bundesjugendkuratoriums: Rechtsanspruch auf Ganztagsbetreuung für Kinder im Grundschulalter; online: </a:t>
            </a:r>
            <a:r>
              <a:rPr lang="de-DE" u="sng" kern="1200" dirty="0">
                <a:solidFill>
                  <a:schemeClr val="tx1"/>
                </a:solidFill>
                <a:hlinkClick r:id="rId3"/>
              </a:rPr>
              <a:t>https://www.bundesjugendkuratorium.de/assets/pdf/press/zwischenruf_ganztag.pdf</a:t>
            </a:r>
            <a:r>
              <a:rPr lang="de-DE" kern="1200" dirty="0">
                <a:solidFill>
                  <a:schemeClr val="tx1"/>
                </a:solidFill>
              </a:rPr>
              <a:t> (last accessed 7 December 2020).</a:t>
            </a:r>
            <a:endParaRPr lang="en-US" kern="1200" dirty="0">
              <a:solidFill>
                <a:schemeClr val="tx1"/>
              </a:solidFill>
            </a:endParaRPr>
          </a:p>
          <a:p>
            <a:pPr lvl="0" algn="l" rtl="1"/>
            <a:r>
              <a:rPr lang="de-DE" kern="1200" dirty="0">
                <a:solidFill>
                  <a:schemeClr val="tx1"/>
                </a:solidFill>
              </a:rPr>
              <a:t>Coelen, Thomas/Gusinde, Frank/Rother, Pia (2018): Schule, in: Böllert, Karin (ed.): Kompendium der Kinder- und Jugendhilfe Bd. 1, Wiesbaden, p. 467</a:t>
            </a:r>
            <a:r>
              <a:rPr lang="en-GB" kern="1200" dirty="0">
                <a:solidFill>
                  <a:schemeClr val="tx1"/>
                </a:solidFill>
              </a:rPr>
              <a:t>−</a:t>
            </a:r>
            <a:r>
              <a:rPr lang="de-DE" kern="1200" dirty="0">
                <a:solidFill>
                  <a:schemeClr val="tx1"/>
                </a:solidFill>
              </a:rPr>
              <a:t>487.</a:t>
            </a:r>
            <a:endParaRPr lang="en-US" kern="1200" dirty="0">
              <a:solidFill>
                <a:schemeClr val="tx1"/>
              </a:solidFill>
            </a:endParaRPr>
          </a:p>
          <a:p>
            <a:pPr lvl="0" algn="l" rtl="1"/>
            <a:r>
              <a:rPr lang="de-DE" kern="1200" dirty="0">
                <a:solidFill>
                  <a:schemeClr val="tx1"/>
                </a:solidFill>
              </a:rPr>
              <a:t>Hansbauer, Peter/Merchel, Joachim/Schone, Reinhold (2020): Kinder- und Jugendhilfe – Grundlagen, Handlungsfelder, professionelle Anforderungen, Stuttgart.</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15</a:t>
            </a:fld>
            <a:endParaRPr lang="de-DE"/>
          </a:p>
        </p:txBody>
      </p:sp>
    </p:spTree>
    <p:extLst>
      <p:ext uri="{BB962C8B-B14F-4D97-AF65-F5344CB8AC3E}">
        <p14:creationId xmlns:p14="http://schemas.microsoft.com/office/powerpoint/2010/main" val="241661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9138106"/>
          </a:xfrm>
        </p:spPr>
        <p:txBody>
          <a:bodyPr/>
          <a:lstStyle/>
          <a:p>
            <a:pPr algn="r" rtl="1"/>
            <a:r>
              <a:rPr lang="ar-SA" b="1" kern="1200" dirty="0">
                <a:solidFill>
                  <a:schemeClr val="tx1"/>
                </a:solidFill>
                <a:cs typeface="+mn-cs"/>
              </a:rPr>
              <a:t>1.1.12 </a:t>
            </a:r>
            <a:r>
              <a:rPr lang="he-IL" b="1" kern="1200" dirty="0">
                <a:solidFill>
                  <a:schemeClr val="tx1"/>
                </a:solidFill>
                <a:cs typeface="+mn-cs"/>
              </a:rPr>
              <a:t>שירותי הרווחה לילדים ונוער – ארגון העבודה </a:t>
            </a:r>
          </a:p>
          <a:p>
            <a:pPr algn="r" rtl="1"/>
            <a:endParaRPr lang="en-US" kern="1200" dirty="0">
              <a:solidFill>
                <a:schemeClr val="tx1"/>
              </a:solidFill>
            </a:endParaRPr>
          </a:p>
          <a:p>
            <a:pPr algn="r" rtl="1"/>
            <a:r>
              <a:rPr lang="he-IL" kern="1200" dirty="0">
                <a:solidFill>
                  <a:schemeClr val="tx1"/>
                </a:solidFill>
                <a:cs typeface="+mn-cs"/>
              </a:rPr>
              <a:t>על פי רוב, עבודה בשכר היא הבסיס להבטחת פרנסתו של אדם באופן עצמאי. הלימודים וההכשרה המקצועית מכינים את הצעירים לכניסה למעגל העבודה. עבור מספר הולך וגדל של צעירים, לימודים אוניברסיטאיים יקדמו לכניסה למעגל העבודה. אולם רוב בוגרי בתי הספר שאינם עומדים בקריטריונים ללימודים במוסדות להשכלה גבוהה, פונים להכשרה מקצועית. לימודים אלה מתקיימים בבתי ספר מקצועיים כחלק מהכשרה מקצועית במשרה מלאה (בעיקר במקצועות הסיעוד והחינוך) או במסגרת "ההכשרה המקצועית הדואלית", המאפיינת את מודל ההכשרה המקצועית בגרמניה. תוכנית הלימודים הדואלית מתאפיינת בשני אתרי למידה: בית הספר המקצועי והמפעל. היא משלבת למידה מעשית (במפעל) עם לימודים תיאורטיים (בבית הספר המקצועי). התלמידים מבלים שלושה עד ארבעה ימים במפעל ולומדים בבית הספר המקצועי במשך יומיים עד שלושה ימים בשבוע, ומקבלים שכר מהמפעל בתקופה זו.</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בשנת 2019, 511,761 צעירים החלו תואר באוניברסיטה (או במכללה), ו-730,260 החלו בהכשרה מקצועית המקנה "סיווג מקצועי מלא" (כלומר המקנה תואר מקצועי מלא), מתוכם 492,276 הכשרה מקצועית דואלית במובן שתואר לעיל ו-186,048 בבתי ספר מקצועיים במשרה מלאה. הצורה השנייה של הכשרה מקצועית הנהוגה בגרמניה היא בתי ספר מקצועיים (במשרה מלאה) במקצועות הבריאות, הסיעוד והסייעות. בניגוד להכשרה הדואלית, ההכשרה המקצועית במשרה מלאה בבתי הספר אינה בתשלום, ולמעשה רובם של התלמידים נאלצים לעתים קרובות לשלם שכר לימוד גבוה. 51,936 צעירים נוספים החלו בהכשרה מקצועית אחרת (למשל בשירות המדינה).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על פי נתונים אלה, ניכר כי מערך ההכשרה והעיסוק המקצועי מאורגנים ברובם מחוץ לשירותי הרווחה לנוער. אף על פי כן, סעיף 13 בספר החוקים הסוציאלי השמיני נקבעו ממשקים המגדירים את שירותי הרווחה לנוער בתור תמיכה חברתית-חינוכית לצעירים שאינם זוכים להשתתפות שווה בחברה או הסובלים ממוגבלויות (למשל בוגרי בתי ספר רגילים או בתי ספר לחינוך מיוחד שזכו לציונים נמוכים, צעירים הסובלים מ"ללקויות למידה", תלמידים שנשרו מבית הספר או מבית הספר המקצועי, צעירים עם ליקויי סוציאליזציה, בעיות התנהגות והתמכרות, צעירים ממדינות זרות עם בעיות אינטגרציה) אשר כתוצאה מכך נשללה מהם הגישה למערכת ההכשרה והם נמצאים בסיכון להידחק לשולי החברה לצמיתות בשל חוסר יכולתם להיכנס למעגל העבודה.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בתור מדד להיקפו של תחום הפעולה זה יכול לשמש מספר הצעירים שלא הצליחו למצוא מקום להכשרה מקצועית לאחר בית הספר ונמצאים במעין "מערכת של מעבר" (כינוי כולל לאמצעים בהן נוקטות לשכות התעסוקה בתור הכנה להכשרה המקצועית, קביעת מיומנויות לכניסה למעגל העבודה, לימודים בבית ספר מקצועי ללא תואר מקצועי, שנת הכשרה מקצועית בית ספרית, שנת מכינה מקצועית, כיתות לכניסה למעגל העבודה, ותלמידים שאינם מועסקים במסגרת חוזה להכשרה מקצועית בבתי ספר מקצועיים). בשנת 2019,  255,282 צעירים או 25.9% מכלל הלומדים במערך ההכשרה המקצועית היו ב"מערכת המעבר". כ-75% מהצעירים ללא תעודת סיום ו-41.8% מבעלי תעודת סיום נכנסו ל"מערכת המעבר".</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Bundesinstitut für Berufsbildung BIBB (ed.) (2020): Datenreport zum Berufsbildungsbericht 2020. Informationen und Analysen zur Entwicklung der beruflichen Bildung. </a:t>
            </a:r>
            <a:r>
              <a:rPr lang="en-GB" kern="1200" dirty="0">
                <a:solidFill>
                  <a:schemeClr val="tx1"/>
                </a:solidFill>
              </a:rPr>
              <a:t>Bonn; online: </a:t>
            </a:r>
            <a:r>
              <a:rPr lang="en-GB" u="sng" kern="1200" dirty="0">
                <a:solidFill>
                  <a:schemeClr val="tx1"/>
                </a:solidFill>
                <a:hlinkClick r:id="rId3"/>
              </a:rPr>
              <a:t>https://www.bibb.de/dokumente/pdf/bibb_datenreport_2020.pdf</a:t>
            </a:r>
            <a:r>
              <a:rPr lang="en-GB" kern="1200" dirty="0">
                <a:solidFill>
                  <a:schemeClr val="tx1"/>
                </a:solidFill>
              </a:rPr>
              <a:t> (last accessed: 31 May 2021).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16</a:t>
            </a:fld>
            <a:endParaRPr lang="de-DE" dirty="0"/>
          </a:p>
        </p:txBody>
      </p:sp>
    </p:spTree>
    <p:extLst>
      <p:ext uri="{BB962C8B-B14F-4D97-AF65-F5344CB8AC3E}">
        <p14:creationId xmlns:p14="http://schemas.microsoft.com/office/powerpoint/2010/main" val="2028677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863475"/>
          </a:xfrm>
        </p:spPr>
        <p:txBody>
          <a:bodyPr/>
          <a:lstStyle/>
          <a:p>
            <a:pPr algn="r" rtl="1"/>
            <a:r>
              <a:rPr lang="he-IL" b="1" kern="1200" dirty="0">
                <a:solidFill>
                  <a:schemeClr val="tx1"/>
                </a:solidFill>
                <a:cs typeface="+mn-cs"/>
              </a:rPr>
              <a:t> </a:t>
            </a:r>
            <a:r>
              <a:rPr lang="ar-SA" b="1" kern="1200" dirty="0">
                <a:solidFill>
                  <a:schemeClr val="tx1"/>
                </a:solidFill>
                <a:cs typeface="+mn-cs"/>
              </a:rPr>
              <a:t>1.1.13 </a:t>
            </a:r>
            <a:r>
              <a:rPr lang="he-IL" b="1" kern="1200" dirty="0">
                <a:solidFill>
                  <a:schemeClr val="tx1"/>
                </a:solidFill>
                <a:cs typeface="+mn-cs"/>
              </a:rPr>
              <a:t>שירותי הרווחה לילדים ונוער – מערכת הבריאות </a:t>
            </a:r>
          </a:p>
          <a:p>
            <a:pPr algn="r" rtl="1"/>
            <a:endParaRPr lang="en-US" kern="1200" dirty="0">
              <a:solidFill>
                <a:schemeClr val="tx1"/>
              </a:solidFill>
            </a:endParaRPr>
          </a:p>
          <a:p>
            <a:pPr algn="r" rtl="1"/>
            <a:r>
              <a:rPr lang="he-IL" kern="1200" dirty="0">
                <a:solidFill>
                  <a:schemeClr val="tx1"/>
                </a:solidFill>
                <a:cs typeface="+mn-cs"/>
              </a:rPr>
              <a:t>בגרמניה קיימת מערכת מקיפה ומורכבת למתן טיפול רפואי, המבוססת על שלושה עמודי תווך עיקריים:</a:t>
            </a:r>
          </a:p>
          <a:p>
            <a:pPr algn="r" rtl="1"/>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טיפול רפואי אמבולטורי על ידי רופאים ברישיון. רלוונטיים לשיתוף הפעולה בעיקר פסיכיאטרים (לילדים ונוער), רופאי ילדים וגינקולוגים, או אנשי מקצוע אחרים ממערכת הבריאות שאינם רופאים, כגון פסיכולוגים ומיילדות.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אשפוז בבתי חולים, בעיקר בבתי חולים לילדים, מרכזים להתפתחות הילד ומחלקות יולדות עם אנשי המקצוע שמועסקים בהם (רופאים, אחיות, מיילדות, פסיכולוגים).</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מערכת הבריאות הציבורית, ובפרט שירות הבריאות הציבורי ורשויות הבריאות המקומיות</a:t>
            </a:r>
            <a:r>
              <a:rPr lang="de-DE" kern="1200" dirty="0">
                <a:solidFill>
                  <a:schemeClr val="tx1"/>
                </a:solidFill>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תחומים רבים נושקים לשירותים לרווחת הנוער ממגוון רחב של גורמים:</a:t>
            </a:r>
            <a:endParaRPr lang="en-US" kern="1200" dirty="0">
              <a:solidFill>
                <a:schemeClr val="tx1"/>
              </a:solidFill>
            </a:endParaRPr>
          </a:p>
          <a:p>
            <a:pPr lvl="0" algn="r" rtl="1"/>
            <a:endParaRPr lang="he-IL" kern="1200" dirty="0">
              <a:solidFill>
                <a:schemeClr val="tx1"/>
              </a:solidFill>
              <a:cs typeface="+mn-cs"/>
            </a:endParaRPr>
          </a:p>
          <a:p>
            <a:pPr marL="177691" indent="-177691" rtl="1">
              <a:buFont typeface="Arial" panose="020B0604020202020204" pitchFamily="34" charset="0"/>
              <a:buChar char="•"/>
            </a:pPr>
            <a:r>
              <a:rPr lang="he-IL" kern="1200" dirty="0">
                <a:solidFill>
                  <a:schemeClr val="tx1"/>
                </a:solidFill>
                <a:cs typeface="+mn-cs"/>
              </a:rPr>
              <a:t>בראש ובראשונה יש לציין את התחום שבו שירותי הרווחה לנוער חופפים לפסיכיאטריה של הנוער. צעירים רבים במסגרות שונות של הרווחה (למשל צעירים הגדלים במעונות) זקוקים גם לטיפול פסיכיאטרי לילדים ולנוער. לעיתים קרובות נוצר עימות בין המערכות, שכן כל אחת מהן מנסה לטעון שהצעירים "אינם בתחום אחריותה" ולהעביר את האחריות על הצעירים "הקשים" למערכת השנייה.  תחום נושק נוסף </a:t>
            </a:r>
            <a:r>
              <a:rPr lang="he-IL" kern="1200" dirty="0" err="1">
                <a:solidFill>
                  <a:schemeClr val="tx1"/>
                </a:solidFill>
                <a:cs typeface="+mn-cs"/>
              </a:rPr>
              <a:t>לפסיכיאטריית</a:t>
            </a:r>
            <a:r>
              <a:rPr lang="he-IL" kern="1200" dirty="0">
                <a:solidFill>
                  <a:schemeClr val="tx1"/>
                </a:solidFill>
                <a:cs typeface="+mn-cs"/>
              </a:rPr>
              <a:t> ילדים ונוער מתייחס לאחריותם של שירותי הרווחה לילדים ולנוער לסיוע בהשתלבות של ילדים ובני נוער עם/בסיכון למוגבלות נפשית (סעיף 35א בספר החוקים הסוציאלי השמיני), עקב הצורך בקבלת חוות דעת פסיכיאטריות.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יתרה מכך, קיים צורך בולט בשיתוף פעולה עם תחום הפסיכיאטריה למבוגרים, מאחר ומבוגרים רבים הסובלים ממחלות נפש הם הורים לילדים. הן העבודה עם קרובי משפחה (כולל ילדים) והן הפסיכיאטריה למבוגרים תלויות בתוכניות המוצעות על ידי שירותי הרווחה לנוער, ולהפך – רווחת הנוער תלויה בתמיכה מצד הפסיכיאטריה למבוגרים בהערכת ההשלכות של מחלות ההורים על הילדים, ובמידת הצורך ליצירת סביבה חינוכית נאותה. כמו כן, מספר לא מבוטל של מבוגרים צעירים נמצאים בטיפול פסיכיאטרי למבוגרים, למרות שהם עדיין מטופלים או צריכים להיות מטופלים על ידי שירותי הרווחה לנוער.</a:t>
            </a:r>
          </a:p>
          <a:p>
            <a:pPr lvl="0" algn="r" rtl="1">
              <a:buFont typeface="Arial" pitchFamily="34" charset="0"/>
              <a:buNone/>
            </a:pP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תחום חשוב נוסף בעבודת הרווחה לנוער הוא שיתוף הפעולה עם רופאי ילדים לצורך אבחון ההשלכות של התעללות, שכן הם מספקים את הידע הנדרש להעריך האם וכיצד ניתן למנוע סכנה לילדים/לבני נוער</a:t>
            </a:r>
            <a:r>
              <a:rPr lang="de-DE" kern="1200" dirty="0">
                <a:solidFill>
                  <a:schemeClr val="tx1"/>
                </a:solidFill>
              </a:rPr>
              <a:t>.</a:t>
            </a:r>
            <a:endParaRPr lang="he-IL" kern="1200" dirty="0">
              <a:solidFill>
                <a:schemeClr val="tx1"/>
              </a:solidFill>
              <a:cs typeface="+mn-cs"/>
            </a:endParaRPr>
          </a:p>
          <a:p>
            <a:pPr marL="177691" indent="-177691" rtl="1">
              <a:buFont typeface="Arial" panose="020B0604020202020204" pitchFamily="34" charset="0"/>
              <a:buChar char="•"/>
            </a:pP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לבסוף יוזכר שבתחילת המאה ה-21 הונהג מתווה רחב היקף של עזרה מוקדמת תוך שיתוף פעולה אינטנסיבי בין שירותי הרווחה לנוער לבין מערכת הבריאות, אשר בא לידי ביטוי בחקיקה במסגרת החוק </a:t>
            </a:r>
            <a:r>
              <a:rPr lang="he-IL" kern="1200" dirty="0" err="1">
                <a:solidFill>
                  <a:schemeClr val="tx1"/>
                </a:solidFill>
                <a:cs typeface="+mn-cs"/>
              </a:rPr>
              <a:t>הפדרלי</a:t>
            </a:r>
            <a:r>
              <a:rPr lang="he-IL" kern="1200" dirty="0">
                <a:solidFill>
                  <a:schemeClr val="tx1"/>
                </a:solidFill>
                <a:cs typeface="+mn-cs"/>
              </a:rPr>
              <a:t> להגנת הילד. החוק קובע חובות הדדיות לשיתוף פעולה בין שתי מערכות הפעולה (וגורמים נוספים) בקבוצת הגיל של ילדים מתחת לגיל 3. המרכז הלאומי למתן עזרה מוקדמת</a:t>
            </a:r>
            <a:r>
              <a:rPr lang="de-DE" kern="1200" dirty="0">
                <a:solidFill>
                  <a:schemeClr val="tx1"/>
                </a:solidFill>
              </a:rPr>
              <a:t> (NZFH) </a:t>
            </a:r>
            <a:r>
              <a:rPr lang="he-IL" kern="1200" dirty="0">
                <a:solidFill>
                  <a:schemeClr val="tx1"/>
                </a:solidFill>
                <a:cs typeface="+mn-cs"/>
              </a:rPr>
              <a:t>הוקם כדי לנהל את התוכנית ולקבוע את המיומנויות הנדרשות. המרכז נמצא בחסותו של המרכז </a:t>
            </a:r>
            <a:r>
              <a:rPr lang="he-IL" kern="1200" dirty="0" err="1">
                <a:solidFill>
                  <a:schemeClr val="tx1"/>
                </a:solidFill>
                <a:cs typeface="+mn-cs"/>
              </a:rPr>
              <a:t>הפדרלי</a:t>
            </a:r>
            <a:r>
              <a:rPr lang="he-IL" kern="1200" dirty="0">
                <a:solidFill>
                  <a:schemeClr val="tx1"/>
                </a:solidFill>
                <a:cs typeface="+mn-cs"/>
              </a:rPr>
              <a:t> לחינוך לבריאות</a:t>
            </a:r>
            <a:r>
              <a:rPr lang="de-DE" kern="1200" dirty="0">
                <a:solidFill>
                  <a:schemeClr val="tx1"/>
                </a:solidFill>
              </a:rPr>
              <a:t> (BZgA) </a:t>
            </a:r>
            <a:r>
              <a:rPr lang="he-IL" kern="1200" dirty="0">
                <a:solidFill>
                  <a:schemeClr val="tx1"/>
                </a:solidFill>
                <a:cs typeface="+mn-cs"/>
              </a:rPr>
              <a:t>בשיתוף עם מכון הגרמני לנוער</a:t>
            </a:r>
            <a:r>
              <a:rPr lang="de-DE" kern="1200" dirty="0">
                <a:solidFill>
                  <a:schemeClr val="tx1"/>
                </a:solidFill>
              </a:rPr>
              <a:t>(DJI) </a:t>
            </a:r>
            <a:r>
              <a:rPr lang="he-IL" kern="1200" dirty="0">
                <a:solidFill>
                  <a:schemeClr val="tx1"/>
                </a:solidFill>
                <a:cs typeface="+mn-cs"/>
              </a:rPr>
              <a:t>.</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Denner, Silvia (ed.) (2008): Soziale Arbeit mit psychisch kranken Kindern und Jugendlichen, Stuttgart.</a:t>
            </a:r>
            <a:endParaRPr lang="en-US" kern="1200" dirty="0">
              <a:solidFill>
                <a:schemeClr val="tx1"/>
              </a:solidFill>
            </a:endParaRPr>
          </a:p>
          <a:p>
            <a:pPr lvl="0" algn="l" rtl="1"/>
            <a:r>
              <a:rPr lang="de-DE" kern="1200" dirty="0">
                <a:solidFill>
                  <a:schemeClr val="tx1"/>
                </a:solidFill>
              </a:rPr>
              <a:t>Kölch, Michael/Ziegenhain, Ute/Fegert, Jörg (eds.) (2014): Kinder psychisch kranker Eltern - Herausforderungen für eine interdisziplinäre Kooperation in Betreuung und Versorgung, Weinheim and Basel.</a:t>
            </a:r>
            <a:endParaRPr lang="en-US" kern="1200" dirty="0">
              <a:solidFill>
                <a:schemeClr val="tx1"/>
              </a:solidFill>
            </a:endParaRPr>
          </a:p>
          <a:p>
            <a:pPr lvl="0" algn="l" rtl="1"/>
            <a:r>
              <a:rPr lang="de-DE" kern="1200" dirty="0">
                <a:solidFill>
                  <a:schemeClr val="tx1"/>
                </a:solidFill>
              </a:rPr>
              <a:t>Mall Volker/Friedmann, Anna (eds.) (2016): Frühe Hilfen in der Pädiatrie, Heidelberg.</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17</a:t>
            </a:fld>
            <a:endParaRPr lang="de-DE"/>
          </a:p>
        </p:txBody>
      </p:sp>
    </p:spTree>
    <p:extLst>
      <p:ext uri="{BB962C8B-B14F-4D97-AF65-F5344CB8AC3E}">
        <p14:creationId xmlns:p14="http://schemas.microsoft.com/office/powerpoint/2010/main" val="289250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746843" cy="8735125"/>
          </a:xfrm>
        </p:spPr>
        <p:txBody>
          <a:bodyPr/>
          <a:lstStyle/>
          <a:p>
            <a:pPr algn="r" rtl="1"/>
            <a:r>
              <a:rPr lang="he-IL" b="1" kern="1200" dirty="0">
                <a:solidFill>
                  <a:schemeClr val="tx1"/>
                </a:solidFill>
                <a:cs typeface="+mn-cs"/>
              </a:rPr>
              <a:t> </a:t>
            </a:r>
            <a:r>
              <a:rPr lang="ar-SA" b="1" kern="1200" dirty="0">
                <a:solidFill>
                  <a:schemeClr val="tx1"/>
                </a:solidFill>
                <a:cs typeface="+mn-cs"/>
              </a:rPr>
              <a:t>1.1.14 </a:t>
            </a:r>
            <a:r>
              <a:rPr lang="he-IL" b="1" kern="1200" dirty="0">
                <a:solidFill>
                  <a:schemeClr val="tx1"/>
                </a:solidFill>
                <a:cs typeface="+mn-cs"/>
              </a:rPr>
              <a:t>שירותי הרווחה לילדים ונוער – ביטחון חומרי</a:t>
            </a:r>
          </a:p>
          <a:p>
            <a:pPr algn="r" rtl="1"/>
            <a:endParaRPr lang="en-US" kern="1200" dirty="0">
              <a:solidFill>
                <a:schemeClr val="tx1"/>
              </a:solidFill>
            </a:endParaRPr>
          </a:p>
          <a:p>
            <a:pPr algn="r" rtl="1"/>
            <a:r>
              <a:rPr lang="he-IL" kern="1200" dirty="0">
                <a:solidFill>
                  <a:schemeClr val="tx1"/>
                </a:solidFill>
                <a:cs typeface="+mn-cs"/>
              </a:rPr>
              <a:t>בגרמניה, לשכות התעסוקה אחראיות על שמירת ביטחונם החומרי של אנשים בגיל העבודה (15-65 שנים) שהכנסתם אינה מספיקה לפרנסתם. השירותים הניתנים על ידי לשכות התעסוקה מתבססים על ספר החוקים הסוציאלי השני (הבטחת הכנסה למחפשי עבודה). לשכות התעסוקה כפופות למחוזות ולערים, וברובן מהוות רשות שהיא משותפת למחוז/לעיר וללשכות התעסוקה </a:t>
            </a:r>
            <a:r>
              <a:rPr lang="he-IL" kern="1200" dirty="0" err="1">
                <a:solidFill>
                  <a:schemeClr val="tx1"/>
                </a:solidFill>
                <a:cs typeface="+mn-cs"/>
              </a:rPr>
              <a:t>הפדרליות</a:t>
            </a:r>
            <a:r>
              <a:rPr lang="he-IL" kern="1200" dirty="0">
                <a:solidFill>
                  <a:schemeClr val="tx1"/>
                </a:solidFill>
                <a:cs typeface="+mn-cs"/>
              </a:rPr>
              <a:t>. (ראו שקופית 1.3.3)</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הקצבאות המשולמות על ידי הרשות כוללות תשלומים כספיים (הידועים בכינוי "</a:t>
            </a:r>
            <a:r>
              <a:rPr lang="de-DE" kern="1200" dirty="0">
                <a:solidFill>
                  <a:schemeClr val="tx1"/>
                </a:solidFill>
              </a:rPr>
              <a:t>Hartz IV</a:t>
            </a:r>
            <a:r>
              <a:rPr lang="he-IL" kern="1200" dirty="0">
                <a:solidFill>
                  <a:schemeClr val="tx1"/>
                </a:solidFill>
                <a:cs typeface="+mn-cs"/>
              </a:rPr>
              <a:t>"), שירותים והטבות (סעיף 4 בספר החוקים הסוציאלי השני). מטרתן היא לסיים מהר ככל האפשר את תלותו של מקבל התשלומים בקצבה בהתאם לעיקרון "</a:t>
            </a:r>
            <a:r>
              <a:rPr lang="he-IL" b="0" i="0" kern="1200" dirty="0">
                <a:solidFill>
                  <a:schemeClr val="tx1"/>
                </a:solidFill>
                <a:cs typeface="+mn-cs"/>
              </a:rPr>
              <a:t>לתמוך ולדרוש</a:t>
            </a:r>
            <a:r>
              <a:rPr lang="he-IL" kern="1200" dirty="0">
                <a:solidFill>
                  <a:schemeClr val="tx1"/>
                </a:solidFill>
                <a:cs typeface="+mn-cs"/>
              </a:rPr>
              <a:t>", שכן מצפים ממקבלי הקצבאות להשקיע מאמצים ניכרים תוך ויתורים אישיים על מנת שיוכלו לשוב ולהתפרנס בכוחות עצמם.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ילדים ובני נוער החיים עם הוריהם הם חלק מהקהל הנעזר בתשלומים אלה. להורים משולמת קצבת ילדים המדורגת לפי גיל הילדים. בגרמניה, קטינים רבים מושפעים מהעוני של הוריהם (ראו שקופית 1.1.7). למרות ירידה מועטה במספרים, כ-2 מיליון ילדים ובני נוער בגרמניה נזקקו לקצבאות בשנת 2020, כלומר נתמכו מבחינה כלכלית בלשכת התעסוקה – מעט יותר מילד אחד מכל שבעה באותה קבוצת גיל. בברמן ובברלין, כמעט שליש מכל הקטינים מתקיימים מקצבאות סוציאליות. </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סעיף 4, פסקה 2 בספר החוקים הסוציאלי השני קובע כי "הגופים האחראים פועלים גם כדי להבטיח שלילדים ולצעירים תהיה גישה לתוכניות קיימות מתאימות להשתתפות בחברה. לשם כך הגופים ישתפו פעולה עם בתי ספר ומעונות יום, ארגוני רווחה לנוער, עיריות ועמותות עירוניות, ארגונים עצמאיים, מועדונים, אגודות וגורמים מקומיים אחרים. עליהם לתמוך בהורים ולמצוא דרכים מתאימות להבטיח שילדים ובני נוער יוכלו לממש את השירותים לצורך חינוכם והשתתפותם בחברה ככל שניתן". הדבר מצריך שיתוף פעולה עם שירותי הרווחה לנוער.</a:t>
            </a:r>
          </a:p>
          <a:p>
            <a:pPr algn="r" rtl="1"/>
            <a:endParaRPr lang="en-US" kern="1200" dirty="0">
              <a:solidFill>
                <a:schemeClr val="tx1"/>
              </a:solidFill>
            </a:endParaRPr>
          </a:p>
          <a:p>
            <a:pPr algn="r" rtl="1"/>
            <a:r>
              <a:rPr lang="he-IL" kern="1200" dirty="0">
                <a:solidFill>
                  <a:schemeClr val="tx1"/>
                </a:solidFill>
                <a:cs typeface="+mn-cs"/>
              </a:rPr>
              <a:t>כחלק מהסיוע הניתן לתעסוקת הנוער, קיימת חפיפה גם בין שירותי הרווחה לנוער לבין לשכות התעסוקה בכל הנוגע לסיוע לצעירים המחפשים עבודה להיכנס למעגל העבודה– בכפוף לסעיף 13 בספר החוקים הסוציאלי השמיני (ראו שקופית 1.1.12).</a:t>
            </a:r>
          </a:p>
          <a:p>
            <a:pPr algn="r" rtl="1"/>
            <a:endParaRPr lang="en-US" kern="1200" dirty="0">
              <a:solidFill>
                <a:schemeClr val="tx1"/>
              </a:solidFill>
            </a:endParaRPr>
          </a:p>
          <a:p>
            <a:pPr algn="r" rtl="1"/>
            <a:r>
              <a:rPr lang="he-IL" kern="1200" dirty="0">
                <a:solidFill>
                  <a:schemeClr val="tx1"/>
                </a:solidFill>
                <a:cs typeface="+mn-cs"/>
              </a:rPr>
              <a:t>עם זאת, קיים עדיין מחסור בשירותים באזורים שבהם שורר עוני בקרב ילדים ובני נוער הנזקקים לתמיכה סוציו-פדגוגית. לדוגמה, ב-2018, יותר מ-50% מהילדים שקיבלו תמיכה חינוכית הגיעו ממשפחות המקבלות תשלומי "</a:t>
            </a:r>
            <a:r>
              <a:rPr lang="de-DE" kern="1200" dirty="0">
                <a:solidFill>
                  <a:schemeClr val="tx1"/>
                </a:solidFill>
              </a:rPr>
              <a:t>Hartz IV</a:t>
            </a:r>
            <a:r>
              <a:rPr lang="he-IL" kern="1200" dirty="0">
                <a:solidFill>
                  <a:schemeClr val="tx1"/>
                </a:solidFill>
                <a:cs typeface="+mn-cs"/>
              </a:rPr>
              <a:t>". במקרים של טיפול משפחתי מלא, הנתון עמד על 64% ובמקרים של תמיכה משפחתית סוציו-פדגוגית על 63%. (</a:t>
            </a:r>
            <a:r>
              <a:rPr lang="de-DE" kern="1200" dirty="0">
                <a:solidFill>
                  <a:schemeClr val="tx1"/>
                </a:solidFill>
              </a:rPr>
              <a:t>Autorengruppe Kinder- und Jugendhilfe 2019</a:t>
            </a:r>
            <a:r>
              <a:rPr lang="he-IL" kern="1200" dirty="0">
                <a:solidFill>
                  <a:schemeClr val="tx1"/>
                </a:solidFill>
                <a:cs typeface="+mn-cs"/>
              </a:rPr>
              <a:t>, </a:t>
            </a:r>
            <a:r>
              <a:rPr lang="he-IL" kern="1200" dirty="0" err="1">
                <a:solidFill>
                  <a:schemeClr val="tx1"/>
                </a:solidFill>
                <a:cs typeface="+mn-cs"/>
              </a:rPr>
              <a:t>עמ</a:t>
            </a:r>
            <a:r>
              <a:rPr lang="he-IL" kern="1200" dirty="0">
                <a:solidFill>
                  <a:schemeClr val="tx1"/>
                </a:solidFill>
                <a:cs typeface="+mn-cs"/>
              </a:rPr>
              <a:t>' 71). תחום התמיכה בחינוך (ראו שקופיות בסעיף 2.3) מהווה אפוא תחום פעילות מיוחד המתמקד בצורך לפצות באמצעים סוציו-פדגוגיים על ההשלכות של עוני בילדים ובבני נוער, וזאת כאשר לא עומדים לרשותם של שירותי הרווחה לנוער הכלים להבטחת ביטחונם החומרי של הילדים ובני בנוער. על אף החפיפה הברורה בין שני התחומים הנ"ל, אין תיאום הדדי ביניהם!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lvl="0" algn="l" rtl="1"/>
            <a:endParaRPr lang="de-DE" kern="1200" dirty="0">
              <a:solidFill>
                <a:schemeClr val="tx1"/>
              </a:solidFill>
            </a:endParaRPr>
          </a:p>
          <a:p>
            <a:pPr lvl="0" algn="l" rtl="1"/>
            <a:r>
              <a:rPr lang="de-DE" kern="1200" dirty="0">
                <a:solidFill>
                  <a:schemeClr val="tx1"/>
                </a:solidFill>
              </a:rPr>
              <a:t>Autorengruppe Kinder- und Jugendhilfestatistik (2019): Kinder- und Jugendhilfereport 2018. </a:t>
            </a:r>
            <a:r>
              <a:rPr lang="en-GB" kern="1200" dirty="0" err="1">
                <a:solidFill>
                  <a:schemeClr val="tx1"/>
                </a:solidFill>
              </a:rPr>
              <a:t>Eine</a:t>
            </a:r>
            <a:r>
              <a:rPr lang="en-GB" kern="1200" dirty="0">
                <a:solidFill>
                  <a:schemeClr val="tx1"/>
                </a:solidFill>
              </a:rPr>
              <a:t> </a:t>
            </a:r>
            <a:r>
              <a:rPr lang="en-GB" kern="1200" dirty="0" err="1">
                <a:solidFill>
                  <a:schemeClr val="tx1"/>
                </a:solidFill>
              </a:rPr>
              <a:t>kennzahlenbasierte</a:t>
            </a:r>
            <a:r>
              <a:rPr lang="en-GB" kern="1200" dirty="0">
                <a:solidFill>
                  <a:schemeClr val="tx1"/>
                </a:solidFill>
              </a:rPr>
              <a:t> Analyse, </a:t>
            </a:r>
            <a:r>
              <a:rPr lang="en-GB" kern="1200" dirty="0" err="1">
                <a:solidFill>
                  <a:schemeClr val="tx1"/>
                </a:solidFill>
              </a:rPr>
              <a:t>Opladen</a:t>
            </a:r>
            <a:r>
              <a:rPr lang="en-GB" kern="1200" dirty="0">
                <a:solidFill>
                  <a:schemeClr val="tx1"/>
                </a:solidFill>
              </a:rPr>
              <a:t> et al; online: </a:t>
            </a:r>
            <a:r>
              <a:rPr lang="en-GB" u="sng" kern="1200" dirty="0">
                <a:solidFill>
                  <a:schemeClr val="tx1"/>
                </a:solidFill>
                <a:hlinkClick r:id="rId3"/>
              </a:rPr>
              <a:t>https://shop.budrich.de/wp-content/uploads/2019/01/9783847413400.pdf</a:t>
            </a:r>
            <a:r>
              <a:rPr lang="en-GB" kern="1200" dirty="0">
                <a:solidFill>
                  <a:schemeClr val="tx1"/>
                </a:solidFill>
              </a:rPr>
              <a:t> (last accessed: 31 May 2021). </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18</a:t>
            </a:fld>
            <a:endParaRPr lang="de-DE"/>
          </a:p>
        </p:txBody>
      </p:sp>
    </p:spTree>
    <p:extLst>
      <p:ext uri="{BB962C8B-B14F-4D97-AF65-F5344CB8AC3E}">
        <p14:creationId xmlns:p14="http://schemas.microsoft.com/office/powerpoint/2010/main" val="212057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299300"/>
          </a:xfrm>
        </p:spPr>
        <p:txBody>
          <a:bodyPr/>
          <a:lstStyle/>
          <a:p>
            <a:pPr algn="r" rtl="1"/>
            <a:r>
              <a:rPr lang="he-IL" b="1" kern="1200" dirty="0">
                <a:solidFill>
                  <a:schemeClr val="tx1"/>
                </a:solidFill>
                <a:cs typeface="+mn-cs"/>
              </a:rPr>
              <a:t> </a:t>
            </a:r>
            <a:r>
              <a:rPr lang="ar-SA" b="1" kern="1200" dirty="0">
                <a:solidFill>
                  <a:schemeClr val="tx1"/>
                </a:solidFill>
                <a:cs typeface="+mn-cs"/>
              </a:rPr>
              <a:t>1.1.15 </a:t>
            </a:r>
            <a:r>
              <a:rPr lang="he-IL" b="1" kern="1200" dirty="0">
                <a:solidFill>
                  <a:schemeClr val="tx1"/>
                </a:solidFill>
                <a:cs typeface="+mn-cs"/>
              </a:rPr>
              <a:t>שירותי הרווחה לילדים ונוער – מערכת המשפט</a:t>
            </a:r>
          </a:p>
          <a:p>
            <a:pPr algn="r" rtl="1"/>
            <a:endParaRPr lang="en-US" kern="1200" dirty="0">
              <a:solidFill>
                <a:schemeClr val="tx1"/>
              </a:solidFill>
            </a:endParaRPr>
          </a:p>
          <a:p>
            <a:pPr algn="r" rtl="1"/>
            <a:r>
              <a:rPr lang="he-IL" kern="1200" dirty="0">
                <a:solidFill>
                  <a:schemeClr val="tx1"/>
                </a:solidFill>
                <a:cs typeface="+mn-cs"/>
              </a:rPr>
              <a:t>הלשכה לרווחת הנוער מחויבת ליטול חלק באופן קבוע בדיונים העוסקים בהכרעות בדיני משפחה שניתנות על ידי בתי המשפט לענייני משפחה ובדיונים המתנהלים בפני בית המשפט לנוער, אשר עוסקים בעבירות פליליות שבוצעו על ידי בני נוער וצעירים קטינים. בתי משפט לענייני משפחה ובתי משפט לנוער אינם מהווים גופים עצמאיים, אלא מסונפים בתור מחלקות או חטיבות לבתי משפט השלום במחוזות השונים ובערים.</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המדינות </a:t>
            </a:r>
            <a:r>
              <a:rPr lang="he-IL" kern="1200" dirty="0" err="1">
                <a:solidFill>
                  <a:schemeClr val="tx1"/>
                </a:solidFill>
                <a:cs typeface="+mn-cs"/>
              </a:rPr>
              <a:t>הפדרליות</a:t>
            </a:r>
            <a:r>
              <a:rPr lang="he-IL" kern="1200" dirty="0">
                <a:solidFill>
                  <a:schemeClr val="tx1"/>
                </a:solidFill>
                <a:cs typeface="+mn-cs"/>
              </a:rPr>
              <a:t> אחראיות לבתי משפט השלום בגרמניה (סעיף 92 לחוק היסוד). החקיקה של כל מדינה </a:t>
            </a:r>
            <a:r>
              <a:rPr lang="he-IL" kern="1200" dirty="0" err="1">
                <a:solidFill>
                  <a:schemeClr val="tx1"/>
                </a:solidFill>
                <a:cs typeface="+mn-cs"/>
              </a:rPr>
              <a:t>פדרלית</a:t>
            </a:r>
            <a:r>
              <a:rPr lang="he-IL" kern="1200" dirty="0">
                <a:solidFill>
                  <a:schemeClr val="tx1"/>
                </a:solidFill>
                <a:cs typeface="+mn-cs"/>
              </a:rPr>
              <a:t> משייכת את בתי משפט השלום לתחומי שיפוט שונים במטרה להבטיח את נגישותם הכללית לאזרחים. בגרמניה, ישנם בסך הכול 638 בתי משפט שלום ב-16 המדינות </a:t>
            </a:r>
            <a:r>
              <a:rPr lang="he-IL" kern="1200" dirty="0" err="1">
                <a:solidFill>
                  <a:schemeClr val="tx1"/>
                </a:solidFill>
                <a:cs typeface="+mn-cs"/>
              </a:rPr>
              <a:t>הפדרליות</a:t>
            </a:r>
            <a:r>
              <a:rPr lang="he-IL" kern="1200" dirty="0">
                <a:solidFill>
                  <a:schemeClr val="tx1"/>
                </a:solidFill>
                <a:cs typeface="+mn-cs"/>
              </a:rPr>
              <a:t>. בהתאם לתחום השיפוט של כל בית משפט שלום, מספר השופטים העומדים לרשותו יכול להיות שונה באופן משמעותי, החל מכמה שופטים אחדים וכלה ב-100 שופטים לכל בית משפט שלום. שופטי בתי משפט השלום ממלאים את תפקידם כשופטי יחיד (סעיף 22, פסקה 1 בחוק בתי המשפט).</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בפני בתי משפט השלום מתנהלים עניינים אזרחיים, כולל תיקי ילדים ומשפחה, וכן עניינים פליליים, לרבות תיקים פליליים לנוער. בית משפט השלום מהווה ערכאה ראשונה. ערכאות גבוהות יותר (לערעורים ולעבירות פליליות חמורות יותר) הם בתי המשפט המחוזיים, בית המשפט המחוזי הגבוה ובית המשפט </a:t>
            </a:r>
            <a:r>
              <a:rPr lang="he-IL" kern="1200" dirty="0" err="1">
                <a:solidFill>
                  <a:schemeClr val="tx1"/>
                </a:solidFill>
                <a:cs typeface="+mn-cs"/>
              </a:rPr>
              <a:t>הפדרלי</a:t>
            </a:r>
            <a:r>
              <a:rPr lang="he-IL" kern="1200" dirty="0">
                <a:solidFill>
                  <a:schemeClr val="tx1"/>
                </a:solidFill>
                <a:cs typeface="+mn-cs"/>
              </a:rPr>
              <a:t> הגבוה לצדק/בית המשפט </a:t>
            </a:r>
            <a:r>
              <a:rPr lang="he-IL" kern="1200" dirty="0" err="1">
                <a:solidFill>
                  <a:schemeClr val="tx1"/>
                </a:solidFill>
                <a:cs typeface="+mn-cs"/>
              </a:rPr>
              <a:t>הפדרלי</a:t>
            </a:r>
            <a:r>
              <a:rPr lang="he-IL" kern="1200" dirty="0">
                <a:solidFill>
                  <a:schemeClr val="tx1"/>
                </a:solidFill>
                <a:cs typeface="+mn-cs"/>
              </a:rPr>
              <a:t> לענייני חוקה.</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בהיותם</a:t>
            </a:r>
            <a:r>
              <a:rPr lang="he-IL" b="1" kern="1200" dirty="0">
                <a:solidFill>
                  <a:schemeClr val="tx1"/>
                </a:solidFill>
                <a:cs typeface="+mn-cs"/>
              </a:rPr>
              <a:t> </a:t>
            </a:r>
            <a:r>
              <a:rPr lang="he-IL" kern="1200" dirty="0">
                <a:solidFill>
                  <a:schemeClr val="tx1"/>
                </a:solidFill>
                <a:cs typeface="+mn-cs"/>
              </a:rPr>
              <a:t>מסונפים לבתי משפט השלום, </a:t>
            </a:r>
            <a:r>
              <a:rPr lang="he-IL" b="1" kern="1200" dirty="0">
                <a:solidFill>
                  <a:schemeClr val="tx1"/>
                </a:solidFill>
                <a:cs typeface="+mn-cs"/>
              </a:rPr>
              <a:t>בתי המשפט לענייני משפחה</a:t>
            </a:r>
            <a:r>
              <a:rPr lang="he-IL" kern="1200" dirty="0">
                <a:solidFill>
                  <a:schemeClr val="tx1"/>
                </a:solidFill>
                <a:cs typeface="+mn-cs"/>
              </a:rPr>
              <a:t> מטפלים בתיקי משפחה בהתאם לסעיף 111 לחוק ההליכים בענייני משפחה (רלוונטי לשירותי הרווחה לנוער: תיקי משמורת לאחר פרידה/גירושי ההורים, תיקי משמורת בהקשר לסיכון טובת הילד, הסדרי ראייה בין הורים החיים בפירוד, תיקי הגנה בפני אלימות, אימוץ, מזונות ילדים ועוד).</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בתי המשפט לנוער</a:t>
            </a:r>
            <a:r>
              <a:rPr lang="he-IL" kern="1200" dirty="0">
                <a:solidFill>
                  <a:schemeClr val="tx1"/>
                </a:solidFill>
                <a:cs typeface="+mn-cs"/>
              </a:rPr>
              <a:t> מסונפים לבתי משפט השלום, אשר בהתאם לסעיף 39 של חוק בתי המשפט לנוער מכריעים בתיקים של עבירות פליליות שבוצעו על ידי צעירים (בני 14 עד 18) ומבוגרים צעירים (בני 18 עד 21). שופטי בתי המשפט לנוער ינהלו הליכים בהם צפוי שיוטלו אמצעים חינוכיים או עונשי מאסר קצובים בזמן.</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על פי חוקי בתי המשפט (חוק ההליכים בענייני משפחה וחוק בתי המשפט לנוער), וכן לפי סעיף 50 בספר החוקים הסוציאלי השמיני (שיתוף פעולה בהליכים המתנהלים בפני בית המשפט לענייני משפחה) ו/או סעיף 52 בספר החוקים הסוציאלי השמיני (שיתוף פעולה בהליכים בהתאם לחוק בתי המשפט לנוער), לשכות הרווחה לנוער בגרמניה מחויבות להשתתף בכל הדיונים הללו בבית המשפט (ראו שקופיות 2.6.2 ו-2.6.3). לשכות הרווחה תורמות ממומחיותן להליך המשפטי בתחום הסוציו-פדגוגי על ידי הבאת חוות דעת של מומחים ומתן שירותים בתחום הסוציו-פדגוגי ואסטרטגיות התערבות.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l" rtl="1"/>
            <a:endParaRPr lang="en-US" kern="1200" dirty="0">
              <a:solidFill>
                <a:schemeClr val="tx1"/>
              </a:solidFill>
            </a:endParaRPr>
          </a:p>
          <a:p>
            <a:pPr lvl="0" algn="l" rtl="1"/>
            <a:r>
              <a:rPr lang="en-GB" kern="1200" dirty="0" err="1">
                <a:solidFill>
                  <a:schemeClr val="tx1"/>
                </a:solidFill>
              </a:rPr>
              <a:t>Münder</a:t>
            </a:r>
            <a:r>
              <a:rPr lang="en-GB" kern="1200" dirty="0">
                <a:solidFill>
                  <a:schemeClr val="tx1"/>
                </a:solidFill>
              </a:rPr>
              <a:t>, Johannes (ed.) </a:t>
            </a:r>
            <a:r>
              <a:rPr lang="de-DE" kern="1200" dirty="0">
                <a:solidFill>
                  <a:schemeClr val="tx1"/>
                </a:solidFill>
              </a:rPr>
              <a:t>(2017): Kindeswohl zwischen Jugendhilfe und Justiz - Zur Entwicklung von Entscheidungsgrundlagen und Verfahren zur Sicherung des Kindeswohls zwischen Jugendämtern und Familiengerichten, Weinheim and Basel.</a:t>
            </a:r>
            <a:endParaRPr lang="en-US" kern="1200" dirty="0">
              <a:solidFill>
                <a:schemeClr val="tx1"/>
              </a:solidFill>
            </a:endParaRPr>
          </a:p>
          <a:p>
            <a:pPr lvl="0" algn="l" rtl="1"/>
            <a:r>
              <a:rPr lang="de-DE" kern="1200" dirty="0">
                <a:solidFill>
                  <a:schemeClr val="tx1"/>
                </a:solidFill>
              </a:rPr>
              <a:t>Höynck, Theresia (2016): Jugendhilfe im Strafverfahren/Jugendgerichtshilfe, in: Schröer, Wolfgang/Struck, Norbert/Wolff, Mechthild (eds.): Handbuch Kinder- und Jugendhilfe. 2nd edition, Weinheim and Basel, p. 969−983.</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19</a:t>
            </a:fld>
            <a:endParaRPr lang="de-DE" dirty="0"/>
          </a:p>
        </p:txBody>
      </p:sp>
    </p:spTree>
    <p:extLst>
      <p:ext uri="{BB962C8B-B14F-4D97-AF65-F5344CB8AC3E}">
        <p14:creationId xmlns:p14="http://schemas.microsoft.com/office/powerpoint/2010/main" val="362471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2</a:t>
            </a:fld>
            <a:endParaRPr lang="de-DE"/>
          </a:p>
        </p:txBody>
      </p:sp>
    </p:spTree>
    <p:extLst>
      <p:ext uri="{BB962C8B-B14F-4D97-AF65-F5344CB8AC3E}">
        <p14:creationId xmlns:p14="http://schemas.microsoft.com/office/powerpoint/2010/main" val="393144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911229"/>
          </a:xfrm>
        </p:spPr>
        <p:txBody>
          <a:bodyPr/>
          <a:lstStyle/>
          <a:p>
            <a:pPr algn="r" rtl="1"/>
            <a:r>
              <a:rPr lang="he-IL" b="1" kern="1200" dirty="0">
                <a:solidFill>
                  <a:schemeClr val="tx1"/>
                </a:solidFill>
                <a:cs typeface="+mn-cs"/>
              </a:rPr>
              <a:t> </a:t>
            </a:r>
            <a:r>
              <a:rPr lang="ar-SA" b="1" kern="1200" dirty="0">
                <a:solidFill>
                  <a:schemeClr val="tx1"/>
                </a:solidFill>
                <a:cs typeface="+mn-cs"/>
              </a:rPr>
              <a:t>1.1.16 </a:t>
            </a:r>
            <a:r>
              <a:rPr lang="he-IL" b="1" kern="1200" dirty="0">
                <a:solidFill>
                  <a:schemeClr val="tx1"/>
                </a:solidFill>
                <a:cs typeface="+mn-cs"/>
              </a:rPr>
              <a:t>שירותי הרווחה לילדים ונוער – הכלה </a:t>
            </a:r>
          </a:p>
          <a:p>
            <a:pPr algn="r" rtl="1"/>
            <a:endParaRPr lang="en-US" kern="1200" dirty="0">
              <a:solidFill>
                <a:schemeClr val="tx1"/>
              </a:solidFill>
            </a:endParaRPr>
          </a:p>
          <a:p>
            <a:pPr algn="r" rtl="1"/>
            <a:r>
              <a:rPr lang="he-IL" kern="1200" dirty="0">
                <a:solidFill>
                  <a:schemeClr val="tx1"/>
                </a:solidFill>
                <a:cs typeface="+mn-cs"/>
              </a:rPr>
              <a:t>במרץ 2009, גרמניה </a:t>
            </a:r>
            <a:r>
              <a:rPr lang="he-IL" kern="1200" dirty="0" err="1">
                <a:solidFill>
                  <a:schemeClr val="tx1"/>
                </a:solidFill>
                <a:cs typeface="+mn-cs"/>
              </a:rPr>
              <a:t>אישררה</a:t>
            </a:r>
            <a:r>
              <a:rPr lang="he-IL" kern="1200" dirty="0">
                <a:solidFill>
                  <a:schemeClr val="tx1"/>
                </a:solidFill>
                <a:cs typeface="+mn-cs"/>
              </a:rPr>
              <a:t> את אמנת האו"ם בדבר זכויותיהם של אנשים עם מוגבלויות ובכך התחייבה לשמור על זכויות האדם הנזכרות בה, הנוגעות בעיקר למאבק באפלייתם של אנשים עם מוגבלויות. מאז, אמנת האו"ם הינה חלק מהחוק הגרמני וכל הגופים הציבוריים מחויבים ליישמה, בין היתר את העיקרון הנובע מסעיף 7, פסקה 1 באמנה – ילדים עם מוגבלויות, המחייב "[לנקוט] בכל אמצעים הנדרשים כדי להבטיח שילדים עם מוגבלויות יוכלו ליהנות מכל זכויות האדם וזכויות היסוד באופן שווה לילדים אחרים". בשנים החולפות, המאמצים שננקטו בנושא התמקדו בהשתתפות שווה בטיפול רפואי ובחינוך. הואיל והמדינות </a:t>
            </a:r>
            <a:r>
              <a:rPr lang="he-IL" kern="1200" dirty="0" err="1">
                <a:solidFill>
                  <a:schemeClr val="tx1"/>
                </a:solidFill>
                <a:cs typeface="+mn-cs"/>
              </a:rPr>
              <a:t>הפדרליות</a:t>
            </a:r>
            <a:r>
              <a:rPr lang="he-IL" kern="1200" dirty="0">
                <a:solidFill>
                  <a:schemeClr val="tx1"/>
                </a:solidFill>
                <a:cs typeface="+mn-cs"/>
              </a:rPr>
              <a:t> אחראיות לתחום החינוך, הדרך בה מיושמת השתתפותם השווה של ילדים ובני נוער עם מוגבלויות במערכת החינוך (= הכלה בחינוך) עשויה להיות שונה ממדינה למדינה. לסיכום ניתן לקבוע כי היישום נמצא עד כה בפיגור ניכר ביחס לציפיות.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ישנו מכשול עיקרי ליישום שירותי רווחה מכילים לילדים ונוער: למרות שתפקידם של שירותי הרווחה לילדים ונוער (סעיף 1 בספר החוקים הסוציאלי השמיני) חל באופן </a:t>
            </a:r>
            <a:r>
              <a:rPr lang="he-IL" kern="1200" dirty="0" err="1">
                <a:solidFill>
                  <a:schemeClr val="tx1"/>
                </a:solidFill>
                <a:cs typeface="+mn-cs"/>
              </a:rPr>
              <a:t>אוניברסלי</a:t>
            </a:r>
            <a:r>
              <a:rPr lang="he-IL" kern="1200" dirty="0">
                <a:solidFill>
                  <a:schemeClr val="tx1"/>
                </a:solidFill>
                <a:cs typeface="+mn-cs"/>
              </a:rPr>
              <a:t> על כל הילדים ובני הנוער – קרי גם על ילדים ובני נוער עם מוגבלויות – צעירים עם מוגבלות גופנית או שכלית מודרים כיום במידה רבה מקבלת שירותי הרווחה. הרקע לכך הוא קו המפריד באופן שיטתי בין השירותים הניתנים על ידי המערכת להשתתפות אינדיבידואלית בחברה: ילדים ובני נוער זכאים לתמיכה משירותי הרווחה לילדים ונוער אך ורק אם הם סובלים או נמצאים בסיכון למוגבלות נפשית. אם הם סובלים או נמצאים בסיכון לליקוי גופני ו/או שכלי, הם יהיו בתחום האחריות של מערכת הסיוע בהשתלבות על פי ספר החוקים הסוציאלי השמיני, התומכת גם בכל המבוגרים עם מוגבלויות. חקיקת החוק בדבר חיזוק הילדים והנוער ב-2021 הניחה את היסודות למיזוג שירותי הרווחה לילדים ונוער עם הסיוע בהשתלבות לכל הצעירים תחת קורת גג אחת של שירותי הרווחה לילדים ונוער והגדירה את השלבים ליישומם במסגרת ספר החוקים הסוציאלי השמיני. בתור מועד אחרון ליישום החוק נקבע ה-1 בינואר 2028, אם כי הוא מותנה בחקיקה ופרסום של חוק </a:t>
            </a:r>
            <a:r>
              <a:rPr lang="he-IL" kern="1200" dirty="0" err="1">
                <a:solidFill>
                  <a:schemeClr val="tx1"/>
                </a:solidFill>
                <a:cs typeface="+mn-cs"/>
              </a:rPr>
              <a:t>פדרלי</a:t>
            </a:r>
            <a:r>
              <a:rPr lang="he-IL" kern="1200" dirty="0">
                <a:solidFill>
                  <a:schemeClr val="tx1"/>
                </a:solidFill>
                <a:cs typeface="+mn-cs"/>
              </a:rPr>
              <a:t> עד ה-1 בינואר 2027, לכל המאוחר, שיגדיר כללים ספציפיים לגבי קהל היעד הזכאי לקבלת שירותים, סוג והיקף השירותים, חלוקת העלויות והתהליך עצמו.</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נכון להיום, הפרדת האחריות בין שירותי הרווחה לילדים ונוער והסיוע בהשתלבות לצעירים עם מוגבלות גופנית ושכלית גורמת לכך ששני הצדדים מכריזים שהעניין אינו בתחום סמכותם. גם אפליה היא עניין שבשגרה: למרות שילדים עם מוגבלות גופנית או שכלית נתונים באופן עקרוני לסיכונים גדולים בהרבה לרווחתם, לעיתים קרובות המדינה מתעלמת מהם בכל הנוגע למילוי חובתה להגן עליהם (סעיף 8א בספר החוקים הסוציאלי השמיני). חובה זו חלה על המדינה ביחס לכל הילדים ובני הנוער באופן שווה. הסיבה לכך היא שלעיתים קרובות אנשי המקצוע בתחום לא עברו הכשרה מתאימה לזיהוי והתמודדות עם סיכון אפשרי לרווחת הילד. השירותים הסטנדרטיים המוצעים לכל הילדים ובני הנוער באופן שווה על ידי התשתית של שירותי הרווחה לילדים ונוער (כמו מעונות יום לילדים או תוכניות לעבודה עם נוער) עדיין אינם מתחשבים מספיק בהיבט ההכלה. בעוד שמיזוג תחומי האחריות מתוכנן לשנת 2028, החוק בדבר חיזוק הילדים והנוער מ-2021 נועד להביא את התחומים הללו להתחיל בהתפתחות לקראת הכלה כבר כיום (ראו שקופית 3.2.4).</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Deutsches Institut für Menschenrechte (DIMR) (2019). Wer Inklusion will, sucht Wege – Zehn Jahre UN-Behindertenrechtskonvention in Deutschland, Analyse der Monitoring-Stelle UN-Behindertenrechtskonvention; online: </a:t>
            </a:r>
            <a:r>
              <a:rPr lang="de-DE" u="sng" kern="1200" dirty="0">
                <a:solidFill>
                  <a:schemeClr val="tx1"/>
                </a:solidFill>
                <a:hlinkClick r:id="rId3"/>
              </a:rPr>
              <a:t>https://www.institut-fuer-menschenrechte.de/fileadmin/user_upload/Publikationen/ANALYSE/Wer_Inklusion_will_sucht_Wege_Zehn_Jahre_UN_BRK_in_Deutschland.pdf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Schönecker, Lydia/Müller-Fehling, Norbert (2019). Gleiches Recht für alle! Vielfalt und Besonderheiten einer Inklusiven Kinder- und Jugendhilfe. In: von zur Gathen, Marion/Meysen, Thomas/Koch, Josef (eds.). Vorwärts, aber nicht vergessen! Entwicklungslinien und Perspektiven in der Kinder- und Jugendhilfe. Weinheim, p. 97−105.</a:t>
            </a:r>
            <a:endParaRPr lang="en-US" kern="1200" dirty="0">
              <a:solidFill>
                <a:schemeClr val="tx1"/>
              </a:solidFill>
            </a:endParaRPr>
          </a:p>
          <a:p>
            <a:pPr lvl="0" algn="l" rtl="1"/>
            <a:r>
              <a:rPr lang="de-DE" kern="1200" dirty="0">
                <a:solidFill>
                  <a:schemeClr val="tx1"/>
                </a:solidFill>
              </a:rPr>
              <a:t>Schönecker, Lydia (2017). Inklusive Weiterentwicklung der Kinder- und Jugendhilfe – Von der Konstruktion zweier Hilfesysteme unter einem Dach und den dafür zu betrachtenden Zwischenräumen. </a:t>
            </a:r>
            <a:r>
              <a:rPr lang="en-GB" kern="1200" dirty="0">
                <a:solidFill>
                  <a:schemeClr val="tx1"/>
                </a:solidFill>
              </a:rPr>
              <a:t>Das </a:t>
            </a:r>
            <a:r>
              <a:rPr lang="en-GB" kern="1200" dirty="0" err="1">
                <a:solidFill>
                  <a:schemeClr val="tx1"/>
                </a:solidFill>
              </a:rPr>
              <a:t>Jugendamt</a:t>
            </a:r>
            <a:r>
              <a:rPr lang="en-GB" kern="1200" dirty="0">
                <a:solidFill>
                  <a:schemeClr val="tx1"/>
                </a:solidFill>
              </a:rPr>
              <a:t> (</a:t>
            </a:r>
            <a:r>
              <a:rPr lang="en-GB" kern="1200" dirty="0" err="1">
                <a:solidFill>
                  <a:schemeClr val="tx1"/>
                </a:solidFill>
              </a:rPr>
              <a:t>JAmt</a:t>
            </a:r>
            <a:r>
              <a:rPr lang="en-GB" kern="1200" dirty="0">
                <a:solidFill>
                  <a:schemeClr val="tx1"/>
                </a:solidFill>
              </a:rPr>
              <a:t>) 10, p. 470−475.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20</a:t>
            </a:fld>
            <a:endParaRPr lang="de-DE"/>
          </a:p>
        </p:txBody>
      </p:sp>
    </p:spTree>
    <p:extLst>
      <p:ext uri="{BB962C8B-B14F-4D97-AF65-F5344CB8AC3E}">
        <p14:creationId xmlns:p14="http://schemas.microsoft.com/office/powerpoint/2010/main" val="49952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9621686"/>
          </a:xfrm>
        </p:spPr>
        <p:txBody>
          <a:bodyPr/>
          <a:lstStyle/>
          <a:p>
            <a:pPr algn="r" rtl="1"/>
            <a:r>
              <a:rPr lang="he-IL" b="1" kern="1200" dirty="0">
                <a:solidFill>
                  <a:schemeClr val="tx1"/>
                </a:solidFill>
                <a:cs typeface="+mn-cs"/>
              </a:rPr>
              <a:t> </a:t>
            </a:r>
            <a:r>
              <a:rPr lang="ar-SA" b="1" kern="1200" dirty="0">
                <a:solidFill>
                  <a:schemeClr val="tx1"/>
                </a:solidFill>
                <a:cs typeface="+mn-cs"/>
              </a:rPr>
              <a:t>1.1.17 </a:t>
            </a:r>
            <a:r>
              <a:rPr lang="he-IL" b="1" kern="1200" dirty="0">
                <a:solidFill>
                  <a:schemeClr val="tx1"/>
                </a:solidFill>
                <a:cs typeface="+mn-cs"/>
              </a:rPr>
              <a:t>שירותי הרווחה לילדים ונוער – דיגיטציה </a:t>
            </a:r>
          </a:p>
          <a:p>
            <a:pPr algn="r" rtl="1"/>
            <a:endParaRPr lang="en-US" kern="1200" dirty="0">
              <a:solidFill>
                <a:schemeClr val="tx1"/>
              </a:solidFill>
            </a:endParaRPr>
          </a:p>
          <a:p>
            <a:pPr algn="r" rtl="1"/>
            <a:r>
              <a:rPr lang="he-IL" kern="1200" dirty="0">
                <a:solidFill>
                  <a:schemeClr val="tx1"/>
                </a:solidFill>
                <a:cs typeface="+mn-cs"/>
              </a:rPr>
              <a:t>המדיה הדיגיטלית הפכה לחלק מובן מאליו מהמציאות של ילדים ובני נוער ושינתה את חיי היומיום של משפחות במובנים רבים. המדיה הדיגיטלית קיימת בכל מקום גם במעגל העבודה והיא מהווה חלק </a:t>
            </a:r>
            <a:r>
              <a:rPr lang="he-IL" kern="1200" dirty="0" err="1">
                <a:solidFill>
                  <a:schemeClr val="tx1"/>
                </a:solidFill>
                <a:cs typeface="+mn-cs"/>
              </a:rPr>
              <a:t>אינטגרלי</a:t>
            </a:r>
            <a:r>
              <a:rPr lang="he-IL" kern="1200" dirty="0">
                <a:solidFill>
                  <a:schemeClr val="tx1"/>
                </a:solidFill>
                <a:cs typeface="+mn-cs"/>
              </a:rPr>
              <a:t> בשירותי הרווחה לילדים ונוער. הדיגיטציה בהקשר של שירותי הרווחה טומנת בחובה אתגרים גדולים בהווה ובעתיד:</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ראשית, המדיה הדיגיטלית משפיעה באופן משמעותי על עולמם של ילדים, בני נוער ומשפחותיהם. באופן בלתי נמנע, יש לכך השפעה על האמצעים הסוציו-פדגוגיים הננקטים בהקשר לעולמם של הצעירים. עם זאת, בעוד שהדיגיטציה יוצרת הזדמנויות לפעילויות התפתחותיות בילדים ובני נוער (יצירה, שמירה וטיפוח יחסי חברות עם בני קבוצת הגיל, פיתוח מרחבים וירטואליים שנבחרו באופן אינדיבידואלי ללמידה ולהתנסות וכו'), היא טומנת בחובה גם חשיפה לסיכונים מסוימים (בריונות ברשת, יצירת "תאי הד", גישה לתוכן </a:t>
            </a:r>
            <a:r>
              <a:rPr lang="he-IL" kern="1200" dirty="0" err="1">
                <a:solidFill>
                  <a:schemeClr val="tx1"/>
                </a:solidFill>
                <a:cs typeface="+mn-cs"/>
              </a:rPr>
              <a:t>פורנוגרפי</a:t>
            </a:r>
            <a:r>
              <a:rPr lang="he-IL" kern="1200" dirty="0">
                <a:solidFill>
                  <a:schemeClr val="tx1"/>
                </a:solidFill>
                <a:cs typeface="+mn-cs"/>
              </a:rPr>
              <a:t> ו/או אלים וכו'). התפתחות זו טרם הסתיימה והיא חייבת להתקבל על ידי שירותי הרווחה לילדים ונוער כחלק מתנאי המסגרת של התבגרותם, כדי לעקוב בצורה ביקורתית אחרי התפתחות זו, לספק הדרכה בונה ולסייע בהפיכתם של הצעירים לאנשים עצמאיים, אחראיים ובעלי יכולות חברתיות (ראו גם סעיף 1, פסקה 1 בספר החוקים הסוציאלי השמיני). האתגרים שיוצבו בפני שירותי הרווחה לילדים ונוער בקשר להגנה מונעת/חינוכית רק ימשיכו לגדול (ראו שקופית 2.2.3). נושא מרכזי בהקשר זה, במיוחד בממשק עם בית הספר (ראו שקופית 1.1.11), הוא הקניית אוריינות דיגיטלית לילדים, בני נוער ומבוגרים המתאימה לעולם הדיגיטלי.</a:t>
            </a:r>
          </a:p>
          <a:p>
            <a:pPr lvl="0" algn="r" rtl="1">
              <a:buFont typeface="Arial" pitchFamily="34" charset="0"/>
              <a:buNone/>
            </a:pP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שנית, הדיגיטציה משפיעה יותר ויותר על האופן שבו בנויים שירותי התמיכה הסוציו-פדגוגית, החל משירותי הייעוץ המקוונים הקיימים, במסגרות הייעוץ החינוכי להורים, בשירותי תמיכה סוציו-פדגוגית במוסדות (למשל, כחלק מפעילויות המוטלות על ההורים) וכלה במתווים הנפוצים יותר ויותר של "מרכזי נוער דיגיטליים". הדיגיטציה של השירותים המוענקים לילדים ונוער פותחת בפנינו מגוון הזדמנויות בכל קשת הפעילות של שירותי הרווחה. עם זאת, היא טומנת בחובה גם סיכונים, כמו למשל הניסיונות ההולכים וגוברים להכריע וליישם החלטות בענייני הגנה על שלום הילד על סמך החלטות דיגיטליות המתבססות על חישובי סיכונים סטטיסטיים או היגיון אלגוריתמי. לניסיונות מסוג זה ישנה השפעה על דפוסי החשיבה המקצועיים של מומחים בתחום.</a:t>
            </a:r>
            <a:endParaRPr lang="en-US" kern="1200" dirty="0">
              <a:solidFill>
                <a:schemeClr val="tx1"/>
              </a:solidFill>
            </a:endParaRPr>
          </a:p>
          <a:p>
            <a:pPr lvl="0" algn="r" rtl="1">
              <a:buFont typeface="Arial" pitchFamily="34" charset="0"/>
              <a:buNone/>
            </a:pPr>
            <a:endParaRPr lang="he-IL" kern="1200" dirty="0">
              <a:solidFill>
                <a:schemeClr val="tx1"/>
              </a:solidFill>
              <a:cs typeface="+mn-cs"/>
            </a:endParaRPr>
          </a:p>
          <a:p>
            <a:pPr marL="177691" indent="-177691" rtl="1">
              <a:buFont typeface="Arial" panose="020B0604020202020204" pitchFamily="34" charset="0"/>
              <a:buChar char="•"/>
            </a:pPr>
            <a:r>
              <a:rPr lang="he-IL" kern="1200" dirty="0">
                <a:solidFill>
                  <a:schemeClr val="tx1"/>
                </a:solidFill>
                <a:cs typeface="+mn-cs"/>
              </a:rPr>
              <a:t>שלישית, טכנולוגיות מידע ותקשורת משנות את האופן בו שירותים חברתיים ומוסדות הרווחה לילדים ונוער מארגנים את עבודתם, החל מאופן הניהול הפנימי (כגון: ניהול תיקים דיגיטליים, מקומות עבודה מרחוק, ישיבות צוות מקוונות, ארגון לחלוקת עלויות) וכלה בניהול קונסטרוקטיבי, כמו שיתוף הפעולה בין גופים ציבוריים ועצמאיים, דרכי מימון ופיתוח איכות.</a:t>
            </a:r>
          </a:p>
          <a:p>
            <a:pPr lvl="0" algn="r" rtl="1">
              <a:buFont typeface="Arial" pitchFamily="34" charset="0"/>
              <a:buChar char="•"/>
            </a:pPr>
            <a:endParaRPr lang="en-US" kern="1200" dirty="0">
              <a:solidFill>
                <a:schemeClr val="tx1"/>
              </a:solidFill>
            </a:endParaRPr>
          </a:p>
          <a:p>
            <a:pPr algn="r" rtl="1"/>
            <a:r>
              <a:rPr lang="he-IL" kern="1200" dirty="0">
                <a:solidFill>
                  <a:schemeClr val="tx1"/>
                </a:solidFill>
                <a:cs typeface="+mn-cs"/>
              </a:rPr>
              <a:t>לא יהיה מנוס מכך שהגורמים השונים בשירותי הרווחה לילדים ונוער יתעמתו באופן פעיל עם כל שלושת הממדים של הנושא "פיתוח המדיה והדיגיטציה".</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Alfert, Nicole (2018): Medien, in: Böllert, Karin (ed.): Kompendium Kinder- und Jugendhilfe Bd. 1, Wiesbaden, p. 527−552.</a:t>
            </a:r>
            <a:endParaRPr lang="en-US" kern="1200" dirty="0">
              <a:solidFill>
                <a:schemeClr val="tx1"/>
              </a:solidFill>
            </a:endParaRPr>
          </a:p>
          <a:p>
            <a:pPr lvl="0" algn="l" rtl="1"/>
            <a:r>
              <a:rPr lang="de-DE" kern="1200" dirty="0">
                <a:solidFill>
                  <a:schemeClr val="tx1"/>
                </a:solidFill>
              </a:rPr>
              <a:t>Bundesministerium für Familie, Senioren, Frauen und Jugend (ed.) (2017): 15. Kinder- und Jugendbericht. Bericht über die Lebenssituation junger Menschen und die Leistungen der Kinder- und Jugendhilfe in Deutschland, Berlin; online: </a:t>
            </a:r>
            <a:r>
              <a:rPr lang="de-DE" u="sng" kern="1200" dirty="0">
                <a:solidFill>
                  <a:schemeClr val="tx1"/>
                </a:solidFill>
                <a:hlinkClick r:id="rId3"/>
              </a:rPr>
              <a:t>https://www.bmfsfj.de/resource/blob/115438/d7ed644e1b7fac4f9266191459903c62/15-kinder-und-jugendbericht-bundestagsdrucksache-data.pdf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Lange, Andreas/Klimsa, Anja (2019): Medien in der Sozialen Arbeit. </a:t>
            </a:r>
            <a:r>
              <a:rPr lang="en-GB" kern="1200" dirty="0">
                <a:solidFill>
                  <a:schemeClr val="tx1"/>
                </a:solidFill>
              </a:rPr>
              <a:t>Stuttgart.</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21</a:t>
            </a:fld>
            <a:endParaRPr lang="de-DE"/>
          </a:p>
        </p:txBody>
      </p:sp>
    </p:spTree>
    <p:extLst>
      <p:ext uri="{BB962C8B-B14F-4D97-AF65-F5344CB8AC3E}">
        <p14:creationId xmlns:p14="http://schemas.microsoft.com/office/powerpoint/2010/main" val="9764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7284388"/>
          </a:xfrm>
        </p:spPr>
        <p:txBody>
          <a:bodyPr/>
          <a:lstStyle/>
          <a:p>
            <a:pPr algn="r" rtl="1"/>
            <a:r>
              <a:rPr lang="he-IL" b="1" kern="1200" dirty="0">
                <a:solidFill>
                  <a:schemeClr val="tx1"/>
                </a:solidFill>
                <a:cs typeface="+mn-cs"/>
              </a:rPr>
              <a:t> </a:t>
            </a:r>
            <a:r>
              <a:rPr lang="ar-SA" b="1" kern="1200" dirty="0">
                <a:solidFill>
                  <a:schemeClr val="tx1"/>
                </a:solidFill>
                <a:cs typeface="+mn-cs"/>
              </a:rPr>
              <a:t>1.1.18 </a:t>
            </a:r>
            <a:r>
              <a:rPr lang="he-IL" b="1" kern="1200" dirty="0">
                <a:solidFill>
                  <a:schemeClr val="tx1"/>
                </a:solidFill>
                <a:cs typeface="+mn-cs"/>
              </a:rPr>
              <a:t>שירותי הרווחה לילדים ונוער – גיוון תרבותי </a:t>
            </a:r>
          </a:p>
          <a:p>
            <a:pPr algn="r" rtl="1"/>
            <a:endParaRPr lang="en-US" kern="1200" dirty="0">
              <a:solidFill>
                <a:schemeClr val="tx1"/>
              </a:solidFill>
            </a:endParaRPr>
          </a:p>
          <a:p>
            <a:pPr algn="r" rtl="1"/>
            <a:r>
              <a:rPr lang="he-IL" kern="1200" dirty="0">
                <a:solidFill>
                  <a:schemeClr val="tx1"/>
                </a:solidFill>
                <a:cs typeface="+mn-cs"/>
              </a:rPr>
              <a:t>בחברה הגרמנית, ניתן להגדיר שורה של תכונות המאפיינות נסיבות חיים שונות מאוד וגישות תרבותיות באוכלוסייה (ראו שקופיות 1.1.</a:t>
            </a:r>
            <a:r>
              <a:rPr lang="he-IL" kern="1200" dirty="0" err="1">
                <a:solidFill>
                  <a:schemeClr val="tx1"/>
                </a:solidFill>
                <a:cs typeface="+mn-cs"/>
              </a:rPr>
              <a:t>4–1</a:t>
            </a:r>
            <a:r>
              <a:rPr lang="he-IL" kern="1200" dirty="0">
                <a:solidFill>
                  <a:schemeClr val="tx1"/>
                </a:solidFill>
                <a:cs typeface="+mn-cs"/>
              </a:rPr>
              <a:t>.1.9). בנוסף לאנשים בעלי רקע של הגירה, הנוטים להיות במוקד הדיון (יותר משליש מהקטינים בגרמניה הם בעלי רקע של הגירה וקשרים למספר רב של מדינות), המאפיינים הנ"ל כוללים גם רקע אתני או דתי, מעמד כלכלי (כמעט אחד מכל חמישה חי על קו העוני ומתקיים מקצבאות רווחה), מצב בריאותי או מעמד מוגבל עקב מוגבלות או מגדר. שירותי הרווחה לנוער בגרמניה מתמודדים עם צעירים (והוריהם) עם מגוון רחב של סיפורי חיים, אסטרטגיות והזדמנויות להתמודדות עם החיים.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בהתחשב בכך, זוהי מחויבותם העקרונית של שירותי הרווחה הנוער לקחת בחשבון את ההבדלים בין עולמות חייהם האישיים של קבוצות היעד שלהם ולהכיר את המגוון הרחב של חוויותיהם האישיות של הצעירים וקשריהם החברתיים והתרבותיים. על שירותי הרווחה לנוער לגלות רגישות לגיוון, ולמצוא דרכים מתאימות להגיע לקהל היעד שלהם ולהציע שירותים שיהיו נגישים, מקובלים ומועילים לכל אדם ולרקע האישי שלו, ורלוונטיים לחיי היום-יום שלו.</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המומחים והארגונים העוסקים בשירותי הרווחה לילדים ונוער מתמודדים עם אתגרים רבים. ראשית, עליהם להציע את השירותים שלהם על בסיס ניתוח ויישום ההבדלים בנסיבות השונות בהן חיים צעירים. זאת ועוד, הקמת תוכניות בתחום החינוך, התמיכה, ההשתתפות והסיוע חייבת להיות מתוכננת כך שהן תהיינה נגישות לאנשים בעלי רקע תרבותי שונה. בנוסף, נשאלת השאלה כיצד ניתן להפוך שירותים אלה לרלוונטיים לצרכים האישיים והחברתיים של קהל היעד המתאים. בשלב האחרון יש לבצע שינויים מבניים בסיסיים כדי לשפר את המודעות הבין-תרבותית בארגונים ולפתח ולשלב מודעות לגיוון ומיומנויות בין-תרבותיות בתור כישורי מפתח בקרב אנשי המקצוע המועסקים בהם.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הנקיטה באמצעים המתחשבים בהבדלים הללו עשויה לאפשר לחברים בתתי-תרבויות שונות (בעיקר מוחלשות) לממש את זכויותיהם כאזרחים דמוקרטיים בשוויון, הן כחלק מהחברה והן בתור קהל היעד של שירותי הרווחה לילדים ונוער. לפיכך, על הגורמים לאמץ גישה מקצועית ספציפית המושתתת על כבוד והערכה לנסיבות חיים שונות, באופן בו היא תהווה בסיס לייצוג האינטרסים של קבוצות ויחידים הנתמכים על ידי שירותי הרווחה לילדים ונוער.</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Schröer, Hubertus (2019): ASD als interkultureller Sozialer Dienst. In: Merchel, Joachim (ed.): Handbuch ASD, 3rd edition, Munich, p. 159−171.</a:t>
            </a:r>
            <a:endParaRPr lang="en-US" kern="1200" dirty="0">
              <a:solidFill>
                <a:schemeClr val="tx1"/>
              </a:solidFill>
            </a:endParaRPr>
          </a:p>
          <a:p>
            <a:pPr lvl="0" algn="l" rtl="1"/>
            <a:r>
              <a:rPr lang="de-DE" kern="1200" dirty="0">
                <a:solidFill>
                  <a:schemeClr val="tx1"/>
                </a:solidFill>
              </a:rPr>
              <a:t>Schweitzer, Helmuth (2016): Migration und Integration. In: Schröer, Wolfgang/Struck, Norbert/Wolff, Mechthild (eds.): Handbuch Kinder- und Jugendhilfe, Weinheim and Basel, p. 1285−1331.</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22</a:t>
            </a:fld>
            <a:endParaRPr lang="de-DE"/>
          </a:p>
        </p:txBody>
      </p:sp>
    </p:spTree>
    <p:extLst>
      <p:ext uri="{BB962C8B-B14F-4D97-AF65-F5344CB8AC3E}">
        <p14:creationId xmlns:p14="http://schemas.microsoft.com/office/powerpoint/2010/main" val="339355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23</a:t>
            </a:fld>
            <a:endParaRPr lang="de-DE"/>
          </a:p>
        </p:txBody>
      </p:sp>
    </p:spTree>
    <p:extLst>
      <p:ext uri="{BB962C8B-B14F-4D97-AF65-F5344CB8AC3E}">
        <p14:creationId xmlns:p14="http://schemas.microsoft.com/office/powerpoint/2010/main" val="2194748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6156039"/>
          </a:xfrm>
        </p:spPr>
        <p:txBody>
          <a:bodyPr/>
          <a:lstStyle/>
          <a:p>
            <a:pPr algn="r" rtl="1"/>
            <a:r>
              <a:rPr lang="he-IL" b="1" kern="1200" dirty="0">
                <a:solidFill>
                  <a:schemeClr val="tx1"/>
                </a:solidFill>
                <a:cs typeface="+mn-cs"/>
              </a:rPr>
              <a:t> </a:t>
            </a:r>
            <a:r>
              <a:rPr lang="ar-SA" b="1" kern="1200" dirty="0">
                <a:solidFill>
                  <a:schemeClr val="tx1"/>
                </a:solidFill>
                <a:cs typeface="+mn-cs"/>
              </a:rPr>
              <a:t>1.2.1 </a:t>
            </a:r>
            <a:r>
              <a:rPr lang="he-IL" b="1" kern="1200" dirty="0">
                <a:solidFill>
                  <a:schemeClr val="tx1"/>
                </a:solidFill>
                <a:cs typeface="+mn-cs"/>
              </a:rPr>
              <a:t>מדינת חוק </a:t>
            </a:r>
          </a:p>
          <a:p>
            <a:pPr algn="r" rtl="1"/>
            <a:endParaRPr lang="en-US" kern="1200" dirty="0">
              <a:solidFill>
                <a:schemeClr val="tx1"/>
              </a:solidFill>
            </a:endParaRPr>
          </a:p>
          <a:p>
            <a:pPr algn="r" rtl="1"/>
            <a:r>
              <a:rPr lang="he-IL" kern="1200" dirty="0">
                <a:solidFill>
                  <a:schemeClr val="tx1"/>
                </a:solidFill>
                <a:cs typeface="+mn-cs"/>
              </a:rPr>
              <a:t>הרפובליקה </a:t>
            </a:r>
            <a:r>
              <a:rPr lang="he-IL" kern="1200" dirty="0" err="1">
                <a:solidFill>
                  <a:schemeClr val="tx1"/>
                </a:solidFill>
                <a:cs typeface="+mn-cs"/>
              </a:rPr>
              <a:t>הפדרלית</a:t>
            </a:r>
            <a:r>
              <a:rPr lang="he-IL" kern="1200" dirty="0">
                <a:solidFill>
                  <a:schemeClr val="tx1"/>
                </a:solidFill>
                <a:cs typeface="+mn-cs"/>
              </a:rPr>
              <a:t> של גרמניה היא מדינת רווחה רפובליקנית ודמוקרטית הכפופה לשלטון החוק (סעיף 28, פסקה 1 בחוק היסוד). עקרון חוקתי זה מעוגן במיוחד בסעיף 20, פסקה 3, הקובע כי המחוקק מחויב לסדר החוקתי, לרשות המבצעת ולרשות השופטת בחוק ובדין. </a:t>
            </a:r>
          </a:p>
          <a:p>
            <a:pPr algn="r" rtl="1"/>
            <a:endParaRPr lang="en-US" kern="1200" dirty="0">
              <a:solidFill>
                <a:schemeClr val="tx1"/>
              </a:solidFill>
            </a:endParaRPr>
          </a:p>
          <a:p>
            <a:pPr algn="r" rtl="1"/>
            <a:r>
              <a:rPr lang="he-IL" kern="1200" dirty="0">
                <a:solidFill>
                  <a:schemeClr val="tx1"/>
                </a:solidFill>
                <a:cs typeface="+mn-cs"/>
              </a:rPr>
              <a:t>להלן העקרונות המהותיים:</a:t>
            </a:r>
          </a:p>
          <a:p>
            <a:pPr algn="r" rtl="1"/>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כל גופי המדינה מחויבים במישרין לזכויות היסוד המעוגנות בחוק היסוד: סעיף 1, פסקה 3: "זכויות היסוד הבאות מחייבות את הרשות המחוקקת, הרשות המבצעת והרשות השופטת כדין החל במישרין".</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כל רשות מרשויות המדינה מחויבת לדין ולחוק (סעיף 20, פסקה 3) ולא תתערב באופן שרירותי בזכויות האזרחים, אלא על פי חוק (הסייג החוקי). חוקים המתנגשים עם זכויות יסוד חייבים לחול על הכלל ולא יחולו על מקרה בודד בלבד (סעיף 19, פסקה 1). כל התערבות מצד המדינה בזכויות הפרט חייבת לעמוד בעקרון המידתיות ועליה להיות הולמת, הכרחית וסבירה ביחס למטרה שלשמה היא מתבצעת, קרי רק במקרים בהם לא קיימים אמצעים מתונים ומכבידים פחות בהשוואה להתערבות שננקטה (איסור על נקיטת אמצעים מופרזים).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סמכויות המדינה כפופות לעקרון הפרדת הרשויות (סעיף 20, פסקה 2), כלומר לפרלמנטים (המדינה </a:t>
            </a:r>
            <a:r>
              <a:rPr lang="he-IL" kern="1200" dirty="0" err="1">
                <a:solidFill>
                  <a:schemeClr val="tx1"/>
                </a:solidFill>
                <a:cs typeface="+mn-cs"/>
              </a:rPr>
              <a:t>הפדרלית</a:t>
            </a:r>
            <a:r>
              <a:rPr lang="he-IL" kern="1200" dirty="0">
                <a:solidFill>
                  <a:schemeClr val="tx1"/>
                </a:solidFill>
                <a:cs typeface="+mn-cs"/>
              </a:rPr>
              <a:t> והמדינות) נתונה הסמכות לחקיקה (הרשות המחוקקת), לממשלה/לאדמיניסטרציה מסורות הסמכויות השלטוניות (הרשות המבצעת), ולבתי המשפט הסמכות לפסיקה (הרשות השופטת).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בכל מקרה של התערבות המדינה, עומדת לאזרחים הזכות לפנות לבתי המשפט (סעיף 19, פסקה 4 בחוק היסוד) לצורך בדיקה בידי שופטים בלתי תלויים הכפופים לחוק בלבד (סעיף 97, פסקה 1 בחוק היסוד). יתרה מכך, לכל אדם עומדת הזכות שייערך לו שימוע במסגרת משפט הוגן (סעיף 103, פסקה 1 בחוק היסוד) ויש לקבוע לפני מועד הדיון מי היה השופט שתימסר לו הסמכות להכרעה (סעיף 101, פסקה 1 בחוק היסוד).</a:t>
            </a:r>
            <a:endParaRPr lang="en-US" kern="1200" dirty="0">
              <a:solidFill>
                <a:schemeClr val="tx1"/>
              </a:solidFill>
            </a:endParaRPr>
          </a:p>
          <a:p>
            <a:pPr algn="r" rtl="1">
              <a:buFont typeface="Arial" pitchFamily="34" charset="0"/>
              <a:buNone/>
            </a:pP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Grundgesetz der Bundesrepublik Deutschland: online </a:t>
            </a:r>
            <a:r>
              <a:rPr lang="de-DE" u="sng" kern="1200" dirty="0">
                <a:solidFill>
                  <a:schemeClr val="tx1"/>
                </a:solidFill>
                <a:hlinkClick r:id="rId3"/>
              </a:rPr>
              <a:t>https://www.bpb.de/nachschlagen/gesetze/grundgesetz</a:t>
            </a:r>
            <a:r>
              <a:rPr lang="de-DE" kern="1200" dirty="0">
                <a:solidFill>
                  <a:schemeClr val="tx1"/>
                </a:solidFill>
              </a:rPr>
              <a:t> (last accessed: 31 May 2021). </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24</a:t>
            </a:fld>
            <a:endParaRPr lang="de-DE"/>
          </a:p>
        </p:txBody>
      </p:sp>
    </p:spTree>
    <p:extLst>
      <p:ext uri="{BB962C8B-B14F-4D97-AF65-F5344CB8AC3E}">
        <p14:creationId xmlns:p14="http://schemas.microsoft.com/office/powerpoint/2010/main" val="1960745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8170949"/>
          </a:xfrm>
        </p:spPr>
        <p:txBody>
          <a:bodyPr/>
          <a:lstStyle/>
          <a:p>
            <a:pPr algn="r" rtl="1"/>
            <a:r>
              <a:rPr lang="he-IL" b="1" i="0" kern="1200" dirty="0">
                <a:solidFill>
                  <a:schemeClr val="tx1"/>
                </a:solidFill>
                <a:cs typeface="+mn-cs"/>
              </a:rPr>
              <a:t> </a:t>
            </a:r>
            <a:r>
              <a:rPr lang="ar-SA" b="1" i="0" kern="1200" dirty="0">
                <a:solidFill>
                  <a:schemeClr val="tx1"/>
                </a:solidFill>
                <a:cs typeface="+mn-cs"/>
              </a:rPr>
              <a:t>1.2.2 </a:t>
            </a:r>
            <a:r>
              <a:rPr lang="he-IL" b="1" i="0" kern="1200" dirty="0">
                <a:solidFill>
                  <a:schemeClr val="tx1"/>
                </a:solidFill>
                <a:cs typeface="+mn-cs"/>
              </a:rPr>
              <a:t>הרפובליקה </a:t>
            </a:r>
            <a:r>
              <a:rPr lang="he-IL" b="1" i="0" kern="1200" dirty="0" err="1">
                <a:solidFill>
                  <a:schemeClr val="tx1"/>
                </a:solidFill>
                <a:cs typeface="+mn-cs"/>
              </a:rPr>
              <a:t>הפדרלית</a:t>
            </a:r>
            <a:r>
              <a:rPr lang="he-IL" b="1" i="0" kern="1200" dirty="0">
                <a:solidFill>
                  <a:schemeClr val="tx1"/>
                </a:solidFill>
                <a:cs typeface="+mn-cs"/>
              </a:rPr>
              <a:t> של גרמניה בתור מדינת רווחה </a:t>
            </a:r>
          </a:p>
          <a:p>
            <a:pPr algn="r" rtl="1"/>
            <a:endParaRPr lang="en-US" kern="1200" dirty="0">
              <a:solidFill>
                <a:schemeClr val="tx1"/>
              </a:solidFill>
            </a:endParaRPr>
          </a:p>
          <a:p>
            <a:pPr algn="r" rtl="1"/>
            <a:r>
              <a:rPr lang="he-IL" b="0" i="0" kern="1200" dirty="0">
                <a:solidFill>
                  <a:schemeClr val="tx1"/>
                </a:solidFill>
                <a:cs typeface="+mn-cs"/>
              </a:rPr>
              <a:t>מקורו של רעיון מדינת הרווחה בסוגיות החברתיות של המאה ה-19. תפקידה לקבוע עיקרון שיסדיר את ההשלכות החברתיות של המערכת הכלכלית הליברלית-קפיטליסטית. עקרון מדינת הרווחה נועד ליצור את התנאים החומריים לכך שהזכויות לחירות תהיינה ניתנות למימוש בפועל עבור כל אדם ואדם.</a:t>
            </a:r>
            <a:endParaRPr lang="en-US" kern="1200" dirty="0">
              <a:solidFill>
                <a:schemeClr val="tx1"/>
              </a:solidFill>
            </a:endParaRPr>
          </a:p>
          <a:p>
            <a:pPr algn="r" rtl="1"/>
            <a:endParaRPr lang="he-IL" b="0" i="0" kern="1200" dirty="0">
              <a:solidFill>
                <a:schemeClr val="tx1"/>
              </a:solidFill>
              <a:cs typeface="+mn-cs"/>
            </a:endParaRPr>
          </a:p>
          <a:p>
            <a:pPr algn="r" rtl="1"/>
            <a:r>
              <a:rPr lang="he-IL" b="0" i="0" kern="1200" dirty="0">
                <a:solidFill>
                  <a:schemeClr val="tx1"/>
                </a:solidFill>
                <a:cs typeface="+mn-cs"/>
              </a:rPr>
              <a:t>גם כיום עוסק הדיון החוקתי במתח שבין חירויות הפרט לזכויות הסוציאליות. </a:t>
            </a:r>
          </a:p>
          <a:p>
            <a:pPr algn="r" rtl="1"/>
            <a:endParaRPr lang="en-US" kern="1200" dirty="0">
              <a:solidFill>
                <a:schemeClr val="tx1"/>
              </a:solidFill>
            </a:endParaRPr>
          </a:p>
          <a:p>
            <a:pPr algn="r" rtl="1"/>
            <a:r>
              <a:rPr lang="he-IL" b="0" i="0" kern="1200" dirty="0">
                <a:solidFill>
                  <a:schemeClr val="tx1"/>
                </a:solidFill>
                <a:cs typeface="+mn-cs"/>
              </a:rPr>
              <a:t>בכל החוקות האירופיות, הזכויות לחירות (עקרון מדינת החוק) זכו לביטוי קונקרטי יותר מאשר הזכויות הסוציאליות (עקרון מדינת הרווחה). בהשוואה לכמה חוקות אירופיות אחרות, חוק היסוד הגרמני כמעט ולא קבע זכויות סוציאליות קונקרטיות, אלא הוגבל להגדרת עקרון מדינת הרווחה כיעד של המדינה בלבד. מתן ביטוי קונקרטי יותר מוטל אפוא במיוחד על המחוקק, ונתון בסופו של דבר לפיקוח של בית המשפט הגרמני הגבוה ביותר (בית המשפט </a:t>
            </a:r>
            <a:r>
              <a:rPr lang="he-IL" b="0" i="0" kern="1200" dirty="0" err="1">
                <a:solidFill>
                  <a:schemeClr val="tx1"/>
                </a:solidFill>
                <a:cs typeface="+mn-cs"/>
              </a:rPr>
              <a:t>הפדרלי</a:t>
            </a:r>
            <a:r>
              <a:rPr lang="he-IL" b="0" i="0" kern="1200" dirty="0">
                <a:solidFill>
                  <a:schemeClr val="tx1"/>
                </a:solidFill>
                <a:cs typeface="+mn-cs"/>
              </a:rPr>
              <a:t> לענייני חוקה).</a:t>
            </a:r>
            <a:endParaRPr lang="en-US" kern="1200" dirty="0">
              <a:solidFill>
                <a:schemeClr val="tx1"/>
              </a:solidFill>
            </a:endParaRPr>
          </a:p>
          <a:p>
            <a:pPr algn="r" rtl="1"/>
            <a:endParaRPr lang="he-IL" b="0" i="0" kern="1200" dirty="0">
              <a:solidFill>
                <a:schemeClr val="tx1"/>
              </a:solidFill>
              <a:cs typeface="+mn-cs"/>
            </a:endParaRPr>
          </a:p>
          <a:p>
            <a:pPr algn="r" rtl="1"/>
            <a:r>
              <a:rPr lang="he-IL" b="0" i="0" kern="1200" dirty="0">
                <a:solidFill>
                  <a:schemeClr val="tx1"/>
                </a:solidFill>
                <a:cs typeface="+mn-cs"/>
              </a:rPr>
              <a:t>צורתה הנוכחית של מדינת הרווחה באה לידי ביטוי במספר רב של הסדרים משפטיים, ובראשם שלושה עשר ספרי חוקים סוציאליים (</a:t>
            </a:r>
            <a:r>
              <a:rPr lang="de-DE" b="0" i="0" kern="1200" dirty="0">
                <a:solidFill>
                  <a:schemeClr val="tx1"/>
                </a:solidFill>
              </a:rPr>
              <a:t>SGB I - SGB XII</a:t>
            </a:r>
            <a:r>
              <a:rPr lang="he-IL" b="0" i="0" kern="1200" dirty="0">
                <a:solidFill>
                  <a:schemeClr val="tx1"/>
                </a:solidFill>
                <a:cs typeface="+mn-cs"/>
              </a:rPr>
              <a:t> ו- </a:t>
            </a:r>
            <a:r>
              <a:rPr lang="de-DE" b="0" i="0" kern="1200" dirty="0">
                <a:solidFill>
                  <a:schemeClr val="tx1"/>
                </a:solidFill>
              </a:rPr>
              <a:t>SGB XIV</a:t>
            </a:r>
            <a:r>
              <a:rPr lang="he-IL" b="0" i="0" kern="1200" dirty="0">
                <a:solidFill>
                  <a:schemeClr val="tx1"/>
                </a:solidFill>
                <a:cs typeface="+mn-cs"/>
              </a:rPr>
              <a:t>), המסדירים את כל אחד מתחומי המשפט הבודדים, החל מביטחון חומרי, ביטוח בריאות וביטוח סיעודי, וכלה בשירותי הרווחה לילדים ונוער (ספר החוקים הסוציאלי השמיני). בנוסף, קיימים הסדרים משפטיים נוספים הכפופים לעקרון מדינת הרווחה, לרבות זכויות להגנה ולהשתתפות עובדים וכן מערך הביטוח הלאומי, כמו גם חלקים ממדיניות המסים והכלכלה.</a:t>
            </a:r>
            <a:endParaRPr lang="en-US" kern="1200" dirty="0">
              <a:solidFill>
                <a:schemeClr val="tx1"/>
              </a:solidFill>
            </a:endParaRPr>
          </a:p>
          <a:p>
            <a:pPr algn="r" rtl="1"/>
            <a:endParaRPr lang="he-IL" b="0" i="0" kern="1200" dirty="0">
              <a:solidFill>
                <a:schemeClr val="tx1"/>
              </a:solidFill>
              <a:cs typeface="+mn-cs"/>
            </a:endParaRPr>
          </a:p>
          <a:p>
            <a:pPr algn="r" rtl="1"/>
            <a:r>
              <a:rPr lang="he-IL" b="0" i="0" kern="1200" dirty="0">
                <a:solidFill>
                  <a:schemeClr val="tx1"/>
                </a:solidFill>
                <a:cs typeface="+mn-cs"/>
              </a:rPr>
              <a:t>ההטבות הסוציאליות ממומנות בחלקן מתשלומי מסים (שירותי הרווחה לילדים ונוער, רווחה סוציאלית), בחלקן על ידי הביטוח הלאומי (ראו שקופיות 1.2.6 ו-1.3.3), בחלקן מתקציבם של גופים עצמאיים (כגון תרומות, מיסי כנסייה, כספי לוטו). הביטוח הלאומי נועד להפחית סיכונים לחיים  (אבטלה, מחלות, תאונות, זקנה, סיעודיות). על פי רוב, התשלומים לביטוח הלאומי מופרשים במשותף על ידי המעסיקים והמועסקים.</a:t>
            </a:r>
            <a:endParaRPr lang="en-US" kern="1200" dirty="0">
              <a:solidFill>
                <a:schemeClr val="tx1"/>
              </a:solidFill>
            </a:endParaRPr>
          </a:p>
          <a:p>
            <a:pPr algn="r" rtl="1"/>
            <a:endParaRPr lang="he-IL" b="0" i="0" kern="1200" dirty="0">
              <a:solidFill>
                <a:schemeClr val="tx1"/>
              </a:solidFill>
              <a:cs typeface="+mn-cs"/>
            </a:endParaRPr>
          </a:p>
          <a:p>
            <a:pPr algn="r" rtl="1"/>
            <a:r>
              <a:rPr lang="he-IL" b="0" i="0" kern="1200" dirty="0">
                <a:solidFill>
                  <a:schemeClr val="tx1"/>
                </a:solidFill>
                <a:cs typeface="+mn-cs"/>
              </a:rPr>
              <a:t>התפתחותה של מדינת הרווחה מלווה בדיון העקרוני על "משבר מדינת הרווחה", אשר עוסק בעיקרו ביכולת לממן את ההוצאות הגואות של מדינת הרווחה וסביב השפעותיהן על הפעילות הכלכלית ועל הצורך באיזון בין הביטוח הסוציאלי לבין אחריותם האישית של האזרחים. על רקע זה, המונח "מדינת רווחה פעילה" משמש במדיניות החברתית מאז תחילת המאה ה-21 בתור ניסיון לעבור לאחריות אישית רבה יותר מצד האזרחים (העיקרון המנחה: "לתמוך ולדרוש").</a:t>
            </a:r>
          </a:p>
          <a:p>
            <a:pPr algn="r" rtl="1"/>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Butterwegge, Christoph (2018): Krise und Zukunft des Sozialstaates. 6th edition, Wiesbaden.</a:t>
            </a:r>
            <a:endParaRPr lang="en-US" kern="1200" dirty="0">
              <a:solidFill>
                <a:schemeClr val="tx1"/>
              </a:solidFill>
            </a:endParaRPr>
          </a:p>
          <a:p>
            <a:pPr lvl="0" algn="l" rtl="1"/>
            <a:r>
              <a:rPr lang="de-DE" kern="1200" dirty="0">
                <a:solidFill>
                  <a:schemeClr val="tx1"/>
                </a:solidFill>
              </a:rPr>
              <a:t>Krapf, Manfred (2019): Der deutsche Sozialstaat seit der Jahrhundertwende, Darmstadt.</a:t>
            </a:r>
            <a:endParaRPr lang="en-US" kern="1200" dirty="0">
              <a:solidFill>
                <a:schemeClr val="tx1"/>
              </a:solidFill>
            </a:endParaRPr>
          </a:p>
          <a:p>
            <a:pPr lvl="0" algn="l" rtl="1"/>
            <a:r>
              <a:rPr lang="de-DE" kern="1200" dirty="0">
                <a:solidFill>
                  <a:schemeClr val="tx1"/>
                </a:solidFill>
              </a:rPr>
              <a:t>Schmidt, Manfred G. (2012): Der deutsche Sozialstaat – Geschichte und Gegenwart, </a:t>
            </a:r>
            <a:r>
              <a:rPr lang="de-DE" kern="1200" dirty="0" err="1">
                <a:solidFill>
                  <a:schemeClr val="tx1"/>
                </a:solidFill>
              </a:rPr>
              <a:t>Munich</a:t>
            </a:r>
            <a:r>
              <a:rPr lang="de-DE" kern="1200" dirty="0">
                <a:solidFill>
                  <a:schemeClr val="tx1"/>
                </a:solidFill>
              </a:rPr>
              <a:t>.</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25</a:t>
            </a:fld>
            <a:endParaRPr lang="de-DE" dirty="0"/>
          </a:p>
        </p:txBody>
      </p:sp>
    </p:spTree>
    <p:extLst>
      <p:ext uri="{BB962C8B-B14F-4D97-AF65-F5344CB8AC3E}">
        <p14:creationId xmlns:p14="http://schemas.microsoft.com/office/powerpoint/2010/main" val="3317912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7687371"/>
          </a:xfrm>
        </p:spPr>
        <p:txBody>
          <a:bodyPr/>
          <a:lstStyle/>
          <a:p>
            <a:pPr algn="r" rtl="1"/>
            <a:r>
              <a:rPr lang="he-IL" b="1" kern="1200" dirty="0">
                <a:solidFill>
                  <a:schemeClr val="tx1"/>
                </a:solidFill>
                <a:cs typeface="+mn-cs"/>
              </a:rPr>
              <a:t> </a:t>
            </a:r>
            <a:r>
              <a:rPr lang="ar-SA" b="1" kern="1200" dirty="0">
                <a:solidFill>
                  <a:schemeClr val="tx1"/>
                </a:solidFill>
                <a:cs typeface="+mn-cs"/>
              </a:rPr>
              <a:t>1.2.3 </a:t>
            </a:r>
            <a:r>
              <a:rPr lang="he-IL" b="1" kern="1200" dirty="0">
                <a:solidFill>
                  <a:schemeClr val="tx1"/>
                </a:solidFill>
                <a:cs typeface="+mn-cs"/>
              </a:rPr>
              <a:t>דמוקרטיה </a:t>
            </a:r>
          </a:p>
          <a:p>
            <a:pPr algn="r" rtl="1"/>
            <a:endParaRPr lang="en-US" kern="1200" dirty="0">
              <a:solidFill>
                <a:schemeClr val="tx1"/>
              </a:solidFill>
            </a:endParaRPr>
          </a:p>
          <a:p>
            <a:pPr algn="r" rtl="1"/>
            <a:r>
              <a:rPr lang="he-IL" kern="1200" dirty="0">
                <a:solidFill>
                  <a:schemeClr val="tx1"/>
                </a:solidFill>
                <a:cs typeface="+mn-cs"/>
              </a:rPr>
              <a:t>למבנה הדמוקרטי של גרמניה ישנה שלושה מאפיינים בולטים:</a:t>
            </a:r>
          </a:p>
          <a:p>
            <a:pPr algn="r" rtl="1"/>
            <a:endParaRPr lang="en-US" kern="1200" dirty="0">
              <a:solidFill>
                <a:schemeClr val="tx1"/>
              </a:solidFill>
            </a:endParaRPr>
          </a:p>
          <a:p>
            <a:pPr marL="236921" indent="-236921" rtl="1">
              <a:buAutoNum type="arabicPeriod"/>
            </a:pPr>
            <a:r>
              <a:rPr lang="he-IL" kern="1200" dirty="0">
                <a:solidFill>
                  <a:schemeClr val="tx1"/>
                </a:solidFill>
                <a:cs typeface="+mn-cs"/>
              </a:rPr>
              <a:t>הרפובליקה </a:t>
            </a:r>
            <a:r>
              <a:rPr lang="he-IL" kern="1200" dirty="0" err="1">
                <a:solidFill>
                  <a:schemeClr val="tx1"/>
                </a:solidFill>
                <a:cs typeface="+mn-cs"/>
              </a:rPr>
              <a:t>הפדרלית</a:t>
            </a:r>
            <a:r>
              <a:rPr lang="he-IL" kern="1200" dirty="0">
                <a:solidFill>
                  <a:schemeClr val="tx1"/>
                </a:solidFill>
                <a:cs typeface="+mn-cs"/>
              </a:rPr>
              <a:t> של גרמניה היא מדינה דמוקרטית. בהתאם לסעיף 20, פסקה 1 בחוק היסוד, כל סמכויות המדינה נגזרות מהעם. מאפיין בולט של דמוקרטיה זו הוא שהבונדסטאג, הפרלמנט הגרמני, נבחר בבחירות כלליות, ישירות, חופשיות, שוות וחשאיות. כל אזרחי גרמניה בני 18 ומעלה הם בעלי זכות בחירה (הזכות לבחור). הם יכולים גם להיבחר (הזכות להיבחר) בתנאי שהם מחזיקים באזרחות גרמנית לפחות שנה אחת. הבחירות לבונדסטאג מתקיימות כל ארבע שנים. הפרלמנטים של 16 המדינות </a:t>
            </a:r>
            <a:r>
              <a:rPr lang="he-IL" kern="1200" dirty="0" err="1">
                <a:solidFill>
                  <a:schemeClr val="tx1"/>
                </a:solidFill>
                <a:cs typeface="+mn-cs"/>
              </a:rPr>
              <a:t>הפדרליות</a:t>
            </a:r>
            <a:r>
              <a:rPr lang="he-IL" kern="1200" dirty="0">
                <a:solidFill>
                  <a:schemeClr val="tx1"/>
                </a:solidFill>
                <a:cs typeface="+mn-cs"/>
              </a:rPr>
              <a:t> פועלים בשיטה דומה. בכמה מהמדינות </a:t>
            </a:r>
            <a:r>
              <a:rPr lang="he-IL" kern="1200" dirty="0" err="1">
                <a:solidFill>
                  <a:schemeClr val="tx1"/>
                </a:solidFill>
                <a:cs typeface="+mn-cs"/>
              </a:rPr>
              <a:t>הפדרליות</a:t>
            </a:r>
            <a:r>
              <a:rPr lang="he-IL" kern="1200" dirty="0">
                <a:solidFill>
                  <a:schemeClr val="tx1"/>
                </a:solidFill>
                <a:cs typeface="+mn-cs"/>
              </a:rPr>
              <a:t>, כל הגרמנים בני 16 ומעלה זכאים להצביע בבחירות.</a:t>
            </a:r>
          </a:p>
          <a:p>
            <a:pPr marL="236921" indent="-236921" rtl="1">
              <a:buAutoNum type="arabicPeriod"/>
            </a:pPr>
            <a:r>
              <a:rPr lang="he-IL" kern="1200" dirty="0">
                <a:solidFill>
                  <a:schemeClr val="tx1"/>
                </a:solidFill>
                <a:cs typeface="+mn-cs"/>
              </a:rPr>
              <a:t>פלורליזם מפלגתי הוא מרכיב נוסף המגדיר את הדמוקרטיה הגרמנית. סעיף 21 לחוק היסוד מעגן את מעמדן של המפלגות הפוליטיות: "(1) המפלגות הפוליטיות ישתתפו בגיבוש הרצון הפוליטי של העם. הן יכולות לקום באופן חופשי. ארגונן הפנימי חייב להתאים לעקרונות הדמוקרטיה. עליהן לתת דין וחשבון בפומבי על נכסיהן, על המקורות הכספיים שלהן והשימוש בהם. (2) מפלגות שעקב  מטרותיהן או התנהגות תומכיהן עלולות לערער או לבטל את הסדר הדמוקרטי הבסיסי החופשי או לסכן את קיומה של הרפובליקה </a:t>
            </a:r>
            <a:r>
              <a:rPr lang="he-IL" kern="1200" dirty="0" err="1">
                <a:solidFill>
                  <a:schemeClr val="tx1"/>
                </a:solidFill>
                <a:cs typeface="+mn-cs"/>
              </a:rPr>
              <a:t>הפדרלית</a:t>
            </a:r>
            <a:r>
              <a:rPr lang="he-IL" kern="1200" dirty="0">
                <a:solidFill>
                  <a:schemeClr val="tx1"/>
                </a:solidFill>
                <a:cs typeface="+mn-cs"/>
              </a:rPr>
              <a:t> של גרמניה, הינן מנוגדות לחוקה. בית המשפט </a:t>
            </a:r>
            <a:r>
              <a:rPr lang="he-IL" kern="1200" dirty="0" err="1">
                <a:solidFill>
                  <a:schemeClr val="tx1"/>
                </a:solidFill>
                <a:cs typeface="+mn-cs"/>
              </a:rPr>
              <a:t>הפדרלי</a:t>
            </a:r>
            <a:r>
              <a:rPr lang="he-IL" kern="1200" dirty="0">
                <a:solidFill>
                  <a:schemeClr val="tx1"/>
                </a:solidFill>
                <a:cs typeface="+mn-cs"/>
              </a:rPr>
              <a:t> לענייני חוקה יכריע בסוגיית האי-חוקתיות." </a:t>
            </a:r>
          </a:p>
          <a:p>
            <a:pPr marL="236921" indent="-236921" rtl="1">
              <a:buAutoNum type="arabicPeriod"/>
            </a:pPr>
            <a:r>
              <a:rPr lang="he-IL" kern="1200" dirty="0">
                <a:solidFill>
                  <a:schemeClr val="tx1"/>
                </a:solidFill>
                <a:cs typeface="+mn-cs"/>
              </a:rPr>
              <a:t>הדמוקרטיה אינה עוסקת רק במבנה המוסדי של המדינה: היא עוסקת גם באוטונומיה פוליטית, בהשתתפות בחברה האזרחית ובכוח ההכרעה של האזרחים. יוזמות של צעירים, אגודות נוער, קבוצות ייצוג של נוער, תנועות חברתיות ויוזמות אזרחיות ממלאות אף הן תפקידים דמוקרטיים חשובים בחברה האזרחית. </a:t>
            </a:r>
          </a:p>
          <a:p>
            <a:pPr marL="236921" indent="-236921" rtl="1"/>
            <a:endParaRPr lang="en-US" kern="1200" dirty="0">
              <a:solidFill>
                <a:schemeClr val="tx1"/>
              </a:solidFill>
            </a:endParaRPr>
          </a:p>
          <a:p>
            <a:pPr algn="r" rtl="1"/>
            <a:r>
              <a:rPr lang="he-IL" kern="1200" dirty="0">
                <a:solidFill>
                  <a:schemeClr val="tx1"/>
                </a:solidFill>
                <a:cs typeface="+mn-cs"/>
              </a:rPr>
              <a:t>יתרה מכך, לצעירים עומדת הזכות לקבל חינוך לדמוקרטיה. הדו"ח ה-16 של הממשלה </a:t>
            </a:r>
            <a:r>
              <a:rPr lang="he-IL" kern="1200" dirty="0" err="1">
                <a:solidFill>
                  <a:schemeClr val="tx1"/>
                </a:solidFill>
                <a:cs typeface="+mn-cs"/>
              </a:rPr>
              <a:t>הפדרלית</a:t>
            </a:r>
            <a:r>
              <a:rPr lang="he-IL" kern="1200" dirty="0">
                <a:solidFill>
                  <a:schemeClr val="tx1"/>
                </a:solidFill>
                <a:cs typeface="+mn-cs"/>
              </a:rPr>
              <a:t> בדבר הילדים והנוער משנת 2020 מזכיר זכות זו במפורש. לפי הדו"ח, לצעירים עומדות לא רק זכויות השתתפות, אלא יש גם לעזור ולתמוך בהם בפעילויות של מעורבות אזרחית ופוליטית. חינוך לדמוקרטיה נמנה עם תפקידיה הבולטים של העבודה עם ילדים ונוער והוא חופף גם לתפקידים הרב-תחומיים של שירותי הרווחה לילדים ונוער.</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Bundesregierung (2020): Bericht über die Lage junger Menschen und die Bestrebungen und Leistungen der Kinder- und Jugendhilfe – 16. Kinder- und Jugendbericht – Förderung demokratischer Bildung im Kindes- und Jugendalter (BT-Drucksache 19/24200); online: </a:t>
            </a:r>
            <a:r>
              <a:rPr lang="de-DE" u="sng" kern="1200" dirty="0">
                <a:solidFill>
                  <a:schemeClr val="tx1"/>
                </a:solidFill>
                <a:hlinkClick r:id="rId3"/>
              </a:rPr>
              <a:t>http://dipbt.bundestag.de/dip21/btd/19/242/1924200.pdf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Bundeszentrale für politische Bildung (ed.) (2017): Informationen zur politischen Bildung (Heft 332 - Demokratie). </a:t>
            </a:r>
            <a:r>
              <a:rPr lang="en-GB" kern="1200" dirty="0">
                <a:solidFill>
                  <a:schemeClr val="tx1"/>
                </a:solidFill>
              </a:rPr>
              <a:t>Bonn.</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26</a:t>
            </a:fld>
            <a:endParaRPr lang="de-DE"/>
          </a:p>
        </p:txBody>
      </p:sp>
    </p:spTree>
    <p:extLst>
      <p:ext uri="{BB962C8B-B14F-4D97-AF65-F5344CB8AC3E}">
        <p14:creationId xmlns:p14="http://schemas.microsoft.com/office/powerpoint/2010/main" val="394123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9621686"/>
          </a:xfrm>
        </p:spPr>
        <p:txBody>
          <a:bodyPr/>
          <a:lstStyle/>
          <a:p>
            <a:pPr algn="r" rtl="1"/>
            <a:r>
              <a:rPr lang="he-IL" b="1" kern="1200" dirty="0">
                <a:solidFill>
                  <a:schemeClr val="tx1"/>
                </a:solidFill>
                <a:cs typeface="+mn-cs"/>
              </a:rPr>
              <a:t> </a:t>
            </a:r>
            <a:r>
              <a:rPr lang="ar-SA" b="1" kern="1200" dirty="0">
                <a:solidFill>
                  <a:schemeClr val="tx1"/>
                </a:solidFill>
                <a:cs typeface="+mn-cs"/>
              </a:rPr>
              <a:t>1.2.4 </a:t>
            </a:r>
            <a:r>
              <a:rPr lang="he-IL" b="1" kern="1200" dirty="0">
                <a:solidFill>
                  <a:schemeClr val="tx1"/>
                </a:solidFill>
                <a:cs typeface="+mn-cs"/>
              </a:rPr>
              <a:t>המבנה </a:t>
            </a:r>
            <a:r>
              <a:rPr lang="he-IL" b="1" kern="1200" dirty="0" err="1">
                <a:solidFill>
                  <a:schemeClr val="tx1"/>
                </a:solidFill>
                <a:cs typeface="+mn-cs"/>
              </a:rPr>
              <a:t>הפדרלי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הרפובליקה </a:t>
            </a:r>
            <a:r>
              <a:rPr lang="he-IL" kern="1200" dirty="0" err="1">
                <a:solidFill>
                  <a:schemeClr val="tx1"/>
                </a:solidFill>
                <a:cs typeface="+mn-cs"/>
              </a:rPr>
              <a:t>הפדרלית</a:t>
            </a:r>
            <a:r>
              <a:rPr lang="he-IL" kern="1200" dirty="0">
                <a:solidFill>
                  <a:schemeClr val="tx1"/>
                </a:solidFill>
                <a:cs typeface="+mn-cs"/>
              </a:rPr>
              <a:t> של גרמניה מתאפיינת במבנה </a:t>
            </a:r>
            <a:r>
              <a:rPr lang="he-IL" kern="1200" dirty="0" err="1">
                <a:solidFill>
                  <a:schemeClr val="tx1"/>
                </a:solidFill>
                <a:cs typeface="+mn-cs"/>
              </a:rPr>
              <a:t>פדרלי</a:t>
            </a:r>
            <a:r>
              <a:rPr lang="he-IL" kern="1200" dirty="0">
                <a:solidFill>
                  <a:schemeClr val="tx1"/>
                </a:solidFill>
                <a:cs typeface="+mn-cs"/>
              </a:rPr>
              <a:t> הכולל 16 מדינות </a:t>
            </a:r>
            <a:r>
              <a:rPr lang="he-IL" kern="1200" dirty="0" err="1">
                <a:solidFill>
                  <a:schemeClr val="tx1"/>
                </a:solidFill>
                <a:cs typeface="+mn-cs"/>
              </a:rPr>
              <a:t>פדרליות</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30 בחוק היסוד קובע כי: "אלא אם נקבע או מותר אחרת לפי חוק יסוד זה, הפעלת סמכויות המדינה ומילוי תפקידיה יהיו באחריות המדינות </a:t>
            </a:r>
            <a:r>
              <a:rPr lang="he-IL" kern="1200" dirty="0" err="1">
                <a:solidFill>
                  <a:schemeClr val="tx1"/>
                </a:solidFill>
                <a:cs typeface="+mn-cs"/>
              </a:rPr>
              <a:t>הפדרליות</a:t>
            </a:r>
            <a:r>
              <a:rPr lang="he-IL" kern="1200" dirty="0">
                <a:solidFill>
                  <a:schemeClr val="tx1"/>
                </a:solidFill>
                <a:cs typeface="+mn-cs"/>
              </a:rPr>
              <a:t>". לפי סעיף 31 בחוק היסוד: "לחוק </a:t>
            </a:r>
            <a:r>
              <a:rPr lang="he-IL" kern="1200" dirty="0" err="1">
                <a:solidFill>
                  <a:schemeClr val="tx1"/>
                </a:solidFill>
                <a:cs typeface="+mn-cs"/>
              </a:rPr>
              <a:t>הפדרלי</a:t>
            </a:r>
            <a:r>
              <a:rPr lang="he-IL" kern="1200" dirty="0">
                <a:solidFill>
                  <a:schemeClr val="tx1"/>
                </a:solidFill>
                <a:cs typeface="+mn-cs"/>
              </a:rPr>
              <a:t> תהיה קדימות על פני דיני המדינות".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הבונדסטאג</a:t>
            </a:r>
            <a:r>
              <a:rPr lang="he-IL" kern="1200" dirty="0">
                <a:solidFill>
                  <a:schemeClr val="tx1"/>
                </a:solidFill>
                <a:cs typeface="+mn-cs"/>
              </a:rPr>
              <a:t>, הפרלמנט הגרמני, הוא הגוף המחוקק של הרפובליקה </a:t>
            </a:r>
            <a:r>
              <a:rPr lang="he-IL" kern="1200" dirty="0" err="1">
                <a:solidFill>
                  <a:schemeClr val="tx1"/>
                </a:solidFill>
                <a:cs typeface="+mn-cs"/>
              </a:rPr>
              <a:t>הפדרלית</a:t>
            </a:r>
            <a:r>
              <a:rPr lang="he-IL" kern="1200" dirty="0">
                <a:solidFill>
                  <a:schemeClr val="tx1"/>
                </a:solidFill>
                <a:cs typeface="+mn-cs"/>
              </a:rPr>
              <a:t> כולה. המדינות </a:t>
            </a:r>
            <a:r>
              <a:rPr lang="he-IL" kern="1200" dirty="0" err="1">
                <a:solidFill>
                  <a:schemeClr val="tx1"/>
                </a:solidFill>
                <a:cs typeface="+mn-cs"/>
              </a:rPr>
              <a:t>הפדרליות</a:t>
            </a:r>
            <a:r>
              <a:rPr lang="he-IL" kern="1200" dirty="0">
                <a:solidFill>
                  <a:schemeClr val="tx1"/>
                </a:solidFill>
                <a:cs typeface="+mn-cs"/>
              </a:rPr>
              <a:t> משתתפות בחקיקה </a:t>
            </a:r>
            <a:r>
              <a:rPr lang="he-IL" kern="1200" dirty="0" err="1">
                <a:solidFill>
                  <a:schemeClr val="tx1"/>
                </a:solidFill>
                <a:cs typeface="+mn-cs"/>
              </a:rPr>
              <a:t>הפדרלית</a:t>
            </a:r>
            <a:r>
              <a:rPr lang="he-IL" kern="1200" dirty="0">
                <a:solidFill>
                  <a:schemeClr val="tx1"/>
                </a:solidFill>
                <a:cs typeface="+mn-cs"/>
              </a:rPr>
              <a:t> באמצעות </a:t>
            </a:r>
            <a:r>
              <a:rPr lang="he-IL" b="1" kern="1200" dirty="0">
                <a:solidFill>
                  <a:schemeClr val="tx1"/>
                </a:solidFill>
                <a:cs typeface="+mn-cs"/>
              </a:rPr>
              <a:t>הבונדסראט</a:t>
            </a:r>
            <a:r>
              <a:rPr lang="he-IL" kern="1200" dirty="0">
                <a:solidFill>
                  <a:schemeClr val="tx1"/>
                </a:solidFill>
                <a:cs typeface="+mn-cs"/>
              </a:rPr>
              <a:t>, אשר אינו מהווה פרלמנט נוסף בעל סמכויות חקיקה מלאות. הבונדסראט נדרש לתת את הסכמתו רק בנוגע לחוקים שההסכמה לחקיקתם מעוגנת בחוק היסוד. הוא רשאי לערער על חוקים אחרים, בעוד שהבונדסטאג רשאי לדחות ערעורים מעין אלה ברוב קולות.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אלא אם כן נקבע אחרת בחוק היסוד, סמכויות החקיקה הינן באחריות המדינות </a:t>
            </a:r>
            <a:r>
              <a:rPr lang="he-IL" kern="1200" dirty="0" err="1">
                <a:solidFill>
                  <a:schemeClr val="tx1"/>
                </a:solidFill>
                <a:cs typeface="+mn-cs"/>
              </a:rPr>
              <a:t>הפדרליות</a:t>
            </a:r>
            <a:r>
              <a:rPr lang="he-IL" kern="1200" dirty="0">
                <a:solidFill>
                  <a:schemeClr val="tx1"/>
                </a:solidFill>
                <a:cs typeface="+mn-cs"/>
              </a:rPr>
              <a:t>. חוק היסוד מכיר בתחומים שבהם לפרלמנט </a:t>
            </a:r>
            <a:r>
              <a:rPr lang="he-IL" kern="1200" dirty="0" err="1">
                <a:solidFill>
                  <a:schemeClr val="tx1"/>
                </a:solidFill>
                <a:cs typeface="+mn-cs"/>
              </a:rPr>
              <a:t>הפדרלי</a:t>
            </a:r>
            <a:r>
              <a:rPr lang="he-IL" kern="1200" dirty="0">
                <a:solidFill>
                  <a:schemeClr val="tx1"/>
                </a:solidFill>
                <a:cs typeface="+mn-cs"/>
              </a:rPr>
              <a:t> ישנה סמכות תחיקתית בלעדית (כמו בענייני חוץ, מטבע וכו') ובעניינים הנתונים לסמכות חקיקה מקבילה שבהם המדינות מחזיקות בסמכויות החקיקה, כל עוד הפרלמנט </a:t>
            </a:r>
            <a:r>
              <a:rPr lang="he-IL" kern="1200" dirty="0" err="1">
                <a:solidFill>
                  <a:schemeClr val="tx1"/>
                </a:solidFill>
                <a:cs typeface="+mn-cs"/>
              </a:rPr>
              <a:t>הפדרלי</a:t>
            </a:r>
            <a:r>
              <a:rPr lang="he-IL" kern="1200" dirty="0">
                <a:solidFill>
                  <a:schemeClr val="tx1"/>
                </a:solidFill>
                <a:cs typeface="+mn-cs"/>
              </a:rPr>
              <a:t> אינו עושה שימוש בסמכויות החקיקה שלו.</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בהיותם חלק ממערך הרווחה הציבורית, שירותי הרווחה לנוער נתונים לסמכות חקיקה מקבילה (ראו סעיף 74, מס' 7 בחוק היסוד), בה הפרלמנט </a:t>
            </a:r>
            <a:r>
              <a:rPr lang="he-IL" kern="1200" dirty="0" err="1">
                <a:solidFill>
                  <a:schemeClr val="tx1"/>
                </a:solidFill>
                <a:cs typeface="+mn-cs"/>
              </a:rPr>
              <a:t>הפדרלי</a:t>
            </a:r>
            <a:r>
              <a:rPr lang="he-IL" kern="1200" dirty="0">
                <a:solidFill>
                  <a:schemeClr val="tx1"/>
                </a:solidFill>
                <a:cs typeface="+mn-cs"/>
              </a:rPr>
              <a:t> מימש את סמכותו </a:t>
            </a:r>
            <a:r>
              <a:rPr lang="he-IL" kern="1200" dirty="0" err="1">
                <a:solidFill>
                  <a:schemeClr val="tx1"/>
                </a:solidFill>
                <a:cs typeface="+mn-cs"/>
              </a:rPr>
              <a:t>הרגולטורית</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ספר החוקים הסוציאלי השמיני מגדיר את המסגרת </a:t>
            </a:r>
            <a:r>
              <a:rPr lang="he-IL" kern="1200" dirty="0" err="1">
                <a:solidFill>
                  <a:schemeClr val="tx1"/>
                </a:solidFill>
                <a:cs typeface="+mn-cs"/>
              </a:rPr>
              <a:t>הפדרלית</a:t>
            </a:r>
            <a:r>
              <a:rPr lang="he-IL" kern="1200" dirty="0">
                <a:solidFill>
                  <a:schemeClr val="tx1"/>
                </a:solidFill>
                <a:cs typeface="+mn-cs"/>
              </a:rPr>
              <a:t> המתאימה, הכפופה בדרך כלל להסכמת המדינות. עם זאת, בספר החוקים מוזכרים שורה של תנאים חוקיים שלפיהם המדינות רשאיות להסדיר עניינים "קונקרטיים". כתוצאה מכך, יישום ספר החוקים הסוציאלי השמיני במדינות </a:t>
            </a:r>
            <a:r>
              <a:rPr lang="he-IL" kern="1200" dirty="0" err="1">
                <a:solidFill>
                  <a:schemeClr val="tx1"/>
                </a:solidFill>
                <a:cs typeface="+mn-cs"/>
              </a:rPr>
              <a:t>הפדרליות</a:t>
            </a:r>
            <a:r>
              <a:rPr lang="he-IL" kern="1200" dirty="0">
                <a:solidFill>
                  <a:schemeClr val="tx1"/>
                </a:solidFill>
                <a:cs typeface="+mn-cs"/>
              </a:rPr>
              <a:t> לעיתים שונה מאוד ממדינה למדינה. עם זאת, האחריות ליישום ספר החוקים מוטלת בסופו של דבר על הרשויות המקומיות, שאינן מעורבות במישרין בתהליך החקיקה ברמה </a:t>
            </a:r>
            <a:r>
              <a:rPr lang="he-IL" kern="1200" dirty="0" err="1">
                <a:solidFill>
                  <a:schemeClr val="tx1"/>
                </a:solidFill>
                <a:cs typeface="+mn-cs"/>
              </a:rPr>
              <a:t>הפדרלית</a:t>
            </a:r>
            <a:r>
              <a:rPr lang="he-IL" kern="1200" dirty="0">
                <a:solidFill>
                  <a:schemeClr val="tx1"/>
                </a:solidFill>
                <a:cs typeface="+mn-cs"/>
              </a:rPr>
              <a:t>. הרעיון הוא שהמדינות </a:t>
            </a:r>
            <a:r>
              <a:rPr lang="he-IL" kern="1200" dirty="0" err="1">
                <a:solidFill>
                  <a:schemeClr val="tx1"/>
                </a:solidFill>
                <a:cs typeface="+mn-cs"/>
              </a:rPr>
              <a:t>הפדרליות</a:t>
            </a:r>
            <a:r>
              <a:rPr lang="he-IL" kern="1200" dirty="0">
                <a:solidFill>
                  <a:schemeClr val="tx1"/>
                </a:solidFill>
                <a:cs typeface="+mn-cs"/>
              </a:rPr>
              <a:t> ייצגו את האינטרסים של הרשויות המקומיות במסגרת תהליך החקיקה. הרשויות המקומיות גם מייצגות את האינטרסים שלהן באמצעות שלושה ארגוני גג (איגוד הערים הגרמניות, התאחדות המחוזות הגרמניים, איגוד הערים והעיירות הגרמניות).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בין המדינות </a:t>
            </a:r>
            <a:r>
              <a:rPr lang="he-IL" kern="1200" dirty="0" err="1">
                <a:solidFill>
                  <a:schemeClr val="tx1"/>
                </a:solidFill>
                <a:cs typeface="+mn-cs"/>
              </a:rPr>
              <a:t>הפדרליות</a:t>
            </a:r>
            <a:r>
              <a:rPr lang="he-IL" kern="1200" dirty="0">
                <a:solidFill>
                  <a:schemeClr val="tx1"/>
                </a:solidFill>
                <a:cs typeface="+mn-cs"/>
              </a:rPr>
              <a:t>, שלוש מהן מוגדות כמדינות-עיר (ברלין, המבורג, ברמן) להן אין עיריות עצמאיות. המדינות שאינן מדינות-עיר מחולקות למחוזות, רשויות מקומיות ורשויות מקומיות/ערים עצמאיות. הכללים החלים לגבי הסדרים המעוגנים כיום בכל חוקות המדינות ומאפשרים למדינות להאציל סמכויות על הרשויות המקומיות בתנאי שיינתן פיצוי כספי, נכנסים לתוקף כאשר המדינה שמאצילה סמכויות לרשויות המקומיות הנמצאות בתחומה. עם זאת, המסגרת החוקית של המימון הציבורי מותירה מרחב פעולה קטן לתמיכה כלכלית ברשויות המקומיות מטעם הממשלה </a:t>
            </a:r>
            <a:r>
              <a:rPr lang="he-IL" kern="1200" dirty="0" err="1">
                <a:solidFill>
                  <a:schemeClr val="tx1"/>
                </a:solidFill>
                <a:cs typeface="+mn-cs"/>
              </a:rPr>
              <a:t>הפדרלית</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ההסדרים של האיחוד האירופי בדבר יצירת נורמות משפטיות ויישומן במדינות החברות באיחוד הולכים וצוברים אחיזה (למשל, בהגבלים העסקיים או הגנת הפרטיות) ככל שהאינטגרציה האירופית מתקדמת יותר ויותר.</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Bundeszentrale für politische Bildung (ed.) (2013): Informationen zur politischen Bildung (Heft 318 - Föderalismus). Bonn.</a:t>
            </a:r>
            <a:endParaRPr lang="en-US" kern="1200" dirty="0">
              <a:solidFill>
                <a:schemeClr val="tx1"/>
              </a:solidFill>
            </a:endParaRPr>
          </a:p>
          <a:p>
            <a:pPr lvl="0" algn="l" rtl="1"/>
            <a:r>
              <a:rPr lang="de-DE" kern="1200" dirty="0">
                <a:solidFill>
                  <a:schemeClr val="tx1"/>
                </a:solidFill>
              </a:rPr>
              <a:t>Schmidt, Manfred G. (2004): Föderalismus. In: ibid.: Wörterbuch zur Politik. </a:t>
            </a:r>
            <a:r>
              <a:rPr lang="en-GB" kern="1200" dirty="0">
                <a:solidFill>
                  <a:schemeClr val="tx1"/>
                </a:solidFill>
              </a:rPr>
              <a:t>2nd fully revised and extended edition. Stuttgart, p. 231−232.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27</a:t>
            </a:fld>
            <a:endParaRPr lang="de-DE"/>
          </a:p>
        </p:txBody>
      </p:sp>
    </p:spTree>
    <p:extLst>
      <p:ext uri="{BB962C8B-B14F-4D97-AF65-F5344CB8AC3E}">
        <p14:creationId xmlns:p14="http://schemas.microsoft.com/office/powerpoint/2010/main" val="1809464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702282"/>
          </a:xfrm>
        </p:spPr>
        <p:txBody>
          <a:bodyPr/>
          <a:lstStyle/>
          <a:p>
            <a:pPr algn="r" rtl="1"/>
            <a:r>
              <a:rPr lang="ar-SA" b="1" kern="1200" dirty="0">
                <a:solidFill>
                  <a:schemeClr val="tx1"/>
                </a:solidFill>
                <a:cs typeface="+mn-cs"/>
              </a:rPr>
              <a:t>1.2.5 </a:t>
            </a:r>
            <a:r>
              <a:rPr lang="he-IL" b="1" kern="1200" dirty="0">
                <a:solidFill>
                  <a:schemeClr val="tx1"/>
                </a:solidFill>
                <a:cs typeface="+mn-cs"/>
              </a:rPr>
              <a:t>תפקיד השלטון המקומי </a:t>
            </a:r>
          </a:p>
          <a:p>
            <a:pPr algn="r" rtl="1"/>
            <a:endParaRPr lang="en-US" kern="1200" dirty="0">
              <a:solidFill>
                <a:schemeClr val="tx1"/>
              </a:solidFill>
            </a:endParaRPr>
          </a:p>
          <a:p>
            <a:pPr algn="r" rtl="1"/>
            <a:r>
              <a:rPr lang="he-IL" kern="1200" dirty="0">
                <a:solidFill>
                  <a:schemeClr val="tx1"/>
                </a:solidFill>
                <a:cs typeface="+mn-cs"/>
              </a:rPr>
              <a:t>ברפובליקה </a:t>
            </a:r>
            <a:r>
              <a:rPr lang="he-IL" kern="1200" dirty="0" err="1">
                <a:solidFill>
                  <a:schemeClr val="tx1"/>
                </a:solidFill>
                <a:cs typeface="+mn-cs"/>
              </a:rPr>
              <a:t>הפדרלית</a:t>
            </a:r>
            <a:r>
              <a:rPr lang="he-IL" kern="1200" dirty="0">
                <a:solidFill>
                  <a:schemeClr val="tx1"/>
                </a:solidFill>
                <a:cs typeface="+mn-cs"/>
              </a:rPr>
              <a:t> של גרמניה ישנן ערים ומועצות מקומיות (המכונות ביחד "רשויות מקומיות") בגדלים שונים: החל בעיריות קטנות הכוללות כמה אלפי תושבים, שבדרך כלל מאוגדות במחוזות, וכלה ברשויות מקומיות גדולות מאוד עם כמה מיליוני תושבים (כמו קלן או מינכן). תחומי האחריות של הממשלה </a:t>
            </a:r>
            <a:r>
              <a:rPr lang="he-IL" kern="1200" dirty="0" err="1">
                <a:solidFill>
                  <a:schemeClr val="tx1"/>
                </a:solidFill>
                <a:cs typeface="+mn-cs"/>
              </a:rPr>
              <a:t>הפדרלית</a:t>
            </a:r>
            <a:r>
              <a:rPr lang="he-IL" kern="1200" dirty="0">
                <a:solidFill>
                  <a:schemeClr val="tx1"/>
                </a:solidFill>
                <a:cs typeface="+mn-cs"/>
              </a:rPr>
              <a:t>, המדינות והעיריות מוסדרים בחוק היסוד. בסעיף 28, פסקה 2 מוקנית לעיריות הזכות, "[...] להסדיר את כל העניינים המקומיים שבאחריותן במסגרת הגבולות הקבועים בחוק". זכות יסוד זו מכונה ערובה לשלטון עצמי ומהווה בסיס לשלטון העצמי המקומי. הזכות לשלטון עצמי מקומי היא חלק בלתי נפרד ממגילת האיחוד האירופי לשלטון עצמי מקומי של מועצת אירופה, שנכנסה לתוקף ב-1 בספטמבר 1988, הבאה לידי ביטוי באופן קונקרטי בחוקות של המדינות </a:t>
            </a:r>
            <a:r>
              <a:rPr lang="he-IL" kern="1200" dirty="0" err="1">
                <a:solidFill>
                  <a:schemeClr val="tx1"/>
                </a:solidFill>
                <a:cs typeface="+mn-cs"/>
              </a:rPr>
              <a:t>הפדרליות</a:t>
            </a:r>
            <a:r>
              <a:rPr lang="he-IL" kern="1200" dirty="0">
                <a:solidFill>
                  <a:schemeClr val="tx1"/>
                </a:solidFill>
                <a:cs typeface="+mn-cs"/>
              </a:rPr>
              <a:t>. הרשויות המקומיות פועלות על בסיס תקנות </a:t>
            </a:r>
            <a:r>
              <a:rPr lang="he-IL" kern="1200" dirty="0" err="1">
                <a:solidFill>
                  <a:schemeClr val="tx1"/>
                </a:solidFill>
                <a:cs typeface="+mn-cs"/>
              </a:rPr>
              <a:t>מוניציפליות</a:t>
            </a:r>
            <a:r>
              <a:rPr lang="he-IL" kern="1200" dirty="0">
                <a:solidFill>
                  <a:schemeClr val="tx1"/>
                </a:solidFill>
                <a:cs typeface="+mn-cs"/>
              </a:rPr>
              <a:t> (המכונות גם חוקות </a:t>
            </a:r>
            <a:r>
              <a:rPr lang="he-IL" kern="1200" dirty="0" err="1">
                <a:solidFill>
                  <a:schemeClr val="tx1"/>
                </a:solidFill>
                <a:cs typeface="+mn-cs"/>
              </a:rPr>
              <a:t>מוניציפליות</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במטרה להביא לידי מימוש את השלטון העצמי המקומי של העם, סעיף 28, פסקה 1 קובע כי: "בכל מדינה, מחוז ומועצה מקומית [...] ייבחר גוף מייצג שנבחר בבחירות כלליות, ישירות, חופשיות, שוות וחשאיות." הרשות המקומית דואגת לעניינים שבתחומי אחריותה. ביניהם משימות המושרשות או קשורות ישירות לרשות המקומית או שהרשות המקומית יכולה לטפל בהן באופן אוטונומי ועצמאי. ביצוע יעיל ומהימן של משימות בסיסיות הינו חיוני לחייהם של התושבים ברשויות המקומיות.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התפקידים של הרשויות המקומיות מתחלקים לתפקידים הנובעים מעצם סמכותן ולתפקידים שהוטלו עליהן.</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תחומי האחריות של הרשויות המקומיות לכשעצמן כוללים עניינים </a:t>
            </a:r>
            <a:r>
              <a:rPr lang="he-IL" kern="1200" dirty="0" err="1">
                <a:solidFill>
                  <a:schemeClr val="tx1"/>
                </a:solidFill>
                <a:cs typeface="+mn-cs"/>
              </a:rPr>
              <a:t>מוניציפליים</a:t>
            </a:r>
            <a:r>
              <a:rPr lang="he-IL" kern="1200" dirty="0">
                <a:solidFill>
                  <a:schemeClr val="tx1"/>
                </a:solidFill>
                <a:cs typeface="+mn-cs"/>
              </a:rPr>
              <a:t> מרכזיים, המתחלקים  לאחריות וולונטרית (1) ואחריות חובה של השלטון המקומי (2). הרשויות המקומיות חופשיות להחליט על צורה ואופן ביצוע ההתחייבויות הוולונטריות, ובלבד שהן מתקיימות במסגרת הגבולות הקבועים בחוק. למדינה לא תהיה השפעה בעניין זה; אולם הצורך של הרשויות המקומיות במימון חיצוני הוא שבדרך כלל מכתיב את אופן מילוי התפקידים שבאחריותן. אחריות החובה של השלטון המקומי מעוגנת בחוקים </a:t>
            </a:r>
            <a:r>
              <a:rPr lang="he-IL" kern="1200" dirty="0" err="1">
                <a:solidFill>
                  <a:schemeClr val="tx1"/>
                </a:solidFill>
                <a:cs typeface="+mn-cs"/>
              </a:rPr>
              <a:t>פדרליים</a:t>
            </a:r>
            <a:r>
              <a:rPr lang="he-IL" kern="1200" dirty="0">
                <a:solidFill>
                  <a:schemeClr val="tx1"/>
                </a:solidFill>
                <a:cs typeface="+mn-cs"/>
              </a:rPr>
              <a:t> ובחוקי כל מדינה ומדינה. המועצות המקומיות רשאיות רק לבחור כיצד (ולא האם) הן ממלאות את התפקידים שבאחריותן. תחומי האחריות של שירותי הרווחה לילדים ונוער (ספר החוקים הסוציאלי השמיני) מהוות חלק מאחריות החובה של השלטון המקומי. מילוי התפקידים הללו מוטל על הרשויות המקומיות, אם כי אופן הביצוע נקבע על ידי המועצות המקומיות (ובאופן ספציפי על ידי הגופים המקומיים לשירותי רווחה לילדים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תחומי האחריות המוטלים על הרשויות המקומיות כוללים תפקידים שהוטלו עליהן על ידי הממשלה </a:t>
            </a:r>
            <a:r>
              <a:rPr lang="he-IL" kern="1200" dirty="0" err="1">
                <a:solidFill>
                  <a:schemeClr val="tx1"/>
                </a:solidFill>
                <a:cs typeface="+mn-cs"/>
              </a:rPr>
              <a:t>הפדרלית</a:t>
            </a:r>
            <a:r>
              <a:rPr lang="he-IL" kern="1200" dirty="0">
                <a:solidFill>
                  <a:schemeClr val="tx1"/>
                </a:solidFill>
                <a:cs typeface="+mn-cs"/>
              </a:rPr>
              <a:t> והמדינות, והועברו אליהן במסגרת חוקים </a:t>
            </a:r>
            <a:r>
              <a:rPr lang="he-IL" kern="1200" dirty="0" err="1">
                <a:solidFill>
                  <a:schemeClr val="tx1"/>
                </a:solidFill>
                <a:cs typeface="+mn-cs"/>
              </a:rPr>
              <a:t>פדרליים</a:t>
            </a:r>
            <a:r>
              <a:rPr lang="he-IL" kern="1200" dirty="0">
                <a:solidFill>
                  <a:schemeClr val="tx1"/>
                </a:solidFill>
                <a:cs typeface="+mn-cs"/>
              </a:rPr>
              <a:t> או חוקי המדינות </a:t>
            </a:r>
            <a:r>
              <a:rPr lang="he-IL" kern="1200" dirty="0" err="1">
                <a:solidFill>
                  <a:schemeClr val="tx1"/>
                </a:solidFill>
                <a:cs typeface="+mn-cs"/>
              </a:rPr>
              <a:t>הפדרליות</a:t>
            </a:r>
            <a:r>
              <a:rPr lang="he-IL" kern="1200" dirty="0">
                <a:solidFill>
                  <a:schemeClr val="tx1"/>
                </a:solidFill>
                <a:cs typeface="+mn-cs"/>
              </a:rPr>
              <a:t>. התפקידים מתחלקים לאחת משתי קטגוריות: אחריות חובה מתוקף הוראה (3) ואחריות המוטלת בעניין ממלכתי (4). על פי רוב, למועצות המקומיות אין שיקול דעת בנדון. המדינה מחייבת את המועצות המקומיות ליטול על עצמן את האחריות ומפרטת כיצד יש למלא אותה. היא נותנת הוראות ובודקת את ביצוען במטרה לשמור על מילוי אחיד אחר ההוראות בכל רחבי המדינה.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28, פסקה 2 מבטיח אוטונומיה כלכלית למועצות המקומיות כדי לאפשר להן למלא את המשימות שהוטלו עליהן. העיריות זקוקות להכנסה כדי לממש את אחריותן. מקורות הכנסתן של המועצות המקומיות הם מיסים עירוניים, אגרות, תשלומים ומענקים הניתנים על ידי הממשל </a:t>
            </a:r>
            <a:r>
              <a:rPr lang="he-IL" kern="1200" dirty="0" err="1">
                <a:solidFill>
                  <a:schemeClr val="tx1"/>
                </a:solidFill>
                <a:cs typeface="+mn-cs"/>
              </a:rPr>
              <a:t>הפדרלי</a:t>
            </a:r>
            <a:r>
              <a:rPr lang="he-IL" kern="1200" dirty="0">
                <a:solidFill>
                  <a:schemeClr val="tx1"/>
                </a:solidFill>
                <a:cs typeface="+mn-cs"/>
              </a:rPr>
              <a:t> והמדינות (ראו שקופית 1.2.6).</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Andersen, Uwe/Woyke, Wichard (eds.) (2013): Handwörterbuch des politischen Systems der Bundesrepublik Deutschland. </a:t>
            </a:r>
            <a:r>
              <a:rPr lang="en-GB" kern="1200" dirty="0">
                <a:solidFill>
                  <a:schemeClr val="tx1"/>
                </a:solidFill>
              </a:rPr>
              <a:t>Wiesbaden. </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28</a:t>
            </a:fld>
            <a:endParaRPr lang="de-DE"/>
          </a:p>
        </p:txBody>
      </p:sp>
    </p:spTree>
    <p:extLst>
      <p:ext uri="{BB962C8B-B14F-4D97-AF65-F5344CB8AC3E}">
        <p14:creationId xmlns:p14="http://schemas.microsoft.com/office/powerpoint/2010/main" val="3916658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9621686"/>
          </a:xfrm>
        </p:spPr>
        <p:txBody>
          <a:bodyPr/>
          <a:lstStyle/>
          <a:p>
            <a:pPr algn="r" rtl="1"/>
            <a:r>
              <a:rPr lang="he-IL" b="1" kern="1200" dirty="0">
                <a:solidFill>
                  <a:schemeClr val="tx1"/>
                </a:solidFill>
                <a:cs typeface="+mn-cs"/>
              </a:rPr>
              <a:t> </a:t>
            </a:r>
            <a:r>
              <a:rPr lang="ar-SA" b="1" kern="1200" dirty="0">
                <a:solidFill>
                  <a:schemeClr val="tx1"/>
                </a:solidFill>
                <a:cs typeface="+mn-cs"/>
              </a:rPr>
              <a:t>1.2.6 </a:t>
            </a:r>
            <a:r>
              <a:rPr lang="he-IL" b="1" kern="1200" dirty="0">
                <a:solidFill>
                  <a:schemeClr val="tx1"/>
                </a:solidFill>
                <a:cs typeface="+mn-cs"/>
              </a:rPr>
              <a:t>מימון ציבורי </a:t>
            </a:r>
          </a:p>
          <a:p>
            <a:pPr algn="r" rtl="1"/>
            <a:endParaRPr lang="en-US" kern="1200" dirty="0">
              <a:solidFill>
                <a:schemeClr val="tx1"/>
              </a:solidFill>
            </a:endParaRPr>
          </a:p>
          <a:p>
            <a:pPr algn="r" rtl="1"/>
            <a:r>
              <a:rPr lang="he-IL" kern="1200" dirty="0">
                <a:solidFill>
                  <a:schemeClr val="tx1"/>
                </a:solidFill>
                <a:cs typeface="+mn-cs"/>
              </a:rPr>
              <a:t>המימון הציבורי ברפובליקה </a:t>
            </a:r>
            <a:r>
              <a:rPr lang="he-IL" kern="1200" dirty="0" err="1">
                <a:solidFill>
                  <a:schemeClr val="tx1"/>
                </a:solidFill>
                <a:cs typeface="+mn-cs"/>
              </a:rPr>
              <a:t>הפדרלית</a:t>
            </a:r>
            <a:r>
              <a:rPr lang="he-IL" kern="1200" dirty="0">
                <a:solidFill>
                  <a:schemeClr val="tx1"/>
                </a:solidFill>
                <a:cs typeface="+mn-cs"/>
              </a:rPr>
              <a:t> של גרמניה מעוגן בסעיפים 104א עד 108 בחוק היסוד. הסעיפים הללו מסדירים את האוטונומיה הכלכלית של הממשל </a:t>
            </a:r>
            <a:r>
              <a:rPr lang="he-IL" kern="1200" dirty="0" err="1">
                <a:solidFill>
                  <a:schemeClr val="tx1"/>
                </a:solidFill>
                <a:cs typeface="+mn-cs"/>
              </a:rPr>
              <a:t>הפדרלי</a:t>
            </a:r>
            <a:r>
              <a:rPr lang="he-IL" kern="1200" dirty="0">
                <a:solidFill>
                  <a:schemeClr val="tx1"/>
                </a:solidFill>
                <a:cs typeface="+mn-cs"/>
              </a:rPr>
              <a:t> והמדינות </a:t>
            </a:r>
            <a:r>
              <a:rPr lang="he-IL" kern="1200" dirty="0" err="1">
                <a:solidFill>
                  <a:schemeClr val="tx1"/>
                </a:solidFill>
                <a:cs typeface="+mn-cs"/>
              </a:rPr>
              <a:t>הפדרליות</a:t>
            </a:r>
            <a:r>
              <a:rPr lang="he-IL" kern="1200" dirty="0">
                <a:solidFill>
                  <a:schemeClr val="tx1"/>
                </a:solidFill>
                <a:cs typeface="+mn-cs"/>
              </a:rPr>
              <a:t>, כמו גם את היחסים הכלכליים בין הממשל </a:t>
            </a:r>
            <a:r>
              <a:rPr lang="he-IL" kern="1200" dirty="0" err="1">
                <a:solidFill>
                  <a:schemeClr val="tx1"/>
                </a:solidFill>
                <a:cs typeface="+mn-cs"/>
              </a:rPr>
              <a:t>הפדרלי</a:t>
            </a:r>
            <a:r>
              <a:rPr lang="he-IL" kern="1200" dirty="0">
                <a:solidFill>
                  <a:schemeClr val="tx1"/>
                </a:solidFill>
                <a:cs typeface="+mn-cs"/>
              </a:rPr>
              <a:t>, המדינות והרשויות המקומיות, חלוקת ההוצאות, סמכויות החקיקה בדיני המסים, הכנסות ממסים, הסמכויות של רשויות המס וסמכות שיפוט הפיננסית. כמו בתחומים אחרים בהם עוסק חוק היסוד, הסדרי המימון הציבורי עודכנו במהלך השנים והותאמו להתפתחויות הקיימות. לדוגמה, שולב אמצעי "לבלימת חובות" כחלק מהרפורמה </a:t>
            </a:r>
            <a:r>
              <a:rPr lang="he-IL" kern="1200" dirty="0" err="1">
                <a:solidFill>
                  <a:schemeClr val="tx1"/>
                </a:solidFill>
                <a:cs typeface="+mn-cs"/>
              </a:rPr>
              <a:t>פדרלית</a:t>
            </a:r>
            <a:r>
              <a:rPr lang="he-IL" kern="1200" dirty="0">
                <a:solidFill>
                  <a:schemeClr val="tx1"/>
                </a:solidFill>
                <a:cs typeface="+mn-cs"/>
              </a:rPr>
              <a:t> השנייה. מטרתו של אמצעי זה היא להגביל חובות חדשים שנטלו על עצמם הממשל </a:t>
            </a:r>
            <a:r>
              <a:rPr lang="he-IL" kern="1200" dirty="0" err="1">
                <a:solidFill>
                  <a:schemeClr val="tx1"/>
                </a:solidFill>
                <a:cs typeface="+mn-cs"/>
              </a:rPr>
              <a:t>הפדרלי</a:t>
            </a:r>
            <a:r>
              <a:rPr lang="he-IL" kern="1200" dirty="0">
                <a:solidFill>
                  <a:schemeClr val="tx1"/>
                </a:solidFill>
                <a:cs typeface="+mn-cs"/>
              </a:rPr>
              <a:t> והמדינות ולהבטיח את התפתחות התקציב על בסיס יציב לטווח ארוך. השימוש באמצעי של "בלימת החובות" הופסק בתגובה למגפת הקורונה.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ההכנסות ממסים ב-2018 הסתכמו ב-776.3 מיליארד אירו וכללו:</a:t>
            </a:r>
          </a:p>
          <a:p>
            <a:pPr algn="r" rtl="1"/>
            <a:endParaRPr lang="en-US" kern="1200" dirty="0">
              <a:solidFill>
                <a:schemeClr val="tx1"/>
              </a:solidFill>
            </a:endParaRPr>
          </a:p>
          <a:p>
            <a:pPr algn="r" rtl="1"/>
            <a:r>
              <a:rPr lang="he-IL" kern="1200" dirty="0">
                <a:solidFill>
                  <a:schemeClr val="tx1"/>
                </a:solidFill>
                <a:cs typeface="+mn-cs"/>
              </a:rPr>
              <a:t>מסים משותפים (73%): 	בעיקר מע"מ (30.2%); מס הכנסה ושכר (34.6%) </a:t>
            </a:r>
            <a:endParaRPr lang="en-US" kern="1200" dirty="0">
              <a:solidFill>
                <a:schemeClr val="tx1"/>
              </a:solidFill>
            </a:endParaRPr>
          </a:p>
          <a:p>
            <a:pPr algn="r" rtl="1"/>
            <a:r>
              <a:rPr lang="he-IL" kern="1200" dirty="0">
                <a:solidFill>
                  <a:schemeClr val="tx1"/>
                </a:solidFill>
                <a:cs typeface="+mn-cs"/>
              </a:rPr>
              <a:t>מסים </a:t>
            </a:r>
            <a:r>
              <a:rPr lang="he-IL" kern="1200" dirty="0" err="1">
                <a:solidFill>
                  <a:schemeClr val="tx1"/>
                </a:solidFill>
                <a:cs typeface="+mn-cs"/>
              </a:rPr>
              <a:t>פדרליים</a:t>
            </a:r>
            <a:r>
              <a:rPr lang="he-IL" kern="1200" dirty="0">
                <a:solidFill>
                  <a:schemeClr val="tx1"/>
                </a:solidFill>
                <a:cs typeface="+mn-cs"/>
              </a:rPr>
              <a:t> (14%): 	למשל, מס אנרגיה (5.3%); מס סולידריות (2.4%) </a:t>
            </a:r>
            <a:endParaRPr lang="en-US" kern="1200" dirty="0">
              <a:solidFill>
                <a:schemeClr val="tx1"/>
              </a:solidFill>
            </a:endParaRPr>
          </a:p>
          <a:p>
            <a:pPr algn="r" rtl="1"/>
            <a:r>
              <a:rPr lang="he-IL" kern="1200" dirty="0">
                <a:solidFill>
                  <a:schemeClr val="tx1"/>
                </a:solidFill>
                <a:cs typeface="+mn-cs"/>
              </a:rPr>
              <a:t>מיסי מדינה (3.1%): 	למשל, מס רכישה (1.8%); מס ירושה (0.9%) </a:t>
            </a:r>
            <a:endParaRPr lang="en-US" kern="1200" dirty="0">
              <a:solidFill>
                <a:schemeClr val="tx1"/>
              </a:solidFill>
            </a:endParaRPr>
          </a:p>
          <a:p>
            <a:pPr algn="r" rtl="1"/>
            <a:r>
              <a:rPr lang="he-IL" kern="1200" dirty="0">
                <a:solidFill>
                  <a:schemeClr val="tx1"/>
                </a:solidFill>
                <a:cs typeface="+mn-cs"/>
              </a:rPr>
              <a:t>מיסי עירייה (9.2%): 	למשל, מס סחר (7.2%); ארנונה ועוד.</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בנוסף להכנסות ממיסים </a:t>
            </a:r>
            <a:r>
              <a:rPr lang="he-IL" kern="1200" dirty="0" err="1">
                <a:solidFill>
                  <a:schemeClr val="tx1"/>
                </a:solidFill>
                <a:cs typeface="+mn-cs"/>
              </a:rPr>
              <a:t>פדרליים</a:t>
            </a:r>
            <a:r>
              <a:rPr lang="he-IL" kern="1200" dirty="0">
                <a:solidFill>
                  <a:schemeClr val="tx1"/>
                </a:solidFill>
                <a:cs typeface="+mn-cs"/>
              </a:rPr>
              <a:t>, מיסי מדינה ומיסים עירוניים, השירותים הסוציאליים ממומנים מדמי ביטוח חובה המשולמים בגין עובדים (ביטוח בריאות ממלכתי [2018: כ-230 מיליארד יורו], ביטוח פנסיה ממלכתי [2018: כ-230 מיליארד יורו], ביטוח ממלכתי נגד אבטלה [2018: כ-40 מיליארד אירו] וביטוח סיעודי [2018: כ-50 מיליארד אירו]), וכן אגרות ניהול ושימוש (במיוחד ברמה </a:t>
            </a:r>
            <a:r>
              <a:rPr lang="he-IL" kern="1200" dirty="0" err="1">
                <a:solidFill>
                  <a:schemeClr val="tx1"/>
                </a:solidFill>
                <a:cs typeface="+mn-cs"/>
              </a:rPr>
              <a:t>המוניציפלית</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ב-2018, חלקו של הממשל </a:t>
            </a:r>
            <a:r>
              <a:rPr lang="he-IL" kern="1200" dirty="0" err="1">
                <a:solidFill>
                  <a:schemeClr val="tx1"/>
                </a:solidFill>
                <a:cs typeface="+mn-cs"/>
              </a:rPr>
              <a:t>הפדרלי</a:t>
            </a:r>
            <a:r>
              <a:rPr lang="he-IL" kern="1200" dirty="0">
                <a:solidFill>
                  <a:schemeClr val="tx1"/>
                </a:solidFill>
                <a:cs typeface="+mn-cs"/>
              </a:rPr>
              <a:t> בסך ההכנסות ממיסים עמד על 41.5% ומכלל ההכנסות ממע"מ מעט פחות מ-50%. חלקו של הממשל </a:t>
            </a:r>
            <a:r>
              <a:rPr lang="he-IL" kern="1200" dirty="0" err="1">
                <a:solidFill>
                  <a:schemeClr val="tx1"/>
                </a:solidFill>
                <a:cs typeface="+mn-cs"/>
              </a:rPr>
              <a:t>הפדרלי</a:t>
            </a:r>
            <a:r>
              <a:rPr lang="he-IL" kern="1200" dirty="0">
                <a:solidFill>
                  <a:schemeClr val="tx1"/>
                </a:solidFill>
                <a:cs typeface="+mn-cs"/>
              </a:rPr>
              <a:t> ירד מעט בעשור האחרון לטובת המדינות </a:t>
            </a:r>
            <a:r>
              <a:rPr lang="he-IL" kern="1200" dirty="0" err="1">
                <a:solidFill>
                  <a:schemeClr val="tx1"/>
                </a:solidFill>
                <a:cs typeface="+mn-cs"/>
              </a:rPr>
              <a:t>הפדרליות</a:t>
            </a:r>
            <a:r>
              <a:rPr lang="he-IL" kern="1200" dirty="0">
                <a:solidFill>
                  <a:schemeClr val="tx1"/>
                </a:solidFill>
                <a:cs typeface="+mn-cs"/>
              </a:rPr>
              <a:t> והרשויות המקומיות.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ההכנסות של הרשויות המקומיות בשנת 2018 הסתכמו ב-253.9 מיליארד יורו, מתוכם 71.4 מיליארד יורו ממיסים של הרשויות עצמן. כ-50 מיליארד יורו מתוכם שימשו לשירותי הרווחה לילדים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מע"מ ומיסי צרכן הם סוגי המיסים בעלי בסיס המיסוי הרחב ביותר, המהווים כמעט מחצית מכלל ההכנסות ממיסים. הכנסות אלו מהוות נטל גבוה באופן לא </a:t>
            </a:r>
            <a:r>
              <a:rPr lang="he-IL" kern="1200" dirty="0" err="1">
                <a:solidFill>
                  <a:schemeClr val="tx1"/>
                </a:solidFill>
                <a:cs typeface="+mn-cs"/>
              </a:rPr>
              <a:t>פרופורציונלי</a:t>
            </a:r>
            <a:r>
              <a:rPr lang="he-IL" kern="1200" dirty="0">
                <a:solidFill>
                  <a:schemeClr val="tx1"/>
                </a:solidFill>
                <a:cs typeface="+mn-cs"/>
              </a:rPr>
              <a:t> על משקי בית בעלי הכנסה נמוכה ועל משקי בית צעירים, שכן אלה מוציאים את רוב כספם על מוצרי צריכה.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מס ההכנסה והשכר מהווה קצת פחות משליש מההכנסות ממיסים. הוא מבוסס על מערכת מיסוי פרוגרסיבית שמטרתה להבטיח את התאמתה ליחידים או למשפחות בהתאם לדרגת הכנסתם. משקי בית בעלי הכנסה נמוכה משלמים מעט או שאינם משלמים כלל מס הכנסה.</a:t>
            </a:r>
            <a:r>
              <a:rPr lang="he-IL" b="1" kern="1200" dirty="0">
                <a:solidFill>
                  <a:schemeClr val="tx1"/>
                </a:solidFill>
                <a:cs typeface="+mn-cs"/>
              </a:rPr>
              <a:t> </a:t>
            </a:r>
          </a:p>
          <a:p>
            <a:pPr algn="r" rtl="1"/>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Bundesministerium für Finanzen (BMF) (2018/2019): Bund–Länder-Finanzbeziehungen auf der Grundlage der Finanzverfassung. </a:t>
            </a:r>
            <a:r>
              <a:rPr lang="en-GB" kern="1200" dirty="0">
                <a:solidFill>
                  <a:schemeClr val="tx1"/>
                </a:solidFill>
              </a:rPr>
              <a:t>Berlin; online: </a:t>
            </a:r>
            <a:r>
              <a:rPr lang="en-GB" u="sng" kern="1200" dirty="0">
                <a:solidFill>
                  <a:schemeClr val="tx1"/>
                </a:solidFill>
                <a:hlinkClick r:id="rId3"/>
              </a:rPr>
              <a:t>https://www.bundesfinanzministerium.de/Content/DE/Downloads/Broschueren_Bestellservice/2019-03-07-bund-laender-finanzbeziehungen-2018.pdf?__blob=publicationFile&amp;v=8</a:t>
            </a:r>
            <a:r>
              <a:rPr lang="en-GB" u="sng" kern="1200" dirty="0">
                <a:solidFill>
                  <a:schemeClr val="tx1"/>
                </a:solidFill>
              </a:rPr>
              <a:t> (</a:t>
            </a:r>
            <a:r>
              <a:rPr lang="en-GB" kern="1200" dirty="0">
                <a:solidFill>
                  <a:schemeClr val="tx1"/>
                </a:solidFill>
              </a:rPr>
              <a:t>last accessed: 31 May 2021). </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29</a:t>
            </a:fld>
            <a:endParaRPr lang="de-DE" dirty="0"/>
          </a:p>
        </p:txBody>
      </p:sp>
    </p:spTree>
    <p:extLst>
      <p:ext uri="{BB962C8B-B14F-4D97-AF65-F5344CB8AC3E}">
        <p14:creationId xmlns:p14="http://schemas.microsoft.com/office/powerpoint/2010/main" val="387056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863475"/>
          </a:xfrm>
        </p:spPr>
        <p:txBody>
          <a:bodyPr/>
          <a:lstStyle/>
          <a:p>
            <a:pPr algn="r" rtl="1"/>
            <a:r>
              <a:rPr lang="he-IL" b="1" kern="1200" dirty="0">
                <a:solidFill>
                  <a:schemeClr val="tx1"/>
                </a:solidFill>
                <a:cs typeface="+mn-cs"/>
              </a:rPr>
              <a:t>השירותים לרווחת הילדים והנוער בגרמניה כוללים ...</a:t>
            </a:r>
          </a:p>
          <a:p>
            <a:pPr algn="r" rtl="1"/>
            <a:endParaRPr lang="en-US" kern="1200" dirty="0">
              <a:solidFill>
                <a:schemeClr val="tx1"/>
              </a:solidFill>
            </a:endParaRPr>
          </a:p>
          <a:p>
            <a:pPr algn="r" rtl="1"/>
            <a:r>
              <a:rPr lang="he-IL" kern="1200" dirty="0">
                <a:solidFill>
                  <a:schemeClr val="tx1"/>
                </a:solidFill>
                <a:cs typeface="+mn-cs"/>
              </a:rPr>
              <a:t>השירותים לרווחת הילדים והנוער בגרמניה כוללים במבט ראשון תחומי שונים ביותר של עבודה עם ילדים, בני נוער, מבוגרים צעירים והוריהם</a:t>
            </a:r>
            <a:r>
              <a:rPr lang="de-DE" kern="1200" dirty="0">
                <a:solidFill>
                  <a:schemeClr val="tx1"/>
                </a:solidFill>
              </a:rPr>
              <a:t>:</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תמיכה בילדים במסגרת גני ילדים ומעונות יום</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תמיכה בילדים ובנוער במסגרת עבודה עם נוער/רווחת הנוער</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קידום החינוך המשפחתי על ידי מתן תמיכה להורים</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תמיכה חינוכית להורים, סיוע לילדים, בני נוער ומבוגרים צעירים החיים בתנאים קשים, סכסוכים ומצבי חירום, הענקת תמיכה לשילוב צעירים בעלי מוגבלויות (נפשיות).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תפקידים ריבוניים להגנה על ילדים ובני נוער בפני סכנה לשלומם.</a:t>
            </a:r>
          </a:p>
          <a:p>
            <a:pPr marL="236921" indent="-236921" rtl="1"/>
            <a:endParaRPr lang="en-US" kern="1200" dirty="0">
              <a:solidFill>
                <a:schemeClr val="tx1"/>
              </a:solidFill>
            </a:endParaRPr>
          </a:p>
          <a:p>
            <a:pPr algn="r" rtl="1"/>
            <a:r>
              <a:rPr lang="he-IL" kern="1200" dirty="0">
                <a:solidFill>
                  <a:schemeClr val="tx1"/>
                </a:solidFill>
                <a:cs typeface="+mn-cs"/>
              </a:rPr>
              <a:t>בארבעת התחומים הראשונים, הסיוע לילדים ונוער מוגש להורים ולצעירים בתור הצעה שניתן להיעזר בה אם מעוניינים בכך (שירותים לרווחת ילדים ונוער). בתחום החמישי (תפקידים ריבוניים לרווחת ילדים ונוער) יינתן הסיוע לילדים ולנוער כאשר ישנו צורך מיוחד להגן עליהם, במקרים מסוימים אף בניגוד לרצון ההורים והילדים/בני הנוער</a:t>
            </a:r>
            <a:r>
              <a:rPr lang="de-DE" kern="1200" dirty="0">
                <a:solidFill>
                  <a:schemeClr val="tx1"/>
                </a:solidFill>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השירותים לרווחת הילדים והנוער מקדמים חינוך והשכלה, מציעים תמיכה חינוכית (במקרים בהם קיים קושי או סיכון), תומכים בצעירים בעלי מוגבלויות כדי שיוכלו להשתתף באופן שוויוני ומעניקים הגנה במצבים מסוכנים</a:t>
            </a:r>
            <a:r>
              <a:rPr lang="de-DE" kern="1200" dirty="0">
                <a:solidFill>
                  <a:schemeClr val="tx1"/>
                </a:solidFill>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כל השירותים והתפקידים הריבוניים הללו מאוגדים בגרמניה תחת השירותים לרווחת הילד והנוער ומעוגנים בחוק לרווחת הילדים והנוער בספר החוקים הסוציאלי השמיני (</a:t>
            </a:r>
            <a:r>
              <a:rPr lang="de-DE" kern="1200" dirty="0">
                <a:solidFill>
                  <a:schemeClr val="tx1"/>
                </a:solidFill>
              </a:rPr>
              <a:t>SGB VIII</a:t>
            </a:r>
            <a:r>
              <a:rPr lang="he-IL" kern="1200" dirty="0">
                <a:solidFill>
                  <a:schemeClr val="tx1"/>
                </a:solidFill>
                <a:cs typeface="+mn-cs"/>
              </a:rPr>
              <a:t>). בהתחשב בזיקה ההדדית הרבה בין תחומי הפעילות השונים הללו, המטרה היא לתאם את התפתחותם תחת "</a:t>
            </a:r>
            <a:r>
              <a:rPr lang="he-IL" b="1" kern="1200" dirty="0">
                <a:solidFill>
                  <a:schemeClr val="tx1"/>
                </a:solidFill>
                <a:cs typeface="+mn-cs"/>
              </a:rPr>
              <a:t>איחוד השירותים לרווחת הנוער</a:t>
            </a:r>
            <a:r>
              <a:rPr lang="he-IL" kern="1200" dirty="0">
                <a:solidFill>
                  <a:schemeClr val="tx1"/>
                </a:solidFill>
                <a:cs typeface="+mn-cs"/>
              </a:rPr>
              <a:t>". עיקרון זה מבטא משימה רחבה המביאה לידי ביטוי את המהות של "גרעין המותג" של השירותים לרווחת הילדים והנוער:</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השירותים לרווחת הילדים והנוער, המשתרעים על פני תחומים שונים ושיטות עבודה רבות, מהווים  ניסיון לתת מענה לאתגרים רבים העומדים בפני ההורים וילדיהם על ידי הענקת תשתיות של תמיכה, סיוע והגנה. כלל הפעילות מעוגנת במסגרת תפקידם המקיף למימוש אינטרסים, השפעה חברתית והקמת תשתיות באמצעות גופים ציבוריים ועצמאיים</a:t>
            </a:r>
            <a:r>
              <a:rPr lang="he-IL" kern="1200" baseline="0" dirty="0">
                <a:solidFill>
                  <a:schemeClr val="tx1"/>
                </a:solidFill>
                <a:cs typeface="+mn-cs"/>
              </a:rPr>
              <a:t> </a:t>
            </a:r>
            <a:r>
              <a:rPr lang="he-IL" kern="1200" dirty="0">
                <a:solidFill>
                  <a:schemeClr val="tx1"/>
                </a:solidFill>
                <a:cs typeface="+mn-cs"/>
              </a:rPr>
              <a:t>(למשל, כחלק מתכנון יזום של שירותי הרווחה לנוער, סעיפים 79, 80 בספר החוקים הסוציאלי השמיני). ככל שדרישות החברה מורכבות יותר וככל שחלוקת ההזדמנויות להשתתפות בחברה המודרנית פחות שוויונית, מוטל על שירותי הרווחה לפתח שירותים מגוונים יותר כדי למלא את התפקיד הנ"ל. שירותי הרווחה לנוער נושאים באחריות לתנאים בהם הצעירים גדלים.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הגופים הציבוריים (ערים ומחוזות) אחראים להבטיח שכל המסגרות והשירותים הנדרשים והמתאימים בהקשר לכך יהיו זמינים במידה מספקת וכשיש בהם צורך (סעיף 79 בספר החוקים הסוציאלי השמיני). לעומת זאת, השירותים עצמם (לא התפקידים הריבוניים!) יינתנו בעיקר על ידי ארגונים עצמאיים ללא מטרות רווח</a:t>
            </a:r>
            <a:r>
              <a:rPr lang="de-DE" kern="1200" dirty="0">
                <a:solidFill>
                  <a:schemeClr val="tx1"/>
                </a:solidFill>
              </a:rPr>
              <a:t>.</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l" rtl="1"/>
            <a:r>
              <a:rPr lang="de-DE" kern="1200" dirty="0">
                <a:solidFill>
                  <a:schemeClr val="tx1"/>
                </a:solidFill>
              </a:rPr>
              <a:t>Böllert, Karin (ed.) (2018): Kompendium Kinder- und Jugendhilfe, Wiesbaden.</a:t>
            </a:r>
            <a:endParaRPr lang="en-US" kern="1200" dirty="0">
              <a:solidFill>
                <a:schemeClr val="tx1"/>
              </a:solidFill>
            </a:endParaRPr>
          </a:p>
          <a:p>
            <a:pPr lvl="0" algn="l" rtl="1"/>
            <a:r>
              <a:rPr lang="de-DE" kern="1200" dirty="0">
                <a:solidFill>
                  <a:schemeClr val="tx1"/>
                </a:solidFill>
              </a:rPr>
              <a:t>Hansbauer, Peter/Merchel, Joachim/Schone, Reinhold (2020): Kinder- und Jugendhilfe – Grundlagen, Handlungsfelder, professionelle Anforderungen, Stuttgart.</a:t>
            </a:r>
            <a:endParaRPr lang="en-US" kern="1200" dirty="0">
              <a:solidFill>
                <a:schemeClr val="tx1"/>
              </a:solidFill>
            </a:endParaRPr>
          </a:p>
          <a:p>
            <a:pPr lvl="0" algn="l" rtl="1"/>
            <a:r>
              <a:rPr lang="de-DE" kern="1200" dirty="0">
                <a:solidFill>
                  <a:schemeClr val="tx1"/>
                </a:solidFill>
              </a:rPr>
              <a:t>Jordan, Erwin/Maykus, Stephan/Stuckstätte, Eva (2015): Kinder- und Jugendhilfe – Einführung in Geschichte und Handlungsfelder, Organisationsformen und gesellschaftliche Problemlagen, 4th revised edition, Weinheim and Munich.</a:t>
            </a:r>
            <a:endParaRPr lang="en-US" kern="1200" dirty="0">
              <a:solidFill>
                <a:schemeClr val="tx1"/>
              </a:solidFill>
            </a:endParaRPr>
          </a:p>
          <a:p>
            <a:pPr lvl="0" algn="l" rtl="1"/>
            <a:r>
              <a:rPr lang="de-DE" kern="1200" dirty="0">
                <a:solidFill>
                  <a:schemeClr val="tx1"/>
                </a:solidFill>
              </a:rPr>
              <a:t>Schröer, Wolfgang/Struck, Norbert/Wolff, Mechthild (eds.) (2016): Handbuch Kinder- und Jugendhilfe, 2nd edition, Weinheim and Munich. </a:t>
            </a:r>
            <a:endParaRPr lang="en-US" kern="1200" dirty="0">
              <a:solidFill>
                <a:schemeClr val="tx1"/>
              </a:solidFill>
            </a:endParaRPr>
          </a:p>
          <a:p>
            <a:pPr algn="r" rtl="1"/>
            <a:endParaRPr lang="de-DE" kern="1200" dirty="0">
              <a:solidFill>
                <a:schemeClr val="tx1"/>
              </a:solidFill>
              <a:effectLst/>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3</a:t>
            </a:fld>
            <a:endParaRPr lang="de-DE"/>
          </a:p>
        </p:txBody>
      </p:sp>
    </p:spTree>
    <p:extLst>
      <p:ext uri="{BB962C8B-B14F-4D97-AF65-F5344CB8AC3E}">
        <p14:creationId xmlns:p14="http://schemas.microsoft.com/office/powerpoint/2010/main" val="1356943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9138106"/>
          </a:xfrm>
        </p:spPr>
        <p:txBody>
          <a:bodyPr/>
          <a:lstStyle/>
          <a:p>
            <a:pPr algn="r" rtl="1"/>
            <a:r>
              <a:rPr lang="he-IL" b="1" kern="1200" dirty="0">
                <a:solidFill>
                  <a:schemeClr val="tx1"/>
                </a:solidFill>
                <a:cs typeface="+mn-cs"/>
              </a:rPr>
              <a:t> 1.2.7 מדיניות הנוער הגרמנית והאיחוד האירופי</a:t>
            </a:r>
          </a:p>
          <a:p>
            <a:pPr algn="r" rtl="1"/>
            <a:endParaRPr lang="en-US" kern="1200" dirty="0">
              <a:solidFill>
                <a:schemeClr val="tx1"/>
              </a:solidFill>
            </a:endParaRPr>
          </a:p>
          <a:p>
            <a:pPr algn="r" rtl="1"/>
            <a:r>
              <a:rPr lang="he-IL" kern="1200" dirty="0">
                <a:solidFill>
                  <a:schemeClr val="tx1"/>
                </a:solidFill>
                <a:cs typeface="+mn-cs"/>
              </a:rPr>
              <a:t>האיחוד האירופי מונה כיום 27 מדינות. הרפובליקה </a:t>
            </a:r>
            <a:r>
              <a:rPr lang="he-IL" kern="1200" dirty="0" err="1">
                <a:solidFill>
                  <a:schemeClr val="tx1"/>
                </a:solidFill>
                <a:cs typeface="+mn-cs"/>
              </a:rPr>
              <a:t>הפדרלית</a:t>
            </a:r>
            <a:r>
              <a:rPr lang="he-IL" kern="1200" dirty="0">
                <a:solidFill>
                  <a:schemeClr val="tx1"/>
                </a:solidFill>
                <a:cs typeface="+mn-cs"/>
              </a:rPr>
              <a:t> של גרמניה הצטרפה לאיחוד האירופי ב-1958. כמעט 100 חברי פרלמנט מייצגים את אזרחי גרמניה בפרלמנט האירופי. בנוסף, השרים  מהמדינות החברות באיחוד מתכנסים במסגרת מועצת האיחוד האירופי, במטרה לפתח במשותף הסדרים חוקיים ומיזמים פוליטיים. מועצת האיחוד האירופי אינה מנוהלת על ידי נציג או אדם פוליטי אחד. נשיאות המועצה מתחלפת כל שישה חודשים, כך שניתנת האפשרות לכל מדינה החברה באיחוד האירופי להחזיק בתפקיד. גרמניה כיהנה בפעם האחרונה כנשיאת המועצה במחצית השנייה של 2020.</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בתור גרעין חשוב לפתיחת שירותי הרווחה לילדים ולנוער ברמה האירופאית והבינלאומית לאחר 1945 שימשו משרדי הנוער הבינלאומיים (כגון משרד הנוער הצרפתי-גרמני), חילופי נוער במסגרת הערים התאומות ויוזמות של חברה אזרחית (כמו אות הכפרה והשלום, שירותים קהילתיים בינלאומיים לנוער), שארגנו שירותים התנדבותיים ומפגשי נוער. </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כיום, אסטרטגיית הנוער של האיחוד האירופי קובעת את מסגרת מדיניות הנוער עבור המדינות החברות באיחוד. שירותי הרווחה לילדים ונוער בגרמניה קשורים אפוא קשר הדוק למדיניות הנוער האירופית.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תוכנית</a:t>
            </a:r>
            <a:r>
              <a:rPr lang="de-DE" kern="1200" dirty="0">
                <a:solidFill>
                  <a:schemeClr val="tx1"/>
                </a:solidFill>
              </a:rPr>
              <a:t>Erasmus+ </a:t>
            </a:r>
            <a:r>
              <a:rPr lang="he-IL" kern="1200" dirty="0">
                <a:solidFill>
                  <a:schemeClr val="tx1"/>
                </a:solidFill>
                <a:cs typeface="+mn-cs"/>
              </a:rPr>
              <a:t> מעניקה תמיכה לצעירים ולארגונים במסגרת תוכניות חילופין ופעילויות חינוכיות בינלאומיות. </a:t>
            </a:r>
            <a:r>
              <a:rPr lang="de-DE" kern="1200" dirty="0">
                <a:solidFill>
                  <a:schemeClr val="tx1"/>
                </a:solidFill>
              </a:rPr>
              <a:t>Erasmus+</a:t>
            </a:r>
            <a:r>
              <a:rPr lang="he-IL" kern="1200" dirty="0">
                <a:solidFill>
                  <a:schemeClr val="tx1"/>
                </a:solidFill>
                <a:cs typeface="+mn-cs"/>
              </a:rPr>
              <a:t> משמשת גם כלי כדי ליזום תוכניות ורפורמות של מדיניות חינוכית. התוכנית מתמקדת ב:</a:t>
            </a:r>
          </a:p>
          <a:p>
            <a:pPr algn="r" rtl="1"/>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לימודים בבית הספר ובאוניברסיטאות, הכשרה מקצועית והשתלמויות מקצועיות.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חילופי נוער בחברה האזרחית.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הקמת שותפויות בין קבוצות נוער, ארגונים וכו'.</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דו-שיח בין קובעי מדיניות, מומחים ואנשי חדשנות בתחום מדיניות הילד והנוער ובמגזר החינוך.</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בנוסף, התוכנית "חיל הסולידריות האירופי" של האיחוד האירופי מעניקה לצעירים הזדמנות להשתתף בפרויקטים סוציאליים הקשורים בחברה האזרחית ובמיזמים ללא מטרות רווח ברחבי אירופה. מדיניות הרווחה ומדיניות החינוך האירופית, ההנחיות למתן שירותים, מסגרת ההכשרות האירופית ו"תהליך בולוניה" ממשיכים להשפיע באופן משמעותי על שירותי הרווחה לילדים ונוער בגרמניה.</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Positionspapier der Arbeitsgemeinschaft für Kinder- und Jugendhilfe – AGJ (4 October 2018): Europäische Jugendpolitik in einem sozialen Europa, online: </a:t>
            </a:r>
            <a:r>
              <a:rPr lang="de-DE" u="sng" kern="1200" dirty="0">
                <a:solidFill>
                  <a:schemeClr val="tx1"/>
                </a:solidFill>
                <a:hlinkClick r:id="rId3"/>
              </a:rPr>
              <a:t>https://www.agj.de/fileadmin/user_upload/Europaeische_Jugendpolitik_in_einem_sozialen_Europa.pdf</a:t>
            </a:r>
            <a:r>
              <a:rPr lang="de-DE" kern="1200" dirty="0">
                <a:solidFill>
                  <a:schemeClr val="tx1"/>
                </a:solidFill>
              </a:rPr>
              <a:t> (last accessed: 31 May 2021).</a:t>
            </a:r>
            <a:endParaRPr lang="en-US" kern="1200" dirty="0">
              <a:solidFill>
                <a:schemeClr val="tx1"/>
              </a:solidFill>
            </a:endParaRPr>
          </a:p>
          <a:p>
            <a:pPr lvl="0" algn="l" rtl="1"/>
            <a:r>
              <a:rPr lang="en-GB" kern="1200" dirty="0" err="1">
                <a:solidFill>
                  <a:schemeClr val="tx1"/>
                </a:solidFill>
              </a:rPr>
              <a:t>Positionspapier</a:t>
            </a:r>
            <a:r>
              <a:rPr lang="en-GB" kern="1200" dirty="0">
                <a:solidFill>
                  <a:schemeClr val="tx1"/>
                </a:solidFill>
              </a:rPr>
              <a:t> </a:t>
            </a:r>
            <a:r>
              <a:rPr lang="en-GB" kern="1200" dirty="0" err="1">
                <a:solidFill>
                  <a:schemeClr val="tx1"/>
                </a:solidFill>
              </a:rPr>
              <a:t>der</a:t>
            </a:r>
            <a:r>
              <a:rPr lang="en-GB" kern="1200" dirty="0">
                <a:solidFill>
                  <a:schemeClr val="tx1"/>
                </a:solidFill>
              </a:rPr>
              <a:t> </a:t>
            </a:r>
            <a:r>
              <a:rPr lang="en-GB" kern="1200" dirty="0" err="1">
                <a:solidFill>
                  <a:schemeClr val="tx1"/>
                </a:solidFill>
              </a:rPr>
              <a:t>Arbeitsgemeinschaft</a:t>
            </a:r>
            <a:r>
              <a:rPr lang="en-GB" kern="1200" dirty="0">
                <a:solidFill>
                  <a:schemeClr val="tx1"/>
                </a:solidFill>
              </a:rPr>
              <a:t> </a:t>
            </a:r>
            <a:r>
              <a:rPr lang="en-GB" kern="1200" dirty="0" err="1">
                <a:solidFill>
                  <a:schemeClr val="tx1"/>
                </a:solidFill>
              </a:rPr>
              <a:t>für</a:t>
            </a:r>
            <a:r>
              <a:rPr lang="en-GB" kern="1200" dirty="0">
                <a:solidFill>
                  <a:schemeClr val="tx1"/>
                </a:solidFill>
              </a:rPr>
              <a:t> Kinder- und </a:t>
            </a:r>
            <a:r>
              <a:rPr lang="en-GB" kern="1200" dirty="0" err="1">
                <a:solidFill>
                  <a:schemeClr val="tx1"/>
                </a:solidFill>
              </a:rPr>
              <a:t>Jugendhilfe</a:t>
            </a:r>
            <a:r>
              <a:rPr lang="en-GB" kern="1200" dirty="0">
                <a:solidFill>
                  <a:schemeClr val="tx1"/>
                </a:solidFill>
              </a:rPr>
              <a:t> – AGJ (5/6 March 2020): The European Youth Work Agenda for high-quality Youth Work – in Europe and in Germany, online: </a:t>
            </a:r>
            <a:r>
              <a:rPr lang="en-GB" u="sng" kern="1200" dirty="0">
                <a:solidFill>
                  <a:schemeClr val="tx1"/>
                </a:solidFill>
                <a:hlinkClick r:id="rId4"/>
              </a:rPr>
              <a:t>https://www.agj.de/fileadmin/files/positionen/2020/European_Youth_Work_Agenda_english.pdf</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Thimmel, Andreas (2018): Kinder- und Jugendhilfe in Europa. In: Böllert, Karin (ed.): Kompendium Kinder- und Jugendhilfe, Bd. 2, Wiesbaden, p. 1667−1692.</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30</a:t>
            </a:fld>
            <a:endParaRPr lang="de-DE"/>
          </a:p>
        </p:txBody>
      </p:sp>
    </p:spTree>
    <p:extLst>
      <p:ext uri="{BB962C8B-B14F-4D97-AF65-F5344CB8AC3E}">
        <p14:creationId xmlns:p14="http://schemas.microsoft.com/office/powerpoint/2010/main" val="4287811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31</a:t>
            </a:fld>
            <a:endParaRPr lang="de-DE"/>
          </a:p>
        </p:txBody>
      </p:sp>
    </p:spTree>
    <p:extLst>
      <p:ext uri="{BB962C8B-B14F-4D97-AF65-F5344CB8AC3E}">
        <p14:creationId xmlns:p14="http://schemas.microsoft.com/office/powerpoint/2010/main" val="2549313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4135087"/>
          </a:xfrm>
        </p:spPr>
        <p:txBody>
          <a:bodyPr/>
          <a:lstStyle/>
          <a:p>
            <a:pPr algn="r" rtl="1"/>
            <a:r>
              <a:rPr lang="he-IL" b="1" kern="1200" dirty="0">
                <a:solidFill>
                  <a:schemeClr val="tx1"/>
                </a:solidFill>
                <a:cs typeface="+mn-cs"/>
              </a:rPr>
              <a:t> 1.3.1 זכויות יסוד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זכויות היסוד מעוגנות בסעיפים 1 עד 19 של הפרק הראשון בחוק היסוד. בנוסף, בחוק היסוד נזכרות גם "זכויות אדם בלתי ניתנות לערעור או לשלילה כבסיס לכל קהילה של אנשים, של שלום וצדק בעולם" (סעיף 1 פסקה 2 בחוק היסוד). גם לילדים ובני נוער עומדות זכויות היסוד. ב-1968, בית המשפט </a:t>
            </a:r>
            <a:r>
              <a:rPr lang="he-IL" kern="1200" dirty="0" err="1">
                <a:solidFill>
                  <a:schemeClr val="tx1"/>
                </a:solidFill>
                <a:cs typeface="+mn-cs"/>
              </a:rPr>
              <a:t>הפדרלי</a:t>
            </a:r>
            <a:r>
              <a:rPr lang="he-IL" kern="1200" dirty="0">
                <a:solidFill>
                  <a:schemeClr val="tx1"/>
                </a:solidFill>
                <a:cs typeface="+mn-cs"/>
              </a:rPr>
              <a:t> לענייני חוקה הדגיש במפורש שילדים הם בעלי זכויות יסוד הזכאים להגנת המדינה.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להלן זכויות היסוד:</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הגנה על כבוד האדם (סעיף 1)</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חירויות אישיות והזכות לחיים ולשלמות הגוף (סעיף 2)</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שוויון בפני החוק, שוויון הזכויות בין גברים לנשים והגנה בפני אפליה (סעיף 3)</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חופש האמונה והמצפון והזכות להתנגד לשירות צבאי (סעיף 4)</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חופש הביטוי, העיתונות, חופש האמנות והמדעים, חופש המחקר וההוראה (סעיף 5)</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הגנה מיוחדת של המדינה למוסד הנישואין והמשפחה (סעיף 6)</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פיקוח המדינה על כל מערכת החינוך, קביעת נהלים לשיעורי דת, הזכות להקמת בתי ספר פרטיים (סעיף 7)</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חופש ההתאספות בתור זכות לקיום התאספויות שוחרות שלום ללא נשק, בלא מתן הודעה מוקדמת או רשות, אשר עשויה להיות מוגבלת "תחת כיפת השמיים" על פי חוק (סעיף 8)</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חופש ההתאגדות, ובלבד שההתאגדות אינה מנוגדת לדין הפלילי, לסדר החוקתי או לרעיון ההבנה בין העמים. נגזר מכך באופן מרומז גם החופש להקמת קואליציה והזכות להכרזה על סכסוכי עבודה (סעיף 9)</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שמירת סודיות של מכתבים, דואר וטלקומוניקציה (סעיף 10)</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הזכות לנוע בחופשיות בכל שטחי גרמניה (סעיף 11)</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חופש התעסוקה (סעיף 12)</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הזכות להתנגד לשירות צבאי מסיבות מצפוניות או לאפשרויות שונות של שירות חובה במקרה של "מצב המצריך התגוננות" (סעיף 12א)</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זכות האדם לשלמות דירתו והחריגים המותרים (סעיף 13)</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הזכות לקניין ולירושה, החובה להשתמש בנכס לטובת הכלל והאפשרות להפקעת רכוש לטובת הכלל בתמורה לפיצוי (סעיפים 14 ו-15)</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הגנה מפני אובדן אזרחות והסגרה (סעיף 16)</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הזכות למקלט לנרדפים פוליטית בהתקיים תנאים מסוימים (סעיף 16א, פסקאות 2 עד 4)</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הזכות לפנות לשלטון בעצומות (סעיף 17)</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הגבלת זכויות יסוד ביחס לשירות צבאי ושירות חליפי ושירות במקרה של "מצב המצריך התגוננות" (סעיף 17א)</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ביטול זכויות היסוד של אדם שניצל אותן לרעה במאבקו בסדר הדמוקרטי הבסיסי של החירות (סעיף 18)</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הזכות לפנות לערכאות משפטיות קבועה בסעיף 19 פסקה 4: "אדם שנפגעו זכויותיו על ידי רשות שלטונית רשאי לפנות לערכאות המשפטיות. אם לא נקבעה סמכות שיפוט אחרת, הפנייה תיעשה לבתי המשפט הרגילים".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19 פסקה 2 קובע: "בשום מקרה אסור לפגוע במהותה של זכות יסוד". גם במקום בו הגבלות מותרות, הדבר חייב להתבצע על פי דין, אולם גם חוקים אלו אינם יכולים להשפיע על מהותן של זכויות היסוד.</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זכויות היסוד מחייבות את רשויות המדינה בתור חוק החל במישרין (סעיף 1 פסקה 3).</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בכל הנוגע להתפתחות האיחוד האירופי, סעיף 23 בחוק היסוד קובע "רמת הגנה על זכויות היסוד הדומה במהותה לזו שמעניק חוק יסוד זה" בתור קריטריון חוקתי.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היבט בסיסי לשירותי הרווחה לילדים ונוער הוא שילדים הם בעלי זכויות יסוד.</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היבט נוסף הוא גם האופן שבו סעיף 6 מגדיר את זכויות ההורים: </a:t>
            </a:r>
            <a:endParaRPr lang="en-US" kern="1200" dirty="0">
              <a:solidFill>
                <a:schemeClr val="tx1"/>
              </a:solidFill>
            </a:endParaRPr>
          </a:p>
          <a:p>
            <a:pPr algn="r" rtl="1"/>
            <a:r>
              <a:rPr lang="he-IL" kern="1200" dirty="0">
                <a:solidFill>
                  <a:schemeClr val="tx1"/>
                </a:solidFill>
                <a:cs typeface="+mn-cs"/>
              </a:rPr>
              <a:t>"(1) מוסד הנישואין והמשפחה יזכה להגנה מיוחדת מצד המדינה.</a:t>
            </a:r>
            <a:endParaRPr lang="en-US" kern="1200" dirty="0">
              <a:solidFill>
                <a:schemeClr val="tx1"/>
              </a:solidFill>
            </a:endParaRPr>
          </a:p>
          <a:p>
            <a:pPr algn="r" rtl="1"/>
            <a:r>
              <a:rPr lang="he-IL" kern="1200" dirty="0">
                <a:solidFill>
                  <a:schemeClr val="tx1"/>
                </a:solidFill>
                <a:cs typeface="+mn-cs"/>
              </a:rPr>
              <a:t>(2) הטיפול בילדים וחינוכם הם זכותם הטבעית של ההורים וחובה המוטלת בראש ובראשונה עליהם. המדינה תפקח עליהם במילוי חובה זו.</a:t>
            </a:r>
            <a:endParaRPr lang="en-US" kern="1200" dirty="0">
              <a:solidFill>
                <a:schemeClr val="tx1"/>
              </a:solidFill>
            </a:endParaRPr>
          </a:p>
          <a:p>
            <a:pPr algn="r" rtl="1"/>
            <a:r>
              <a:rPr lang="he-IL" kern="1200" dirty="0">
                <a:solidFill>
                  <a:schemeClr val="tx1"/>
                </a:solidFill>
                <a:cs typeface="+mn-cs"/>
              </a:rPr>
              <a:t>(3) ניתן להפריד ילדים ממשפחותיהם בניגוד לרצונם של ההורים או האפוטרופוסים רק על פי חוק ואם ההורים או האפוטרופוסים אינם ממלאים את תפקידם או שהילדים נמצאים בסכנה להזנחה חמורה באופן אחר.</a:t>
            </a:r>
            <a:endParaRPr lang="en-US" kern="1200" dirty="0">
              <a:solidFill>
                <a:schemeClr val="tx1"/>
              </a:solidFill>
            </a:endParaRPr>
          </a:p>
          <a:p>
            <a:pPr algn="r" rtl="1"/>
            <a:r>
              <a:rPr lang="he-IL" kern="1200" dirty="0">
                <a:solidFill>
                  <a:schemeClr val="tx1"/>
                </a:solidFill>
                <a:cs typeface="+mn-cs"/>
              </a:rPr>
              <a:t>(4) לכל אם תעמוד הזכות להגנה ולטיפול מהחברה.</a:t>
            </a:r>
            <a:endParaRPr lang="en-US" kern="1200" dirty="0">
              <a:solidFill>
                <a:schemeClr val="tx1"/>
              </a:solidFill>
            </a:endParaRPr>
          </a:p>
          <a:p>
            <a:pPr algn="r" rtl="1"/>
            <a:r>
              <a:rPr lang="he-IL" kern="1200" dirty="0">
                <a:solidFill>
                  <a:schemeClr val="tx1"/>
                </a:solidFill>
                <a:cs typeface="+mn-cs"/>
              </a:rPr>
              <a:t>(5) לילדים שנולדו מחוץ לנישואין יינתנו במסגרת חקיקה אותן הזדמנויות להתפתחות גופנית ונפשית ולמעמדם בחברה שניתנים למי שנולדו במסגרת הנישואין."</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en-GB" kern="1200" dirty="0" err="1">
                <a:solidFill>
                  <a:schemeClr val="tx1"/>
                </a:solidFill>
              </a:rPr>
              <a:t>Bundeszentrale</a:t>
            </a:r>
            <a:r>
              <a:rPr lang="en-GB" kern="1200" dirty="0">
                <a:solidFill>
                  <a:schemeClr val="tx1"/>
                </a:solidFill>
              </a:rPr>
              <a:t> </a:t>
            </a:r>
            <a:r>
              <a:rPr lang="en-GB" kern="1200" dirty="0" err="1">
                <a:solidFill>
                  <a:schemeClr val="tx1"/>
                </a:solidFill>
              </a:rPr>
              <a:t>für</a:t>
            </a:r>
            <a:r>
              <a:rPr lang="en-GB" kern="1200" dirty="0">
                <a:solidFill>
                  <a:schemeClr val="tx1"/>
                </a:solidFill>
              </a:rPr>
              <a:t> </a:t>
            </a:r>
            <a:r>
              <a:rPr lang="en-GB" kern="1200" dirty="0" err="1">
                <a:solidFill>
                  <a:schemeClr val="tx1"/>
                </a:solidFill>
              </a:rPr>
              <a:t>politische</a:t>
            </a:r>
            <a:r>
              <a:rPr lang="en-GB" kern="1200" dirty="0">
                <a:solidFill>
                  <a:schemeClr val="tx1"/>
                </a:solidFill>
              </a:rPr>
              <a:t> </a:t>
            </a:r>
            <a:r>
              <a:rPr lang="en-GB" kern="1200" dirty="0" err="1">
                <a:solidFill>
                  <a:schemeClr val="tx1"/>
                </a:solidFill>
              </a:rPr>
              <a:t>Bildung</a:t>
            </a:r>
            <a:r>
              <a:rPr lang="en-GB" kern="1200" dirty="0">
                <a:solidFill>
                  <a:schemeClr val="tx1"/>
                </a:solidFill>
              </a:rPr>
              <a:t>: </a:t>
            </a:r>
            <a:r>
              <a:rPr lang="en-GB" u="sng" kern="1200" dirty="0">
                <a:solidFill>
                  <a:schemeClr val="tx1"/>
                </a:solidFill>
                <a:hlinkClick r:id="rId3"/>
              </a:rPr>
              <a:t>https://www.bpb.de/politik/grundfragen/politik-einfach-fuer-alle/236616/die-grundrechte</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Deutscher Bundestag: </a:t>
            </a:r>
            <a:r>
              <a:rPr lang="de-DE" u="sng" kern="1200" dirty="0">
                <a:solidFill>
                  <a:schemeClr val="tx1"/>
                </a:solidFill>
                <a:hlinkClick r:id="rId4"/>
              </a:rPr>
              <a:t>https://www.bundestag.de/parlament/aufgaben/rechtsgrundlagen/grundgesetz/gg_01-245122</a:t>
            </a:r>
            <a:r>
              <a:rPr lang="de-DE" kern="1200" dirty="0">
                <a:solidFill>
                  <a:schemeClr val="tx1"/>
                </a:solidFill>
              </a:rPr>
              <a:t> (last accessed: 31 May 2021).</a:t>
            </a:r>
            <a:endParaRPr lang="en-US" kern="1200" dirty="0">
              <a:solidFill>
                <a:schemeClr val="tx1"/>
              </a:solidFill>
            </a:endParaRPr>
          </a:p>
          <a:p>
            <a:pPr algn="l" rtl="1"/>
            <a:r>
              <a:rPr lang="de-DE" kern="1200" dirty="0">
                <a:solidFill>
                  <a:schemeClr val="tx1"/>
                </a:solidFill>
              </a:rPr>
              <a:t>Wapler, Friederike (2015): Kinderrechte und Kindeswohl, Tübingen.</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32</a:t>
            </a:fld>
            <a:endParaRPr lang="de-DE"/>
          </a:p>
        </p:txBody>
      </p:sp>
    </p:spTree>
    <p:extLst>
      <p:ext uri="{BB962C8B-B14F-4D97-AF65-F5344CB8AC3E}">
        <p14:creationId xmlns:p14="http://schemas.microsoft.com/office/powerpoint/2010/main" val="2735505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3329122"/>
          </a:xfrm>
        </p:spPr>
        <p:txBody>
          <a:bodyPr/>
          <a:lstStyle/>
          <a:p>
            <a:pPr algn="r" rtl="1"/>
            <a:r>
              <a:rPr lang="he-IL" b="1" kern="1200" dirty="0">
                <a:solidFill>
                  <a:schemeClr val="tx1"/>
                </a:solidFill>
                <a:cs typeface="+mn-cs"/>
              </a:rPr>
              <a:t> </a:t>
            </a:r>
            <a:r>
              <a:rPr lang="ar-SA" b="1" kern="1200" dirty="0">
                <a:solidFill>
                  <a:schemeClr val="tx1"/>
                </a:solidFill>
                <a:cs typeface="+mn-cs"/>
              </a:rPr>
              <a:t>1.3.2 </a:t>
            </a:r>
            <a:r>
              <a:rPr lang="he-IL" b="1" kern="1200" dirty="0">
                <a:solidFill>
                  <a:schemeClr val="tx1"/>
                </a:solidFill>
                <a:cs typeface="+mn-cs"/>
              </a:rPr>
              <a:t>זכויות ההורה והילד </a:t>
            </a:r>
          </a:p>
          <a:p>
            <a:pPr algn="r" rtl="1"/>
            <a:endParaRPr lang="en-US" kern="1200" dirty="0">
              <a:solidFill>
                <a:schemeClr val="tx1"/>
              </a:solidFill>
            </a:endParaRPr>
          </a:p>
          <a:p>
            <a:pPr algn="r" rtl="1"/>
            <a:r>
              <a:rPr lang="he-IL" b="1" kern="1200" dirty="0">
                <a:solidFill>
                  <a:schemeClr val="tx1"/>
                </a:solidFill>
                <a:cs typeface="+mn-cs"/>
              </a:rPr>
              <a:t>היחסים בין הילדים, ההורים והמדינה</a:t>
            </a:r>
            <a:endParaRPr lang="en-US" kern="1200" dirty="0">
              <a:solidFill>
                <a:schemeClr val="tx1"/>
              </a:solidFill>
            </a:endParaRPr>
          </a:p>
          <a:p>
            <a:pPr algn="r" rtl="1"/>
            <a:r>
              <a:rPr lang="he-IL" kern="1200" dirty="0">
                <a:solidFill>
                  <a:schemeClr val="tx1"/>
                </a:solidFill>
                <a:cs typeface="+mn-cs"/>
              </a:rPr>
              <a:t>מערכת היחסים </a:t>
            </a:r>
            <a:r>
              <a:rPr lang="he-IL" kern="1200" dirty="0" err="1">
                <a:solidFill>
                  <a:schemeClr val="tx1"/>
                </a:solidFill>
                <a:cs typeface="+mn-cs"/>
              </a:rPr>
              <a:t>הסובסידיארית</a:t>
            </a:r>
            <a:r>
              <a:rPr lang="he-IL" kern="1200" dirty="0">
                <a:solidFill>
                  <a:schemeClr val="tx1"/>
                </a:solidFill>
                <a:cs typeface="+mn-cs"/>
              </a:rPr>
              <a:t> (שיורית) בין המדינה, ההורה והילד מוסדרת בסעיף 6 של חוק היסוד. ילדים ובני נוער זקוקים להגנה ותמיכה במהלך התבגרותם על מנת שיוכלו להתפתח לאנשים החיים בחברה. סעיף 6 פסקה 2 מטיל את האחריות העיקרית לכך על ההורים, אשר מחובתם החוקית להבטיח את הטיפול בילדים ולדאוג לחינוכם. על פי רוב, הורים יכולים למלא חובה זו על פי השקפתם, בתנאי שהם שומרים על זכויות הילד. זכותו של ההורה היא אפוא זכות יסוד אלטרואיסטית המשרתת את טובת הילד והיא משנית לה. המדינה לוקחת על עצמה את התפקיד של שומר </a:t>
            </a:r>
            <a:r>
              <a:rPr lang="he-IL" kern="1200" dirty="0" err="1">
                <a:solidFill>
                  <a:schemeClr val="tx1"/>
                </a:solidFill>
                <a:cs typeface="+mn-cs"/>
              </a:rPr>
              <a:t>עירני</a:t>
            </a:r>
            <a:r>
              <a:rPr lang="he-IL" kern="1200" dirty="0">
                <a:solidFill>
                  <a:schemeClr val="tx1"/>
                </a:solidFill>
                <a:cs typeface="+mn-cs"/>
              </a:rPr>
              <a:t> על פי עקרון </a:t>
            </a:r>
            <a:r>
              <a:rPr lang="he-IL" kern="1200" dirty="0" err="1">
                <a:solidFill>
                  <a:schemeClr val="tx1"/>
                </a:solidFill>
                <a:cs typeface="+mn-cs"/>
              </a:rPr>
              <a:t>הסובסידיאריות</a:t>
            </a:r>
            <a:r>
              <a:rPr lang="he-IL" kern="1200" dirty="0">
                <a:solidFill>
                  <a:schemeClr val="tx1"/>
                </a:solidFill>
                <a:cs typeface="+mn-cs"/>
              </a:rPr>
              <a:t> (שיוריות): היא מקבלת על עצמה את האוטונומיה של ההורים לגידול ילדיהם, כפי שזו מעוגנת בחוק, ובה בעת שומרת על מילוי תפקידם. סעיף 8 באמנה האירופית לזכויות האדם מסדיר את הזכות לכבוד חיי המשפחה. המדינה מחויבת להתערב תוך שימוש באמצעי תמיכה או פיקוח רק אם הורים אינם מצליחים (או יכולים) לגדל את ילדיהם כך שיהפכו לאנשים עצמאיים החיים בחברה בהתאם לנורמות החברתיות, דהיינו, במידה והם אינם מקיימים (או אינם מסוגלים לקיים) את זכויותיהם וחובותיהם. השילוב בין סעיף 2 פסקה 1 בחוק היסוד לבין סעיף 6 פסקה 2 בחוק היסוד מבטיח את זכותם של ילדים ובני נוער לקבלת טיפול וחינוך הורי מטעם מדינה. כאשר טובת הילד נמצאת בסכנה, המדינה רשאית להתערב ביחסי ההורה והילד המוגנים בחוק היסוד.</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זכויות הילד</a:t>
            </a:r>
            <a:endParaRPr lang="en-US" kern="1200" dirty="0">
              <a:solidFill>
                <a:schemeClr val="tx1"/>
              </a:solidFill>
            </a:endParaRPr>
          </a:p>
          <a:p>
            <a:pPr algn="r" rtl="1"/>
            <a:r>
              <a:rPr lang="he-IL" kern="1200" dirty="0">
                <a:solidFill>
                  <a:schemeClr val="tx1"/>
                </a:solidFill>
                <a:cs typeface="+mn-cs"/>
              </a:rPr>
              <a:t>ב-20 בנובמבר 1989 אימצה העצרת הכללית של האו"ם פה אחד את אמנת זכויות הילד. האמנה נכנסה לתוקף ב-2 בספטמבר 1990 והיא כוללת 54 סעיפים: </a:t>
            </a:r>
            <a:r>
              <a:rPr lang="he-IL" kern="1200" dirty="0" err="1">
                <a:solidFill>
                  <a:schemeClr val="tx1"/>
                </a:solidFill>
                <a:cs typeface="+mn-cs"/>
              </a:rPr>
              <a:t>סעיפים</a:t>
            </a:r>
            <a:r>
              <a:rPr lang="he-IL" kern="1200" dirty="0">
                <a:solidFill>
                  <a:schemeClr val="tx1"/>
                </a:solidFill>
                <a:cs typeface="+mn-cs"/>
              </a:rPr>
              <a:t> 1-41 עוסקים בזכויות הילד, סעיפים </a:t>
            </a:r>
            <a:r>
              <a:rPr lang="he-IL" kern="1200" dirty="0" err="1">
                <a:solidFill>
                  <a:schemeClr val="tx1"/>
                </a:solidFill>
                <a:cs typeface="+mn-cs"/>
              </a:rPr>
              <a:t>42–45</a:t>
            </a:r>
            <a:r>
              <a:rPr lang="he-IL" kern="1200" dirty="0">
                <a:solidFill>
                  <a:schemeClr val="tx1"/>
                </a:solidFill>
                <a:cs typeface="+mn-cs"/>
              </a:rPr>
              <a:t> מסדירים את היישום וסעיפים </a:t>
            </a:r>
            <a:r>
              <a:rPr lang="he-IL" kern="1200" dirty="0" err="1">
                <a:solidFill>
                  <a:schemeClr val="tx1"/>
                </a:solidFill>
                <a:cs typeface="+mn-cs"/>
              </a:rPr>
              <a:t>46–54</a:t>
            </a:r>
            <a:r>
              <a:rPr lang="he-IL" kern="1200" dirty="0">
                <a:solidFill>
                  <a:schemeClr val="tx1"/>
                </a:solidFill>
                <a:cs typeface="+mn-cs"/>
              </a:rPr>
              <a:t> עוסקים בתהליך החתימה. גם כיום נחשבת האמנה לכלי בינלאומי עיקרי להבטחת זכויות האדם של ילדים. האמנה אושררה על ידי 196 מדינות, והיא נכנסה לתוקף ברפובליקה </a:t>
            </a:r>
            <a:r>
              <a:rPr lang="he-IL" kern="1200" dirty="0" err="1">
                <a:solidFill>
                  <a:schemeClr val="tx1"/>
                </a:solidFill>
                <a:cs typeface="+mn-cs"/>
              </a:rPr>
              <a:t>הפדרלית</a:t>
            </a:r>
            <a:r>
              <a:rPr lang="he-IL" kern="1200" dirty="0">
                <a:solidFill>
                  <a:schemeClr val="tx1"/>
                </a:solidFill>
                <a:cs typeface="+mn-cs"/>
              </a:rPr>
              <a:t> של גרמניה ב-5 באפריל 1992. במאי 2010, גרמניה ​​חזרה בה מההסתייגויות שלה, שנגעו במיוחד לזכויות של ילדים זרים.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ניתן לחלק את זכויות הילד לשלוש קבוצות עיקריות:</a:t>
            </a:r>
          </a:p>
          <a:p>
            <a:pPr marL="236921" indent="-236921" rtl="1"/>
            <a:endParaRPr lang="he-IL" kern="1200" dirty="0">
              <a:solidFill>
                <a:schemeClr val="tx1"/>
              </a:solidFill>
              <a:cs typeface="+mn-cs"/>
            </a:endParaRPr>
          </a:p>
          <a:p>
            <a:pPr marL="236921" indent="-236921" rtl="1">
              <a:buFont typeface="+mj-lt"/>
              <a:buAutoNum type="arabicPeriod"/>
            </a:pPr>
            <a:r>
              <a:rPr lang="he-IL" kern="1200" dirty="0">
                <a:solidFill>
                  <a:schemeClr val="tx1"/>
                </a:solidFill>
                <a:cs typeface="+mn-cs"/>
              </a:rPr>
              <a:t>זכויות לטיפול ולסיוע </a:t>
            </a:r>
            <a:br>
              <a:rPr lang="de-DE" kern="1200" dirty="0">
                <a:solidFill>
                  <a:schemeClr val="tx1"/>
                </a:solidFill>
                <a:cs typeface="+mn-cs"/>
              </a:rPr>
            </a:br>
            <a:r>
              <a:rPr lang="he-IL" kern="1200" dirty="0">
                <a:solidFill>
                  <a:schemeClr val="tx1"/>
                </a:solidFill>
                <a:cs typeface="+mn-cs"/>
              </a:rPr>
              <a:t>כגון הזכות לבריאות ברמה האפשרית הגבוהה ביותר, לחינוך, לפנאי, למשחק ולמנוחה.</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זכויות להגנה </a:t>
            </a:r>
            <a:br>
              <a:rPr lang="de-DE" kern="1200" dirty="0">
                <a:solidFill>
                  <a:schemeClr val="tx1"/>
                </a:solidFill>
                <a:cs typeface="+mn-cs"/>
              </a:rPr>
            </a:br>
            <a:r>
              <a:rPr lang="he-IL" kern="1200" dirty="0">
                <a:solidFill>
                  <a:schemeClr val="tx1"/>
                </a:solidFill>
                <a:cs typeface="+mn-cs"/>
              </a:rPr>
              <a:t>כגון הגנה מפני אלימות פיזית ונפשית, הזנחה והתעללות מינית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זכויות להשתתפות </a:t>
            </a:r>
            <a:br>
              <a:rPr lang="de-DE" kern="1200" dirty="0">
                <a:solidFill>
                  <a:schemeClr val="tx1"/>
                </a:solidFill>
                <a:cs typeface="+mn-cs"/>
              </a:rPr>
            </a:br>
            <a:r>
              <a:rPr lang="he-IL" kern="1200" dirty="0">
                <a:solidFill>
                  <a:schemeClr val="tx1"/>
                </a:solidFill>
                <a:cs typeface="+mn-cs"/>
              </a:rPr>
              <a:t>כגון הזכות להשתתפות, לחופש הביטוי והמידע</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בית המשפט </a:t>
            </a:r>
            <a:r>
              <a:rPr lang="he-IL" kern="1200" dirty="0" err="1">
                <a:solidFill>
                  <a:schemeClr val="tx1"/>
                </a:solidFill>
                <a:cs typeface="+mn-cs"/>
              </a:rPr>
              <a:t>הפדרלי</a:t>
            </a:r>
            <a:r>
              <a:rPr lang="he-IL" kern="1200" dirty="0">
                <a:solidFill>
                  <a:schemeClr val="tx1"/>
                </a:solidFill>
                <a:cs typeface="+mn-cs"/>
              </a:rPr>
              <a:t> לענייני חוקה הדגיש לראשונה ב-1968 כי גם לילדים ישנן זכויות יסוד ועומדת להם זכות לקבלת הגנה מצד המדינה. עם זאת, מזה שנים רבות מתנהל ויכוח נרחב סביב השאלה האם לעגן במפורש את זכויות הילדים בחוק היסוד. עיקר המחלוקת מתייחס לשאלה מה לעגן בחוק ומה יהיה נוסחו. ב-2021, הממשלה </a:t>
            </a:r>
            <a:r>
              <a:rPr lang="he-IL" kern="1200" dirty="0" err="1">
                <a:solidFill>
                  <a:schemeClr val="tx1"/>
                </a:solidFill>
                <a:cs typeface="+mn-cs"/>
              </a:rPr>
              <a:t>הפדרלית</a:t>
            </a:r>
            <a:r>
              <a:rPr lang="he-IL" kern="1200" dirty="0">
                <a:solidFill>
                  <a:schemeClr val="tx1"/>
                </a:solidFill>
                <a:cs typeface="+mn-cs"/>
              </a:rPr>
              <a:t> גיבשה טיוטה לתיקון החוק, אולם לא התקבלה החלטה בנדון נכון לאותה שנה.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בחוק היסוד, בקודקס האזרחי הגרמני ובספר החוקים הסוציאלי השמיני נקבעו גם זכויות שנועדו להבטיח ולתמוך בגדילתם של ילדים ובני נוער ולפקח על התהליכים הקשורים בחינוכם, התפתחותם והשכלתם. להלן דוגמאות נבחרות: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i="1" kern="1200" dirty="0">
                <a:solidFill>
                  <a:schemeClr val="tx1"/>
                </a:solidFill>
                <a:cs typeface="+mn-cs"/>
              </a:rPr>
              <a:t>חוק היסוד</a:t>
            </a:r>
            <a:endParaRPr lang="en-US" kern="1200" dirty="0">
              <a:solidFill>
                <a:schemeClr val="tx1"/>
              </a:solidFill>
            </a:endParaRPr>
          </a:p>
          <a:p>
            <a:pPr algn="r" rtl="1"/>
            <a:r>
              <a:rPr lang="he-IL" kern="1200" dirty="0">
                <a:solidFill>
                  <a:schemeClr val="tx1"/>
                </a:solidFill>
                <a:cs typeface="+mn-cs"/>
              </a:rPr>
              <a:t>סעיף 1 פסקה 1: הזכות להגנה על כבוד האדם</a:t>
            </a:r>
            <a:endParaRPr lang="en-US" kern="1200" dirty="0">
              <a:solidFill>
                <a:schemeClr val="tx1"/>
              </a:solidFill>
            </a:endParaRPr>
          </a:p>
          <a:p>
            <a:pPr algn="r" rtl="1"/>
            <a:r>
              <a:rPr lang="he-IL" kern="1200" dirty="0">
                <a:solidFill>
                  <a:schemeClr val="tx1"/>
                </a:solidFill>
                <a:cs typeface="+mn-cs"/>
              </a:rPr>
              <a:t>סעיף 2 פסקה 1: הזכות להתפתחות החופשית של האישיות</a:t>
            </a:r>
            <a:endParaRPr lang="en-US" kern="1200" dirty="0">
              <a:solidFill>
                <a:schemeClr val="tx1"/>
              </a:solidFill>
            </a:endParaRPr>
          </a:p>
          <a:p>
            <a:pPr algn="r" rtl="1"/>
            <a:r>
              <a:rPr lang="he-IL" kern="1200" dirty="0">
                <a:solidFill>
                  <a:schemeClr val="tx1"/>
                </a:solidFill>
                <a:cs typeface="+mn-cs"/>
              </a:rPr>
              <a:t>סעיף 2 פסקה 2: הזכות לשלמות הגוף</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i="1" kern="1200" dirty="0">
                <a:solidFill>
                  <a:schemeClr val="tx1"/>
                </a:solidFill>
                <a:cs typeface="+mn-cs"/>
              </a:rPr>
              <a:t>הקודקס האזרחי</a:t>
            </a:r>
            <a:endParaRPr lang="en-US" kern="1200" dirty="0">
              <a:solidFill>
                <a:schemeClr val="tx1"/>
              </a:solidFill>
            </a:endParaRPr>
          </a:p>
          <a:p>
            <a:pPr algn="r" rtl="1"/>
            <a:r>
              <a:rPr lang="he-IL" kern="1200" dirty="0">
                <a:solidFill>
                  <a:schemeClr val="tx1"/>
                </a:solidFill>
                <a:cs typeface="+mn-cs"/>
              </a:rPr>
              <a:t>סעיף 1631: הזכות לחינוך ללא אלימות</a:t>
            </a:r>
            <a:endParaRPr lang="en-US" kern="1200" dirty="0">
              <a:solidFill>
                <a:schemeClr val="tx1"/>
              </a:solidFill>
            </a:endParaRPr>
          </a:p>
          <a:p>
            <a:pPr algn="r" rtl="1"/>
            <a:r>
              <a:rPr lang="he-IL" kern="1200" dirty="0">
                <a:solidFill>
                  <a:schemeClr val="tx1"/>
                </a:solidFill>
                <a:cs typeface="+mn-cs"/>
              </a:rPr>
              <a:t>סעיף 1626: הזכות להשתתפות תואמת לגיל בהחלטות רלוונטיות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i="1" kern="1200" dirty="0">
                <a:solidFill>
                  <a:schemeClr val="tx1"/>
                </a:solidFill>
                <a:cs typeface="+mn-cs"/>
              </a:rPr>
              <a:t>ספר החוקים הסוציאלי השמיני</a:t>
            </a:r>
            <a:endParaRPr lang="en-US" kern="1200" dirty="0">
              <a:solidFill>
                <a:schemeClr val="tx1"/>
              </a:solidFill>
            </a:endParaRPr>
          </a:p>
          <a:p>
            <a:pPr algn="r" rtl="1"/>
            <a:r>
              <a:rPr lang="he-IL" kern="1200" dirty="0">
                <a:solidFill>
                  <a:schemeClr val="tx1"/>
                </a:solidFill>
                <a:cs typeface="+mn-cs"/>
              </a:rPr>
              <a:t>סעיף 5: הזכות לבקש ולבחור</a:t>
            </a:r>
            <a:endParaRPr lang="en-US" kern="1200" dirty="0">
              <a:solidFill>
                <a:schemeClr val="tx1"/>
              </a:solidFill>
            </a:endParaRPr>
          </a:p>
          <a:p>
            <a:pPr algn="r" rtl="1"/>
            <a:r>
              <a:rPr lang="he-IL" kern="1200" dirty="0">
                <a:solidFill>
                  <a:schemeClr val="tx1"/>
                </a:solidFill>
                <a:cs typeface="+mn-cs"/>
              </a:rPr>
              <a:t>סעיף 8: שיתוף ילדים ובני נוער</a:t>
            </a:r>
            <a:endParaRPr lang="en-US" kern="1200" dirty="0">
              <a:solidFill>
                <a:schemeClr val="tx1"/>
              </a:solidFill>
            </a:endParaRPr>
          </a:p>
          <a:p>
            <a:pPr algn="r" rtl="1"/>
            <a:r>
              <a:rPr lang="he-IL" kern="1200" dirty="0">
                <a:solidFill>
                  <a:schemeClr val="tx1"/>
                </a:solidFill>
                <a:cs typeface="+mn-cs"/>
              </a:rPr>
              <a:t>סעיף 36 תכנון הסיוע</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Berghaus, Michaela (2020): Erleben und Bewältigen von Verfahren zur Abwendung einer Kindeswohlgefährdung aus Sicht betroffener Eltern. Weinheim.</a:t>
            </a:r>
            <a:endParaRPr lang="en-US" kern="1200" dirty="0">
              <a:solidFill>
                <a:schemeClr val="tx1"/>
              </a:solidFill>
            </a:endParaRPr>
          </a:p>
          <a:p>
            <a:pPr lvl="0" algn="l" rtl="1"/>
            <a:r>
              <a:rPr lang="de-DE" kern="1200" dirty="0">
                <a:solidFill>
                  <a:schemeClr val="tx1"/>
                </a:solidFill>
              </a:rPr>
              <a:t>Liebel, Manfred (2013): Kinder und Gerechtigkeit: über Kinderrechte neu nachdenken. </a:t>
            </a:r>
            <a:r>
              <a:rPr lang="en-GB" kern="1200" dirty="0" err="1">
                <a:solidFill>
                  <a:schemeClr val="tx1"/>
                </a:solidFill>
              </a:rPr>
              <a:t>Weinheim</a:t>
            </a:r>
            <a:r>
              <a:rPr lang="en-GB" kern="1200" dirty="0">
                <a:solidFill>
                  <a:schemeClr val="tx1"/>
                </a:solidFill>
              </a:rPr>
              <a:t>.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33</a:t>
            </a:fld>
            <a:endParaRPr lang="de-DE"/>
          </a:p>
        </p:txBody>
      </p:sp>
    </p:spTree>
    <p:extLst>
      <p:ext uri="{BB962C8B-B14F-4D97-AF65-F5344CB8AC3E}">
        <p14:creationId xmlns:p14="http://schemas.microsoft.com/office/powerpoint/2010/main" val="2320471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105265"/>
          </a:xfrm>
        </p:spPr>
        <p:txBody>
          <a:bodyPr/>
          <a:lstStyle/>
          <a:p>
            <a:pPr algn="r" rtl="1"/>
            <a:r>
              <a:rPr lang="he-IL" b="1" kern="1200" dirty="0">
                <a:solidFill>
                  <a:schemeClr val="tx1"/>
                </a:solidFill>
                <a:cs typeface="+mn-cs"/>
              </a:rPr>
              <a:t> </a:t>
            </a:r>
            <a:r>
              <a:rPr lang="ar-SA" b="1" kern="1200" dirty="0">
                <a:solidFill>
                  <a:schemeClr val="tx1"/>
                </a:solidFill>
                <a:cs typeface="+mn-cs"/>
              </a:rPr>
              <a:t>1.3.3 </a:t>
            </a:r>
            <a:r>
              <a:rPr lang="he-IL" b="1" kern="1200" dirty="0">
                <a:solidFill>
                  <a:schemeClr val="tx1"/>
                </a:solidFill>
                <a:cs typeface="+mn-cs"/>
              </a:rPr>
              <a:t>ספרי החוקים הסוציאליים </a:t>
            </a:r>
          </a:p>
          <a:p>
            <a:pPr algn="r" rtl="1"/>
            <a:endParaRPr lang="en-US" kern="1200" dirty="0">
              <a:solidFill>
                <a:schemeClr val="tx1"/>
              </a:solidFill>
            </a:endParaRPr>
          </a:p>
          <a:p>
            <a:pPr algn="r" rtl="1"/>
            <a:r>
              <a:rPr lang="he-IL" kern="1200" dirty="0">
                <a:solidFill>
                  <a:schemeClr val="tx1"/>
                </a:solidFill>
                <a:cs typeface="+mn-cs"/>
              </a:rPr>
              <a:t>עקרון מדינת הרווחה המעוגן בחוק היסוד (סעיף 20, פסקה 1, ראו גם 1.2.2) מוצא ביטוי קונקרטי גם בחקיקה הסוציאלית. בהתאם לכך, סעיף 1 של ספר החוקים הסוציאלי הראשון (</a:t>
            </a:r>
            <a:r>
              <a:rPr lang="de-DE" kern="1200" dirty="0">
                <a:solidFill>
                  <a:schemeClr val="tx1"/>
                </a:solidFill>
              </a:rPr>
              <a:t>SGB I</a:t>
            </a:r>
            <a:r>
              <a:rPr lang="he-IL" kern="1200" dirty="0">
                <a:solidFill>
                  <a:schemeClr val="tx1"/>
                </a:solidFill>
                <a:cs typeface="+mn-cs"/>
              </a:rPr>
              <a:t>) קובע הוראות כלליות החלות על כל ספרי החוקים הסוציאליים:</a:t>
            </a:r>
            <a:endParaRPr lang="en-US" kern="1200" dirty="0">
              <a:solidFill>
                <a:schemeClr val="tx1"/>
              </a:solidFill>
            </a:endParaRPr>
          </a:p>
          <a:p>
            <a:pPr algn="r" rtl="1"/>
            <a:r>
              <a:rPr lang="he-IL" kern="1200" dirty="0">
                <a:solidFill>
                  <a:schemeClr val="tx1"/>
                </a:solidFill>
                <a:cs typeface="+mn-cs"/>
              </a:rPr>
              <a:t>"מטרתם של דיני ספר החוקים הסוציאלי היא להביא לידי מימוש של צדק חברתי וביטחון סוציאלי באמצעות מתן הטבות סוציאליות, לרבות סיוע חברתי וחינוכי. על ספר החוקים לתרום: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להבטחת קיום האדם בכבוד.</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ליצירת תנאים שווים להתפתחות החופשית של האישיות, במיוחד בקרב צעירים.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להגנה ולתמיכה במשפחה.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לאפשר לאדם לעבוד לפרנסתו בעבודה שייבחר בה.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למנוע נטל מיוחד המכביד על חיי האדם, לרבות על ידי מתן סיוע לעזרה עצמית, ולפצות על </a:t>
            </a:r>
            <a:r>
              <a:rPr lang="he-IL" kern="1200" dirty="0" err="1">
                <a:solidFill>
                  <a:schemeClr val="tx1"/>
                </a:solidFill>
                <a:cs typeface="+mn-cs"/>
              </a:rPr>
              <a:t>נטלים</a:t>
            </a:r>
            <a:r>
              <a:rPr lang="he-IL" kern="1200" dirty="0">
                <a:solidFill>
                  <a:schemeClr val="tx1"/>
                </a:solidFill>
                <a:cs typeface="+mn-cs"/>
              </a:rPr>
              <a:t> מעין אלה".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במטרה למלא אחריות זו, הוגדרו זכויות סוציאליות שונות (בסעיף 2 ואילך בספר החוקים הסוציאלי הראשון) הקשורות לזכות לקבלת עזרה סוציאלית מטעם גופי הרווחה המוסמכים (כגון הג'וב סנטר, לשכות התעסוקה </a:t>
            </a:r>
            <a:r>
              <a:rPr lang="he-IL" kern="1200" dirty="0" err="1">
                <a:solidFill>
                  <a:schemeClr val="tx1"/>
                </a:solidFill>
                <a:cs typeface="+mn-cs"/>
              </a:rPr>
              <a:t>הפדרליות</a:t>
            </a:r>
            <a:r>
              <a:rPr lang="he-IL" kern="1200" dirty="0">
                <a:solidFill>
                  <a:schemeClr val="tx1"/>
                </a:solidFill>
                <a:cs typeface="+mn-cs"/>
              </a:rPr>
              <a:t>, קופות החולים ולשכות הרווחה לנוער) בתור שירותים, הטבות ותשלומים כספיים.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קצבאות הביטוח הלאומי מהוות נדבך חשוב במערכת. הן משולמות לכל המבוטחים במקרים של סיכונים או אירועים מסוימים וממומנות מהתשלומים המופרשים על ידי המעסיקים ו/או המבוטחים: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השלישי (</a:t>
            </a:r>
            <a:r>
              <a:rPr lang="de-DE" b="1" kern="1200" dirty="0">
                <a:solidFill>
                  <a:schemeClr val="tx1"/>
                </a:solidFill>
              </a:rPr>
              <a:t>SGB III</a:t>
            </a:r>
            <a:r>
              <a:rPr lang="he-IL" kern="1200" dirty="0">
                <a:solidFill>
                  <a:schemeClr val="tx1"/>
                </a:solidFill>
                <a:cs typeface="+mn-cs"/>
              </a:rPr>
              <a:t>): במקרה של אבטלה.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החמישי (</a:t>
            </a:r>
            <a:r>
              <a:rPr lang="de-DE" b="1" kern="1200" dirty="0">
                <a:solidFill>
                  <a:schemeClr val="tx1"/>
                </a:solidFill>
              </a:rPr>
              <a:t>SGB V</a:t>
            </a:r>
            <a:r>
              <a:rPr lang="he-IL" kern="1200" dirty="0">
                <a:solidFill>
                  <a:schemeClr val="tx1"/>
                </a:solidFill>
                <a:cs typeface="+mn-cs"/>
              </a:rPr>
              <a:t>): במקרה של מחלה.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האחד-עשר (</a:t>
            </a:r>
            <a:r>
              <a:rPr lang="de-DE" b="1" kern="1200" dirty="0">
                <a:solidFill>
                  <a:schemeClr val="tx1"/>
                </a:solidFill>
              </a:rPr>
              <a:t>SGB XI</a:t>
            </a:r>
            <a:r>
              <a:rPr lang="he-IL" kern="1200" dirty="0">
                <a:solidFill>
                  <a:schemeClr val="tx1"/>
                </a:solidFill>
                <a:cs typeface="+mn-cs"/>
              </a:rPr>
              <a:t>): במקרים סיעודיים.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השביעי (</a:t>
            </a:r>
            <a:r>
              <a:rPr lang="de-DE" b="1" kern="1200" dirty="0">
                <a:solidFill>
                  <a:schemeClr val="tx1"/>
                </a:solidFill>
              </a:rPr>
              <a:t>SGB VII</a:t>
            </a:r>
            <a:r>
              <a:rPr lang="he-IL" kern="1200" dirty="0">
                <a:solidFill>
                  <a:schemeClr val="tx1"/>
                </a:solidFill>
                <a:cs typeface="+mn-cs"/>
              </a:rPr>
              <a:t>): במקרה של תאונה.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השישי (</a:t>
            </a:r>
            <a:r>
              <a:rPr lang="de-DE" b="1" kern="1200" dirty="0">
                <a:solidFill>
                  <a:schemeClr val="tx1"/>
                </a:solidFill>
              </a:rPr>
              <a:t>SGB VI</a:t>
            </a:r>
            <a:r>
              <a:rPr lang="he-IL" kern="1200" dirty="0">
                <a:solidFill>
                  <a:schemeClr val="tx1"/>
                </a:solidFill>
                <a:cs typeface="+mn-cs"/>
              </a:rPr>
              <a:t>): בפרישה לגמלאות.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הטבות סוציאליות אחרות ממומנות ברובן מתשלומי מיסים: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השני (</a:t>
            </a:r>
            <a:r>
              <a:rPr lang="de-DE" b="1" kern="1200" dirty="0">
                <a:solidFill>
                  <a:schemeClr val="tx1"/>
                </a:solidFill>
              </a:rPr>
              <a:t>SGB II</a:t>
            </a:r>
            <a:r>
              <a:rPr lang="he-IL" kern="1200" dirty="0">
                <a:solidFill>
                  <a:schemeClr val="tx1"/>
                </a:solidFill>
                <a:cs typeface="+mn-cs"/>
              </a:rPr>
              <a:t>): הבטחת הכנסה בסיסית (בסמכות הג'וב סנטר).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השמיני (</a:t>
            </a:r>
            <a:r>
              <a:rPr lang="de-DE" b="1" kern="1200" dirty="0">
                <a:solidFill>
                  <a:schemeClr val="tx1"/>
                </a:solidFill>
              </a:rPr>
              <a:t>SGB VIII</a:t>
            </a:r>
            <a:r>
              <a:rPr lang="he-IL" kern="1200" dirty="0">
                <a:solidFill>
                  <a:schemeClr val="tx1"/>
                </a:solidFill>
                <a:cs typeface="+mn-cs"/>
              </a:rPr>
              <a:t>): שירותי רווחה לילדים ונוער (בסמכות לשכת הרווחה לנוער).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התשיעי (</a:t>
            </a:r>
            <a:r>
              <a:rPr lang="de-DE" b="1" kern="1200" dirty="0">
                <a:solidFill>
                  <a:schemeClr val="tx1"/>
                </a:solidFill>
              </a:rPr>
              <a:t>SGB IX</a:t>
            </a:r>
            <a:r>
              <a:rPr lang="he-IL" kern="1200" dirty="0">
                <a:solidFill>
                  <a:schemeClr val="tx1"/>
                </a:solidFill>
                <a:cs typeface="+mn-cs"/>
              </a:rPr>
              <a:t>): שיקום ושילוב של אנשים עם מוגבלויות (בסמכות הגופים למתן סיוע בהשתלבות).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השנים-עשר (</a:t>
            </a:r>
            <a:r>
              <a:rPr lang="de-DE" b="1" kern="1200" dirty="0">
                <a:solidFill>
                  <a:schemeClr val="tx1"/>
                </a:solidFill>
              </a:rPr>
              <a:t>SGB XII</a:t>
            </a:r>
            <a:r>
              <a:rPr lang="he-IL" kern="1200" dirty="0">
                <a:solidFill>
                  <a:schemeClr val="tx1"/>
                </a:solidFill>
                <a:cs typeface="+mn-cs"/>
              </a:rPr>
              <a:t>): עזרה סוציאלית (בסמכות לשכת הרווחה).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 החוקים הסוציאלי הארבעה-עשר (</a:t>
            </a:r>
            <a:r>
              <a:rPr lang="de-DE" b="1" kern="1200" dirty="0">
                <a:solidFill>
                  <a:schemeClr val="tx1"/>
                </a:solidFill>
              </a:rPr>
              <a:t>SGB XIV</a:t>
            </a:r>
            <a:r>
              <a:rPr lang="he-IL" kern="1200" dirty="0">
                <a:solidFill>
                  <a:schemeClr val="tx1"/>
                </a:solidFill>
                <a:cs typeface="+mn-cs"/>
              </a:rPr>
              <a:t>) פיצוי סוציאלי (הסמכות נקבעת על ידי המדינות </a:t>
            </a:r>
            <a:r>
              <a:rPr lang="he-IL" kern="1200" dirty="0" err="1">
                <a:solidFill>
                  <a:schemeClr val="tx1"/>
                </a:solidFill>
                <a:cs typeface="+mn-cs"/>
              </a:rPr>
              <a:t>הפדרליות</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גם החלקים המיוחדים בספר החוקים הסוציאלי כוללים כמה חוקים העוסקים בהטבות סוציאליות (סעיף 68 בספר החוקים הסוציאלי הראשון). נכללים בהם בין היתר: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חוק הסיוע </a:t>
            </a:r>
            <a:r>
              <a:rPr lang="he-IL" kern="1200" dirty="0" err="1">
                <a:solidFill>
                  <a:schemeClr val="tx1"/>
                </a:solidFill>
                <a:cs typeface="+mn-cs"/>
              </a:rPr>
              <a:t>הפדרלי</a:t>
            </a:r>
            <a:r>
              <a:rPr lang="he-IL" kern="1200" dirty="0">
                <a:solidFill>
                  <a:schemeClr val="tx1"/>
                </a:solidFill>
                <a:cs typeface="+mn-cs"/>
              </a:rPr>
              <a:t> בהכשרה מקצועית.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החוק </a:t>
            </a:r>
            <a:r>
              <a:rPr lang="he-IL" kern="1200" dirty="0" err="1">
                <a:solidFill>
                  <a:schemeClr val="tx1"/>
                </a:solidFill>
                <a:cs typeface="+mn-cs"/>
              </a:rPr>
              <a:t>הפדרלי</a:t>
            </a:r>
            <a:r>
              <a:rPr lang="he-IL" kern="1200" dirty="0">
                <a:solidFill>
                  <a:schemeClr val="tx1"/>
                </a:solidFill>
                <a:cs typeface="+mn-cs"/>
              </a:rPr>
              <a:t> לקצבאות ילדים.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חוק הסיוע בדיור.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חוק התיווך בתהליך האימוץ.</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סעיפים 1, 2 ו-3 בחוק </a:t>
            </a:r>
            <a:r>
              <a:rPr lang="he-IL" kern="1200" dirty="0" err="1">
                <a:solidFill>
                  <a:schemeClr val="tx1"/>
                </a:solidFill>
                <a:cs typeface="+mn-cs"/>
              </a:rPr>
              <a:t>הפדרלי</a:t>
            </a:r>
            <a:r>
              <a:rPr lang="he-IL" kern="1200" dirty="0">
                <a:solidFill>
                  <a:schemeClr val="tx1"/>
                </a:solidFill>
                <a:cs typeface="+mn-cs"/>
              </a:rPr>
              <a:t> לקצבאות הורים וחופשת לידה. </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כל גופי הרווחה כפופים לדרישות </a:t>
            </a:r>
            <a:r>
              <a:rPr lang="he-IL" kern="1200" dirty="0" err="1">
                <a:solidFill>
                  <a:schemeClr val="tx1"/>
                </a:solidFill>
                <a:cs typeface="+mn-cs"/>
              </a:rPr>
              <a:t>הפרוצדורליות</a:t>
            </a:r>
            <a:r>
              <a:rPr lang="he-IL" kern="1200" dirty="0">
                <a:solidFill>
                  <a:schemeClr val="tx1"/>
                </a:solidFill>
                <a:cs typeface="+mn-cs"/>
              </a:rPr>
              <a:t> העליונות המעוגנות בספר החוקים הסוציאליים הראשון והעשירי ביחס לאחריותם לאפשר מימוש זכויות סוציאליות באמצעות קבלת הטבות סוציאליות. לדוגמא, קיימת חובה כללית למתן ייעוץ בנוגע לזכות לקבלת הטבות (סעיף 14 בספר החוקים הסוציאלי הראשון) וחובה המוטלת על גופי הרווחה להבטיח שהטבות סוציאליות יינתנו באופן מקיף, מיידי וללא מאמץ מיותר לזכאי (סעיף 17 בספר החוקים הסוציאלי הראשון). לכל אחד מהצדדים עומדת הזכות להשתתף בדיונים או בשיחות בלוויית נציג משפטי (סעיף 13, פסקה 4 בספר החוקים הסוציאלי העשירי).</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34</a:t>
            </a:fld>
            <a:endParaRPr lang="de-DE"/>
          </a:p>
        </p:txBody>
      </p:sp>
    </p:spTree>
    <p:extLst>
      <p:ext uri="{BB962C8B-B14F-4D97-AF65-F5344CB8AC3E}">
        <p14:creationId xmlns:p14="http://schemas.microsoft.com/office/powerpoint/2010/main" val="1547277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r" rtl="1"/>
            <a:r>
              <a:rPr lang="ar-SA" b="1" kern="1200" dirty="0">
                <a:solidFill>
                  <a:schemeClr val="tx1"/>
                </a:solidFill>
                <a:cs typeface="+mn-cs"/>
              </a:rPr>
              <a:t>1.3.4 </a:t>
            </a:r>
            <a:r>
              <a:rPr lang="he-IL" b="1" kern="1200" dirty="0">
                <a:solidFill>
                  <a:schemeClr val="tx1"/>
                </a:solidFill>
                <a:cs typeface="+mn-cs"/>
              </a:rPr>
              <a:t>הטבות סוציאליות </a:t>
            </a:r>
          </a:p>
          <a:p>
            <a:pPr algn="r" rtl="1"/>
            <a:endParaRPr lang="en-US" kern="1200" dirty="0">
              <a:solidFill>
                <a:schemeClr val="tx1"/>
              </a:solidFill>
            </a:endParaRPr>
          </a:p>
          <a:p>
            <a:pPr algn="r" rtl="1"/>
            <a:r>
              <a:rPr lang="he-IL" kern="1200" dirty="0">
                <a:solidFill>
                  <a:schemeClr val="tx1"/>
                </a:solidFill>
                <a:cs typeface="+mn-cs"/>
              </a:rPr>
              <a:t>המונח "הטבות סוציאליות" מוגדר מבחינה משפטית בסעיף 11 של ספר החוקים הסוציאלי הראשון. על פי הגדרה זו, הטבות סוציאליות הן שירותים, הטבות כספיות או שאינן כספיות הניתנות על פי ההוראות של ספרי החוקים הסוציאליים והחוקים הנזכרים בסעיף 68 בספר החוקים הסוציאלי הראשון. זאת ועוד, סעיף 11 בספר החוקים הסוציאלי הראשון כולל גם סיוע אישי וחינוכי במסגרת השירותים הרלוונטיים.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סעיפים 18 עד 29 בספר החוקים הסוציאלי הראשון מפרטים את סוגי ההטבות הסוציאליות ואת הגופים האחראים להענקתן:</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18: תשלומים לתמיכה בלימודים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19: תשלומים לקידום התעסוקה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19א: תשלומי הבטחת הכנסה למחפשי עבודה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19ב: תשלומים לתקופת מעבר לפנסיה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21: תשלומי ביטוח בריאות ממלכתי</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21א: תשלומי ביטוח סיעודי</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21ב: תשלומים במקרה של הפסקת הריון</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22: תשלומים בגין ביטוח תאונות ממלכתי</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23: תשלומי ביטוח פנסיוני ממלכתי כולל קצבת זקנה לעוסקים בחקלאות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24: תשלומי קצבאות במקרה של נזקים לבריאות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25: קצבאות ילדים, תוספת לקצבאות ילדים, מענקי חינוך והשתתפות, קצבאות הורים ומענקים לטיפול בילדים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26: סיוע בדיור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27: שירותי רווחה לילדים ונוער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28: תשלומי עזרה סוציאלית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28א: תשלומים לסיוע בהשתלבות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29: תשלומים לשיקום ושיתוף אנשים עם מוגבלויות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חוק ההטבות למבקשי מקלט אינו משויך לדיני הרווחה באופן </a:t>
            </a:r>
            <a:r>
              <a:rPr lang="he-IL" kern="1200" dirty="0" err="1">
                <a:solidFill>
                  <a:schemeClr val="tx1"/>
                </a:solidFill>
                <a:cs typeface="+mn-cs"/>
              </a:rPr>
              <a:t>פורמלי</a:t>
            </a:r>
            <a:r>
              <a:rPr lang="he-IL" kern="1200" dirty="0">
                <a:solidFill>
                  <a:schemeClr val="tx1"/>
                </a:solidFill>
                <a:cs typeface="+mn-cs"/>
              </a:rPr>
              <a:t> הואיל והוא אינו נכלל בקטלוג של ספר החוקים הסוציאלי הראשון. עם זאת, היקף השירותים שהוא מכסה הופך אותו לחלק מהדין הסוציאלי המהותי. חוק ההטבות למבקשי מקלט הוא חוק עצמאי המסדיר את השירותים החומריים הניתנים לקהל הזכאים. ההוצאה הממשלתית על שירותים מתוקף חוק ההטבות למבקשי מקלט הייתה קצת פחות מ-4.9 מיליארד אירו (ברוטו) ב-2018.</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ב-2019, הקצבאות הסוציאליות היוו 30.3% מהתמ"ג. ההטבות הסוציאליות הסתכמו ב-2019 </a:t>
            </a:r>
            <a:r>
              <a:rPr lang="he-IL" kern="1200" dirty="0" err="1">
                <a:solidFill>
                  <a:schemeClr val="tx1"/>
                </a:solidFill>
                <a:cs typeface="+mn-cs"/>
              </a:rPr>
              <a:t>ב</a:t>
            </a:r>
            <a:r>
              <a:rPr lang="he-IL" kern="1200" dirty="0">
                <a:solidFill>
                  <a:schemeClr val="tx1"/>
                </a:solidFill>
                <a:cs typeface="+mn-cs"/>
              </a:rPr>
              <a:t>-1,040.3 מיליארד אירו.</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דוגמא להתפלגות התשלומים (במיליארד אירו):</a:t>
            </a:r>
            <a:endParaRPr lang="en-US" b="1" kern="1200" dirty="0">
              <a:solidFill>
                <a:schemeClr val="tx1"/>
              </a:solidFill>
            </a:endParaRPr>
          </a:p>
          <a:p>
            <a:pPr algn="r" rtl="1"/>
            <a:r>
              <a:rPr lang="he-IL" b="1" kern="1200" dirty="0">
                <a:solidFill>
                  <a:schemeClr val="tx1"/>
                </a:solidFill>
                <a:cs typeface="+mn-cs"/>
              </a:rPr>
              <a:t>* מערך הביטוח הלאומי: 	סה"כ	629.8</a:t>
            </a:r>
            <a:endParaRPr lang="en-US" b="1" kern="1200" dirty="0">
              <a:solidFill>
                <a:schemeClr val="tx1"/>
              </a:solidFill>
            </a:endParaRPr>
          </a:p>
          <a:p>
            <a:pPr lvl="0" algn="r" rtl="1"/>
            <a:r>
              <a:rPr lang="he-IL" kern="1200" dirty="0">
                <a:solidFill>
                  <a:schemeClr val="tx1"/>
                </a:solidFill>
                <a:cs typeface="+mn-cs"/>
              </a:rPr>
              <a:t>ביטוח פנסיוני:		330.2</a:t>
            </a:r>
            <a:endParaRPr lang="en-US" kern="1200" dirty="0">
              <a:solidFill>
                <a:schemeClr val="tx1"/>
              </a:solidFill>
            </a:endParaRPr>
          </a:p>
          <a:p>
            <a:pPr lvl="0" algn="r" rtl="1"/>
            <a:r>
              <a:rPr lang="he-IL" kern="1200" dirty="0">
                <a:solidFill>
                  <a:schemeClr val="tx1"/>
                </a:solidFill>
                <a:cs typeface="+mn-cs"/>
              </a:rPr>
              <a:t>ביטוח בריאות:		250.1</a:t>
            </a:r>
            <a:endParaRPr lang="en-US" kern="1200" dirty="0">
              <a:solidFill>
                <a:schemeClr val="tx1"/>
              </a:solidFill>
            </a:endParaRPr>
          </a:p>
          <a:p>
            <a:pPr lvl="0" algn="r" rtl="1"/>
            <a:r>
              <a:rPr lang="he-IL" kern="1200" dirty="0">
                <a:solidFill>
                  <a:schemeClr val="tx1"/>
                </a:solidFill>
                <a:cs typeface="+mn-cs"/>
              </a:rPr>
              <a:t>ביטוח אבטלה:		28.2</a:t>
            </a:r>
            <a:endParaRPr lang="en-US" kern="1200" dirty="0">
              <a:solidFill>
                <a:schemeClr val="tx1"/>
              </a:solidFill>
            </a:endParaRPr>
          </a:p>
          <a:p>
            <a:pPr lvl="0" algn="r" rtl="1"/>
            <a:r>
              <a:rPr lang="he-IL" kern="1200" dirty="0">
                <a:solidFill>
                  <a:schemeClr val="tx1"/>
                </a:solidFill>
                <a:cs typeface="+mn-cs"/>
              </a:rPr>
              <a:t>ביטוח סיעודי:		42.4</a:t>
            </a:r>
            <a:endParaRPr lang="en-US" kern="1200" dirty="0">
              <a:solidFill>
                <a:schemeClr val="tx1"/>
              </a:solidFill>
            </a:endParaRPr>
          </a:p>
          <a:p>
            <a:pPr lvl="0" algn="r" rtl="1"/>
            <a:r>
              <a:rPr lang="he-IL" kern="1200" dirty="0">
                <a:solidFill>
                  <a:schemeClr val="tx1"/>
                </a:solidFill>
                <a:cs typeface="+mn-cs"/>
              </a:rPr>
              <a:t>ביטוח תאונות:		14.2</a:t>
            </a:r>
            <a:endParaRPr lang="en-US" kern="1200" dirty="0">
              <a:solidFill>
                <a:schemeClr val="tx1"/>
              </a:solidFill>
            </a:endParaRPr>
          </a:p>
          <a:p>
            <a:pPr algn="r" rtl="1"/>
            <a:r>
              <a:rPr lang="he-IL" b="1" kern="1200" dirty="0">
                <a:solidFill>
                  <a:schemeClr val="tx1"/>
                </a:solidFill>
                <a:cs typeface="+mn-cs"/>
              </a:rPr>
              <a:t>* קצבאות תמיכה ורווחה: 	סה"כ 	193.1</a:t>
            </a:r>
            <a:endParaRPr lang="en-US" b="1" kern="1200" dirty="0">
              <a:solidFill>
                <a:schemeClr val="tx1"/>
              </a:solidFill>
            </a:endParaRPr>
          </a:p>
          <a:p>
            <a:pPr lvl="0" algn="r" rtl="1"/>
            <a:r>
              <a:rPr lang="he-IL" kern="1200" dirty="0">
                <a:solidFill>
                  <a:schemeClr val="tx1"/>
                </a:solidFill>
                <a:cs typeface="+mn-cs"/>
              </a:rPr>
              <a:t>הבטחת הכנסה למחפשי עבודה:	 </a:t>
            </a:r>
            <a:r>
              <a:rPr lang="de-DE" kern="1200" dirty="0">
                <a:solidFill>
                  <a:schemeClr val="tx1"/>
                </a:solidFill>
              </a:rPr>
              <a:t>	</a:t>
            </a:r>
            <a:r>
              <a:rPr lang="he-IL" dirty="0">
                <a:latin typeface="Arial" panose="020B0604020202020204" pitchFamily="34" charset="0"/>
                <a:cs typeface="Arial" panose="020B0604020202020204" pitchFamily="34" charset="0"/>
              </a:rPr>
              <a:t>43.3</a:t>
            </a:r>
            <a:r>
              <a:rPr lang="he-IL" dirty="0"/>
              <a:t> </a:t>
            </a:r>
            <a:r>
              <a:rPr lang="de-DE" kern="1200" dirty="0">
                <a:solidFill>
                  <a:schemeClr val="tx1"/>
                </a:solidFill>
              </a:rPr>
              <a:t>	</a:t>
            </a:r>
            <a:endParaRPr lang="en-US" kern="1200" dirty="0">
              <a:solidFill>
                <a:schemeClr val="tx1"/>
              </a:solidFill>
            </a:endParaRPr>
          </a:p>
          <a:p>
            <a:pPr lvl="0" algn="r" rtl="1"/>
            <a:r>
              <a:rPr lang="he-IL" kern="1200" dirty="0">
                <a:solidFill>
                  <a:schemeClr val="tx1"/>
                </a:solidFill>
                <a:cs typeface="+mn-cs"/>
              </a:rPr>
              <a:t>עזרה סוציאלית: </a:t>
            </a:r>
            <a:r>
              <a:rPr lang="de-DE">
                <a:latin typeface="Arial" panose="020B0604020202020204" pitchFamily="34" charset="0"/>
                <a:cs typeface="Arial" panose="020B0604020202020204" pitchFamily="34" charset="0"/>
              </a:rPr>
              <a:t>4</a:t>
            </a:r>
            <a:r>
              <a:rPr lang="de-DE" kern="1200">
                <a:solidFill>
                  <a:schemeClr val="tx1"/>
                </a:solidFill>
                <a:latin typeface="Arial" panose="020B0604020202020204" pitchFamily="34" charset="0"/>
                <a:cs typeface="Arial" panose="020B0604020202020204" pitchFamily="34" charset="0"/>
              </a:rPr>
              <a:t>0.3                                                                                  </a:t>
            </a:r>
            <a:endParaRPr lang="en-US" kern="1200" dirty="0">
              <a:solidFill>
                <a:schemeClr val="tx1"/>
              </a:solidFill>
              <a:latin typeface="Arial" panose="020B0604020202020204" pitchFamily="34" charset="0"/>
              <a:cs typeface="Arial" panose="020B0604020202020204" pitchFamily="34" charset="0"/>
            </a:endParaRPr>
          </a:p>
          <a:p>
            <a:pPr lvl="0" algn="r" rtl="1"/>
            <a:r>
              <a:rPr lang="he-IL" b="1" kern="1200" dirty="0">
                <a:solidFill>
                  <a:schemeClr val="tx1"/>
                </a:solidFill>
                <a:cs typeface="+mn-cs"/>
              </a:rPr>
              <a:t>שירותי רווחה לילדים ונוער:</a:t>
            </a:r>
            <a:r>
              <a:rPr lang="de-DE" b="1" kern="1200" dirty="0">
                <a:solidFill>
                  <a:schemeClr val="tx1"/>
                </a:solidFill>
              </a:rPr>
              <a:t>	</a:t>
            </a:r>
            <a:r>
              <a:rPr lang="he-IL" b="1" kern="1200" dirty="0">
                <a:solidFill>
                  <a:schemeClr val="tx1"/>
                </a:solidFill>
                <a:cs typeface="+mn-cs"/>
              </a:rPr>
              <a:t> 	49.7</a:t>
            </a:r>
            <a:endParaRPr lang="en-US" kern="1200" dirty="0">
              <a:solidFill>
                <a:schemeClr val="tx1"/>
              </a:solidFill>
            </a:endParaRPr>
          </a:p>
          <a:p>
            <a:pPr lvl="0" algn="r" rtl="1"/>
            <a:r>
              <a:rPr lang="he-IL" kern="1200" dirty="0">
                <a:solidFill>
                  <a:schemeClr val="tx1"/>
                </a:solidFill>
                <a:cs typeface="+mn-cs"/>
              </a:rPr>
              <a:t>סיוע בדיור: 		1.0</a:t>
            </a:r>
            <a:endParaRPr lang="en-US" kern="1200" dirty="0">
              <a:solidFill>
                <a:schemeClr val="tx1"/>
              </a:solidFill>
            </a:endParaRPr>
          </a:p>
          <a:p>
            <a:pPr lvl="0" algn="r" rtl="1"/>
            <a:r>
              <a:rPr lang="he-IL" kern="1200" dirty="0">
                <a:solidFill>
                  <a:schemeClr val="tx1"/>
                </a:solidFill>
                <a:cs typeface="+mn-cs"/>
              </a:rPr>
              <a:t>קצבאות הורים:</a:t>
            </a:r>
            <a:r>
              <a:rPr lang="de-DE" dirty="0">
                <a:cs typeface="+mn-cs"/>
              </a:rPr>
              <a:t>		</a:t>
            </a:r>
            <a:r>
              <a:rPr lang="he-IL" kern="1200" dirty="0">
                <a:solidFill>
                  <a:schemeClr val="tx1"/>
                </a:solidFill>
                <a:cs typeface="+mn-cs"/>
              </a:rPr>
              <a:t>7.8</a:t>
            </a:r>
            <a:endParaRPr lang="en-US" kern="1200" dirty="0">
              <a:solidFill>
                <a:schemeClr val="tx1"/>
              </a:solidFill>
            </a:endParaRPr>
          </a:p>
          <a:p>
            <a:pPr lvl="0" algn="r" rtl="1"/>
            <a:r>
              <a:rPr lang="he-IL" kern="1200" dirty="0">
                <a:solidFill>
                  <a:schemeClr val="tx1"/>
                </a:solidFill>
                <a:cs typeface="+mn-cs"/>
              </a:rPr>
              <a:t>קצבאות ילדים/הטבות משפחה: </a:t>
            </a:r>
            <a:r>
              <a:rPr lang="de-DE" kern="1200" dirty="0">
                <a:solidFill>
                  <a:schemeClr val="tx1"/>
                </a:solidFill>
              </a:rPr>
              <a:t>    	</a:t>
            </a:r>
            <a:r>
              <a:rPr lang="he-IL" kern="1200" dirty="0">
                <a:solidFill>
                  <a:schemeClr val="tx1"/>
                </a:solidFill>
                <a:cs typeface="+mn-cs"/>
              </a:rPr>
              <a:t>	47.6</a:t>
            </a:r>
            <a:r>
              <a:rPr lang="de-DE" kern="1200" dirty="0">
                <a:solidFill>
                  <a:schemeClr val="tx1"/>
                </a:solidFill>
              </a:rPr>
              <a:t>     </a:t>
            </a:r>
            <a:endParaRPr lang="en-US" kern="1200" dirty="0">
              <a:solidFill>
                <a:schemeClr val="tx1"/>
              </a:solidFill>
            </a:endParaRPr>
          </a:p>
          <a:p>
            <a:pPr lvl="0" algn="r" rtl="1"/>
            <a:r>
              <a:rPr lang="he-IL" kern="1200" dirty="0">
                <a:solidFill>
                  <a:schemeClr val="tx1"/>
                </a:solidFill>
                <a:cs typeface="+mn-cs"/>
              </a:rPr>
              <a:t>סיוע בלימודים/התקדמות: 		2.1</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Bundesministerium für Arbeit und Soziales (BMAS) (2020). </a:t>
            </a:r>
            <a:r>
              <a:rPr lang="en-GB" kern="1200" dirty="0" err="1">
                <a:solidFill>
                  <a:schemeClr val="tx1"/>
                </a:solidFill>
              </a:rPr>
              <a:t>Sozialbudget</a:t>
            </a:r>
            <a:r>
              <a:rPr lang="en-GB" kern="1200" dirty="0">
                <a:solidFill>
                  <a:schemeClr val="tx1"/>
                </a:solidFill>
              </a:rPr>
              <a:t> 2019; online: </a:t>
            </a:r>
            <a:r>
              <a:rPr lang="en-GB" u="sng" kern="1200" dirty="0">
                <a:solidFill>
                  <a:schemeClr val="tx1"/>
                </a:solidFill>
                <a:hlinkClick r:id="rId3"/>
              </a:rPr>
              <a:t>https://www.bmas.de/SharedDocs/Downloads/DE/PDF-Publikationen/a230-19-sozialbudget-2019.pdf?__blob=publicationFile&amp;v=1</a:t>
            </a:r>
            <a:r>
              <a:rPr lang="en-GB" kern="1200" dirty="0">
                <a:solidFill>
                  <a:schemeClr val="tx1"/>
                </a:solidFill>
              </a:rPr>
              <a:t> (last accessed: 31 May 2021). </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35</a:t>
            </a:fld>
            <a:endParaRPr lang="de-DE"/>
          </a:p>
        </p:txBody>
      </p:sp>
    </p:spTree>
    <p:extLst>
      <p:ext uri="{BB962C8B-B14F-4D97-AF65-F5344CB8AC3E}">
        <p14:creationId xmlns:p14="http://schemas.microsoft.com/office/powerpoint/2010/main" val="2118143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3167930"/>
          </a:xfrm>
        </p:spPr>
        <p:txBody>
          <a:bodyPr/>
          <a:lstStyle/>
          <a:p>
            <a:pPr algn="r" rtl="1"/>
            <a:r>
              <a:rPr lang="he-IL" b="1" kern="1200" dirty="0">
                <a:solidFill>
                  <a:schemeClr val="tx1"/>
                </a:solidFill>
                <a:cs typeface="+mn-cs"/>
              </a:rPr>
              <a:t> </a:t>
            </a:r>
            <a:r>
              <a:rPr lang="ar-SA" b="1" kern="1200" dirty="0">
                <a:solidFill>
                  <a:schemeClr val="tx1"/>
                </a:solidFill>
                <a:cs typeface="+mn-cs"/>
              </a:rPr>
              <a:t>1.3.5 </a:t>
            </a:r>
            <a:r>
              <a:rPr lang="he-IL" b="1" kern="1200" dirty="0">
                <a:solidFill>
                  <a:schemeClr val="tx1"/>
                </a:solidFill>
                <a:cs typeface="+mn-cs"/>
              </a:rPr>
              <a:t>עקרונות מרכזיים בהליכים סוציאליים-מנהליים</a:t>
            </a:r>
          </a:p>
          <a:p>
            <a:pPr algn="r" rtl="1"/>
            <a:endParaRPr lang="en-US" kern="1200" dirty="0">
              <a:solidFill>
                <a:schemeClr val="tx1"/>
              </a:solidFill>
            </a:endParaRPr>
          </a:p>
          <a:p>
            <a:pPr algn="r" rtl="1"/>
            <a:r>
              <a:rPr lang="he-IL" kern="1200" dirty="0">
                <a:solidFill>
                  <a:schemeClr val="tx1"/>
                </a:solidFill>
                <a:cs typeface="+mn-cs"/>
              </a:rPr>
              <a:t>חוק רווחת הילדים והנוער (</a:t>
            </a:r>
            <a:r>
              <a:rPr lang="de-DE" b="1" kern="1200" dirty="0">
                <a:solidFill>
                  <a:schemeClr val="tx1"/>
                </a:solidFill>
              </a:rPr>
              <a:t>SGB VIII</a:t>
            </a:r>
            <a:r>
              <a:rPr lang="he-IL" kern="1200" dirty="0">
                <a:solidFill>
                  <a:schemeClr val="tx1"/>
                </a:solidFill>
                <a:cs typeface="+mn-cs"/>
              </a:rPr>
              <a:t>) מהווה חלק </a:t>
            </a:r>
            <a:r>
              <a:rPr lang="he-IL" kern="1200" dirty="0" err="1">
                <a:solidFill>
                  <a:schemeClr val="tx1"/>
                </a:solidFill>
                <a:cs typeface="+mn-cs"/>
              </a:rPr>
              <a:t>אינטגרלי</a:t>
            </a:r>
            <a:r>
              <a:rPr lang="he-IL" kern="1200" dirty="0">
                <a:solidFill>
                  <a:schemeClr val="tx1"/>
                </a:solidFill>
                <a:cs typeface="+mn-cs"/>
              </a:rPr>
              <a:t> מספר החוקים הסוציאלי (</a:t>
            </a:r>
            <a:r>
              <a:rPr lang="de-DE" b="1" kern="1200" dirty="0">
                <a:solidFill>
                  <a:schemeClr val="tx1"/>
                </a:solidFill>
              </a:rPr>
              <a:t>SGB</a:t>
            </a:r>
            <a:r>
              <a:rPr lang="he-IL" kern="1200" dirty="0">
                <a:solidFill>
                  <a:schemeClr val="tx1"/>
                </a:solidFill>
                <a:cs typeface="+mn-cs"/>
              </a:rPr>
              <a:t>) של הרפובליקה </a:t>
            </a:r>
            <a:r>
              <a:rPr lang="he-IL" kern="1200" dirty="0" err="1">
                <a:solidFill>
                  <a:schemeClr val="tx1"/>
                </a:solidFill>
                <a:cs typeface="+mn-cs"/>
              </a:rPr>
              <a:t>הפדרלית</a:t>
            </a:r>
            <a:r>
              <a:rPr lang="he-IL" kern="1200" dirty="0">
                <a:solidFill>
                  <a:schemeClr val="tx1"/>
                </a:solidFill>
                <a:cs typeface="+mn-cs"/>
              </a:rPr>
              <a:t> של גרמניה. מאחר שמטרתו העיקרית היא להסדיר את ההטבות הסוציאליות, הוא אינו מהווה חוק </a:t>
            </a:r>
            <a:r>
              <a:rPr lang="he-IL" kern="1200" dirty="0" err="1">
                <a:solidFill>
                  <a:schemeClr val="tx1"/>
                </a:solidFill>
                <a:cs typeface="+mn-cs"/>
              </a:rPr>
              <a:t>רגולטורי</a:t>
            </a:r>
            <a:r>
              <a:rPr lang="he-IL" kern="1200" dirty="0">
                <a:solidFill>
                  <a:schemeClr val="tx1"/>
                </a:solidFill>
                <a:cs typeface="+mn-cs"/>
              </a:rPr>
              <a:t>. בהתחשב בכך, תחולת הכללים לקבלת הטבות סוציאליות נקבעה במיוחד בספרי החוקים הסוציאליים הראשון והעשירי (</a:t>
            </a:r>
            <a:r>
              <a:rPr lang="de-DE" b="1" kern="1200" dirty="0">
                <a:solidFill>
                  <a:schemeClr val="tx1"/>
                </a:solidFill>
              </a:rPr>
              <a:t>SGB I</a:t>
            </a:r>
            <a:r>
              <a:rPr lang="de-DE" kern="1200" dirty="0">
                <a:solidFill>
                  <a:schemeClr val="tx1"/>
                </a:solidFill>
              </a:rPr>
              <a:t> </a:t>
            </a:r>
            <a:r>
              <a:rPr lang="he-IL" kern="1200" dirty="0">
                <a:solidFill>
                  <a:schemeClr val="tx1"/>
                </a:solidFill>
                <a:cs typeface="+mn-cs"/>
              </a:rPr>
              <a:t>ו- </a:t>
            </a:r>
            <a:r>
              <a:rPr lang="de-DE" b="1" kern="1200" dirty="0">
                <a:solidFill>
                  <a:schemeClr val="tx1"/>
                </a:solidFill>
              </a:rPr>
              <a:t>SGB X</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החוק מסייע לזכאים להתמצא באופן טוב יותר במערכת מורכבת המושתתת על ספרי חוקים סוציאליים שונים, להגיש בקשות להטבות סוציאליות ולממש (במהרה) את זכויותיהם. כפועל יוצא מכך, ישנם שלושה קווים מנחים בעלי חשיבות: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רף נמוך לגישה למערכת ההטבות הסוציאליות.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הנטל בניהול ההליכים מוטל על הגופים למתן הטבות סוציאליות ולא על ציבור הזכאים.</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זכויות הזכאים במסגרת ההליך.</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לאורך ההליך כולו, החל מבדיקת הזכאות ובכלה בהחלטה למתן התשלום, יילקחו בחשבון ההסדרים הקבועים בחוק בדבר ההליכים הסוציאליים-מנהליים. ההסדרים הללו מהווים סטנדרטים מקצועיים ועל הגופים המנהליים לעמוד בהם. כוחן של ההוראות הנזכרות בחלק הכללי של ספר החוקים הסוציאלי הראשון (</a:t>
            </a:r>
            <a:r>
              <a:rPr lang="de-DE" b="1" kern="1200" dirty="0">
                <a:solidFill>
                  <a:schemeClr val="tx1"/>
                </a:solidFill>
              </a:rPr>
              <a:t>SGB I</a:t>
            </a:r>
            <a:r>
              <a:rPr lang="he-IL" kern="1200" dirty="0">
                <a:solidFill>
                  <a:schemeClr val="tx1"/>
                </a:solidFill>
                <a:cs typeface="+mn-cs"/>
              </a:rPr>
              <a:t>) יפה גם לגבי כל ספרי החוקים הסוציאליים, כמו ההוראות לגבי הגשת בקשה, סודיות הנתונים הסוציאליים או שיתוף הפעולה של הזכאים. גם ספר החוקים הסוציאלי העשירי (</a:t>
            </a:r>
            <a:r>
              <a:rPr lang="de-DE" b="1" kern="1200" dirty="0">
                <a:solidFill>
                  <a:schemeClr val="tx1"/>
                </a:solidFill>
              </a:rPr>
              <a:t>SGB X</a:t>
            </a:r>
            <a:r>
              <a:rPr lang="he-IL" kern="1200" dirty="0">
                <a:solidFill>
                  <a:schemeClr val="tx1"/>
                </a:solidFill>
                <a:cs typeface="+mn-cs"/>
              </a:rPr>
              <a:t>) העוסק בהליך המנהלי ובהגנת המידע מכיל הוראות החלות על כל ספרי החוקים הסוציאליים. בהתאם, הסדרים אלה חלים גם על שירותים הניתנים במסגרת הרווחה לילדים ונוער. בהתאם לסעיף 1 פסקה 1 בספר החוקים הסוציאלי העשירי, ההוראות חלות על התפקידים המנהליים מתוקף החוק הציבורי של רפובליקה </a:t>
            </a:r>
            <a:r>
              <a:rPr lang="he-IL" kern="1200" dirty="0" err="1">
                <a:solidFill>
                  <a:schemeClr val="tx1"/>
                </a:solidFill>
                <a:cs typeface="+mn-cs"/>
              </a:rPr>
              <a:t>הפדרלית</a:t>
            </a:r>
            <a:r>
              <a:rPr lang="he-IL" kern="1200" dirty="0">
                <a:solidFill>
                  <a:schemeClr val="tx1"/>
                </a:solidFill>
                <a:cs typeface="+mn-cs"/>
              </a:rPr>
              <a:t> של גרמניה. סעיף 12 בספר החוקים הסוציאלי העשירי מטיל על הרשות את האחריות על ההליך.</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עקרונות ההליך</a:t>
            </a:r>
            <a:endParaRPr lang="en-US" kern="1200" dirty="0">
              <a:solidFill>
                <a:schemeClr val="tx1"/>
              </a:solidFill>
            </a:endParaRPr>
          </a:p>
          <a:p>
            <a:pPr algn="r" rtl="1"/>
            <a:r>
              <a:rPr lang="he-IL" kern="1200" dirty="0">
                <a:solidFill>
                  <a:schemeClr val="tx1"/>
                </a:solidFill>
                <a:cs typeface="+mn-cs"/>
              </a:rPr>
              <a:t>ספר החוקים הסוציאלי העשירי קובע דרישות לניהול הליכים אדמיניסטרטיביים: בהתאם למשפט 2 של סעיף 9 בספר החוקים הסוציאלי העשירי, יש לנהל את ההליכים "בפשטות, ביעילות ובמהירות". בהתאם לסעיף 17 בספר החוקים הסוציאלי הראשון, הרשות חייבת להבטיח כי הזכאים יקבלו במהירות את ההטבות הסוציאליות המגיעות להם.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התחלה</a:t>
            </a:r>
            <a:endParaRPr lang="en-US" kern="1200" dirty="0">
              <a:solidFill>
                <a:schemeClr val="tx1"/>
              </a:solidFill>
            </a:endParaRPr>
          </a:p>
          <a:p>
            <a:pPr algn="r" rtl="1"/>
            <a:r>
              <a:rPr lang="he-IL" kern="1200" dirty="0">
                <a:solidFill>
                  <a:schemeClr val="tx1"/>
                </a:solidFill>
                <a:cs typeface="+mn-cs"/>
              </a:rPr>
              <a:t>התהליך יכול להתבצע מתוקף סמכותה של הרשות או על פי בקשה, בעל פה (כלומר, ללא המכשולים </a:t>
            </a:r>
            <a:r>
              <a:rPr lang="he-IL" kern="1200" dirty="0" err="1">
                <a:solidFill>
                  <a:schemeClr val="tx1"/>
                </a:solidFill>
                <a:cs typeface="+mn-cs"/>
              </a:rPr>
              <a:t>הפורמליים</a:t>
            </a:r>
            <a:r>
              <a:rPr lang="he-IL" kern="1200" dirty="0">
                <a:solidFill>
                  <a:schemeClr val="tx1"/>
                </a:solidFill>
                <a:cs typeface="+mn-cs"/>
              </a:rPr>
              <a:t> הכרוכים בהגשת בקשה) או בכתב. הבקשה אינה כרוכה בתשלום. הגשתה מהווה הן את תחילת ההליך והן את המועד המוקדם ביותר לתשלום הטבות.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בירור העובדות</a:t>
            </a:r>
            <a:endParaRPr lang="en-US" kern="1200" dirty="0">
              <a:solidFill>
                <a:schemeClr val="tx1"/>
              </a:solidFill>
            </a:endParaRPr>
          </a:p>
          <a:p>
            <a:pPr algn="r" rtl="1"/>
            <a:r>
              <a:rPr lang="he-IL" kern="1200" dirty="0">
                <a:solidFill>
                  <a:schemeClr val="tx1"/>
                </a:solidFill>
                <a:cs typeface="+mn-cs"/>
              </a:rPr>
              <a:t>בראש ובראשונה, ההליך הסוציאלי-מנהלי מתמקד בבחינת העמידה בקריטריונים לזכאות. הדבר נעשה על בסיס עקרון בדיקת הרשות הממשלתית, קרי, באחריות הרשות לברר את כל העובדות הנדרשות לקבלת החלטה מתוקף סמכותה (סעיף 20 בספר החוקים הסוציאלי העשירי).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הגנה על נתונים סוציאליים</a:t>
            </a:r>
            <a:endParaRPr lang="en-US" kern="1200" dirty="0">
              <a:solidFill>
                <a:schemeClr val="tx1"/>
              </a:solidFill>
            </a:endParaRPr>
          </a:p>
          <a:p>
            <a:pPr algn="r" rtl="1"/>
            <a:r>
              <a:rPr lang="he-IL" kern="1200" dirty="0">
                <a:solidFill>
                  <a:schemeClr val="tx1"/>
                </a:solidFill>
                <a:cs typeface="+mn-cs"/>
              </a:rPr>
              <a:t>נתונים סוציאליים הם פרטים הנוגעים לעניינים האישיים או העובדתיים (בדרך כלל של המבקש/הזכאי להטבות).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זכויות הצדדים</a:t>
            </a:r>
            <a:endParaRPr lang="en-US" kern="1200" dirty="0">
              <a:solidFill>
                <a:schemeClr val="tx1"/>
              </a:solidFill>
            </a:endParaRPr>
          </a:p>
          <a:p>
            <a:pPr algn="r" rtl="1"/>
            <a:r>
              <a:rPr lang="he-IL" kern="1200" dirty="0">
                <a:solidFill>
                  <a:schemeClr val="tx1"/>
                </a:solidFill>
                <a:cs typeface="+mn-cs"/>
              </a:rPr>
              <a:t>לצדדים בהליך המנהלי עומדות זכויות שונות, כגון:</a:t>
            </a:r>
            <a:endParaRPr lang="en-US" kern="1200" dirty="0">
              <a:solidFill>
                <a:schemeClr val="tx1"/>
              </a:solidFill>
            </a:endParaRPr>
          </a:p>
          <a:p>
            <a:pPr algn="r" rtl="1"/>
            <a:r>
              <a:rPr lang="he-IL" kern="1200" dirty="0">
                <a:solidFill>
                  <a:schemeClr val="tx1"/>
                </a:solidFill>
                <a:cs typeface="+mn-cs"/>
              </a:rPr>
              <a:t>הזכות לייצוג על ידי בא-כוח או נציג משפטי (סעיף 13 בספר החוקים הסוציאלי העשירי)</a:t>
            </a:r>
            <a:endParaRPr lang="en-US" kern="1200" dirty="0">
              <a:solidFill>
                <a:schemeClr val="tx1"/>
              </a:solidFill>
            </a:endParaRPr>
          </a:p>
          <a:p>
            <a:pPr algn="r" rtl="1"/>
            <a:r>
              <a:rPr lang="he-IL" kern="1200" dirty="0">
                <a:solidFill>
                  <a:schemeClr val="tx1"/>
                </a:solidFill>
                <a:cs typeface="+mn-cs"/>
              </a:rPr>
              <a:t>הזכות לעיון במסמכים (סעיף 26 בספר החוקים הסוציאלי העשירי)</a:t>
            </a:r>
            <a:endParaRPr lang="en-US" kern="1200" dirty="0">
              <a:solidFill>
                <a:schemeClr val="tx1"/>
              </a:solidFill>
            </a:endParaRPr>
          </a:p>
          <a:p>
            <a:pPr algn="r" rtl="1"/>
            <a:r>
              <a:rPr lang="he-IL" kern="1200" dirty="0">
                <a:solidFill>
                  <a:schemeClr val="tx1"/>
                </a:solidFill>
                <a:cs typeface="+mn-cs"/>
              </a:rPr>
              <a:t>הזכות לעריכת שימוע (סעיף 24 בספר החוקים הסוציאלי העשירי)</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סיום</a:t>
            </a:r>
            <a:endParaRPr lang="en-US" kern="1200" dirty="0">
              <a:solidFill>
                <a:schemeClr val="tx1"/>
              </a:solidFill>
            </a:endParaRPr>
          </a:p>
          <a:p>
            <a:pPr algn="r" rtl="1"/>
            <a:r>
              <a:rPr lang="he-IL" kern="1200" dirty="0">
                <a:solidFill>
                  <a:schemeClr val="tx1"/>
                </a:solidFill>
                <a:cs typeface="+mn-cs"/>
              </a:rPr>
              <a:t>ההליך המנהלי מסתיים בדרך כלל בהחלטה מנהלית, קרי, מתן הודעה או חתימה על הסכם מתוקף החוק הציבורי (סעיף 8 בספר החוקים הסוציאלי העשירי).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Trenczek, Thomas (2019): Verfahren und Rechtsschutz. In: Münder/Meysen/Trenczek (eds.): Frankfurter Kommentar SGB VIII, Anhang I, 8th edition, Baden-Baden, p. 1093−1128. </a:t>
            </a:r>
            <a:endParaRPr lang="en-US" kern="1200" dirty="0">
              <a:solidFill>
                <a:schemeClr val="tx1"/>
              </a:solidFill>
            </a:endParaRPr>
          </a:p>
          <a:p>
            <a:pPr lvl="0" algn="l" rtl="1"/>
            <a:r>
              <a:rPr lang="de-DE" kern="1200" dirty="0">
                <a:solidFill>
                  <a:schemeClr val="tx1"/>
                </a:solidFill>
              </a:rPr>
              <a:t>Waschull, Dirk (2019): ASD-Arbeit und Verwaltungsverfahren. In: Merchel, Joachim (ed.): Handbuch Allgemeiner Sozialer Dienst (ASD). 3rd edition, </a:t>
            </a:r>
            <a:r>
              <a:rPr lang="en-GB" kern="1200" dirty="0">
                <a:solidFill>
                  <a:schemeClr val="tx1"/>
                </a:solidFill>
              </a:rPr>
              <a:t>Munich, p. 78–87.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36</a:t>
            </a:fld>
            <a:endParaRPr lang="de-DE"/>
          </a:p>
        </p:txBody>
      </p:sp>
    </p:spTree>
    <p:extLst>
      <p:ext uri="{BB962C8B-B14F-4D97-AF65-F5344CB8AC3E}">
        <p14:creationId xmlns:p14="http://schemas.microsoft.com/office/powerpoint/2010/main" val="2564708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2361965"/>
          </a:xfrm>
        </p:spPr>
        <p:txBody>
          <a:bodyPr/>
          <a:lstStyle/>
          <a:p>
            <a:pPr algn="r" rtl="1"/>
            <a:r>
              <a:rPr lang="he-IL" b="1" kern="1200" dirty="0">
                <a:solidFill>
                  <a:schemeClr val="tx1"/>
                </a:solidFill>
                <a:cs typeface="+mn-cs"/>
              </a:rPr>
              <a:t> </a:t>
            </a:r>
            <a:r>
              <a:rPr lang="ar-SA" b="1" kern="1200" dirty="0">
                <a:solidFill>
                  <a:schemeClr val="tx1"/>
                </a:solidFill>
                <a:cs typeface="+mn-cs"/>
              </a:rPr>
              <a:t>1.3.6 </a:t>
            </a:r>
            <a:r>
              <a:rPr lang="he-IL" b="1" kern="1200" dirty="0">
                <a:solidFill>
                  <a:schemeClr val="tx1"/>
                </a:solidFill>
                <a:cs typeface="+mn-cs"/>
              </a:rPr>
              <a:t>מחויבות להסכמים/אמנות בינלאומיות </a:t>
            </a:r>
          </a:p>
          <a:p>
            <a:pPr algn="r" rtl="1"/>
            <a:endParaRPr lang="en-US" kern="1200" dirty="0">
              <a:solidFill>
                <a:schemeClr val="tx1"/>
              </a:solidFill>
            </a:endParaRPr>
          </a:p>
          <a:p>
            <a:pPr algn="r" rtl="1"/>
            <a:r>
              <a:rPr lang="he-IL" kern="1200" dirty="0">
                <a:solidFill>
                  <a:schemeClr val="tx1"/>
                </a:solidFill>
                <a:cs typeface="+mn-cs"/>
              </a:rPr>
              <a:t>מעבר </a:t>
            </a:r>
            <a:r>
              <a:rPr lang="he-IL" kern="1200" dirty="0" err="1">
                <a:solidFill>
                  <a:schemeClr val="tx1"/>
                </a:solidFill>
                <a:cs typeface="+mn-cs"/>
              </a:rPr>
              <a:t>להתחייבויותה</a:t>
            </a:r>
            <a:r>
              <a:rPr lang="he-IL" kern="1200" dirty="0">
                <a:solidFill>
                  <a:schemeClr val="tx1"/>
                </a:solidFill>
                <a:cs typeface="+mn-cs"/>
              </a:rPr>
              <a:t> הבינלאומיות של ממשלת גרמניה למסגרת החוקית של האיחוד האירופי, גרמניה חתומה גם על שורה של הסכמים ואמנות בינלאומיות הכוללים סוגים שונים של התחייבויות. חלק מן ההסכמים הללו תקפים בעולם כולו, חלקם באירופה וחלקם הסכמים דו-צדדיים (</a:t>
            </a:r>
            <a:r>
              <a:rPr lang="he-IL" kern="1200" dirty="0" err="1">
                <a:solidFill>
                  <a:schemeClr val="tx1"/>
                </a:solidFill>
                <a:cs typeface="+mn-cs"/>
              </a:rPr>
              <a:t>בילטרליים</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לפי הדין הגרמני, אמנות בינלאומיות המחייבות הסכמה ו/או השתתפות של מוסדות החקיקה </a:t>
            </a:r>
            <a:r>
              <a:rPr lang="he-IL" kern="1200" dirty="0" err="1">
                <a:solidFill>
                  <a:schemeClr val="tx1"/>
                </a:solidFill>
                <a:cs typeface="+mn-cs"/>
              </a:rPr>
              <a:t>הפדרליים</a:t>
            </a:r>
            <a:r>
              <a:rPr lang="he-IL" kern="1200" dirty="0">
                <a:solidFill>
                  <a:schemeClr val="tx1"/>
                </a:solidFill>
                <a:cs typeface="+mn-cs"/>
              </a:rPr>
              <a:t> מתוקף משפט 1 בסעיף 59, פסקה 2 בחוק היסוד, הן בעלות מעמד של חוק </a:t>
            </a:r>
            <a:r>
              <a:rPr lang="he-IL" kern="1200" dirty="0" err="1">
                <a:solidFill>
                  <a:schemeClr val="tx1"/>
                </a:solidFill>
                <a:cs typeface="+mn-cs"/>
              </a:rPr>
              <a:t>פדרלי</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רוב החוקים שנחקקו על ידי ארגונים בינלאומיים אינם ניתנים ליישום במישרין בתוך גרמניה. עם זאת, המדינות החברות בארגונים בינלאומיים מחויבות ליישם כל התחייבות הנגזרת מחקיקה כזו במסגרת חוקי המדינה.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האומות המאוחדות</a:t>
            </a:r>
            <a:endParaRPr lang="en-US" kern="1200" dirty="0">
              <a:solidFill>
                <a:schemeClr val="tx1"/>
              </a:solidFill>
            </a:endParaRPr>
          </a:p>
          <a:p>
            <a:pPr algn="r" rtl="1"/>
            <a:r>
              <a:rPr lang="he-IL" kern="1200" dirty="0">
                <a:solidFill>
                  <a:schemeClr val="tx1"/>
                </a:solidFill>
                <a:cs typeface="+mn-cs"/>
              </a:rPr>
              <a:t>מאז "ההכרזה לכל באי עולם בדבר זכויות האדם" אימצו האומות המאוחדות 10 אמנות נוספות בדבר זכויות אדם המשמשות ככלי להגנה על זכויות האדם אשר מחייב את כל המדינות החברות באו"ם מכוח החוק הבינלאומי. לחלק מהאמנות הללו בדבר זכויות האדם נוספו פרוטוקולים </a:t>
            </a:r>
            <a:r>
              <a:rPr lang="he-IL" kern="1200" dirty="0" err="1">
                <a:solidFill>
                  <a:schemeClr val="tx1"/>
                </a:solidFill>
                <a:cs typeface="+mn-cs"/>
              </a:rPr>
              <a:t>אופציונליים</a:t>
            </a:r>
            <a:r>
              <a:rPr lang="he-IL" kern="1200" dirty="0">
                <a:solidFill>
                  <a:schemeClr val="tx1"/>
                </a:solidFill>
                <a:cs typeface="+mn-cs"/>
              </a:rPr>
              <a:t>, המשמשים לעתים קרובות לקביעת נהלים לאחר שהוגשו תלונות בנושא הפרת זכויות הילד.</a:t>
            </a:r>
            <a:endParaRPr lang="en-US" kern="1200" dirty="0">
              <a:solidFill>
                <a:schemeClr val="tx1"/>
              </a:solidFill>
            </a:endParaRPr>
          </a:p>
          <a:p>
            <a:pPr algn="r" rtl="1"/>
            <a:r>
              <a:rPr lang="he-IL" kern="1200" dirty="0">
                <a:solidFill>
                  <a:schemeClr val="tx1"/>
                </a:solidFill>
                <a:cs typeface="+mn-cs"/>
              </a:rPr>
              <a:t>לאמנות הבאות נודעה חשיבות רבה במיוחד עבור ילדים, בני נוער ומשפחות:</a:t>
            </a:r>
          </a:p>
          <a:p>
            <a:pPr algn="r" rtl="1"/>
            <a:endParaRPr lang="en-US" kern="1200" dirty="0">
              <a:solidFill>
                <a:schemeClr val="tx1"/>
              </a:solidFill>
            </a:endParaRPr>
          </a:p>
          <a:p>
            <a:pPr lvl="0" algn="r" rtl="1">
              <a:buFont typeface="Arial" pitchFamily="34" charset="0"/>
              <a:buChar char="•"/>
            </a:pPr>
            <a:r>
              <a:rPr lang="he-IL" kern="1200" dirty="0">
                <a:solidFill>
                  <a:schemeClr val="tx1"/>
                </a:solidFill>
                <a:cs typeface="+mn-cs"/>
              </a:rPr>
              <a:t>אמנת האו"ם בדבר זכויות הילד. זהו הסכם בינלאומי מחייב שנכנס לתוקף ב-2 בספטמבר 1990 ואושרר על ידי גרמניה ב-6 במרץ 1992.</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אמנת האו"ם בדבר זכויותיהם של אנשים עם מוגבלויות. זהו הסכם בינלאומי מחייב שנכנס לתוקף ב-3 במאי 2008 ואושרר על ידי גרמניה ב-24 בפברואר 2009.</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האמנה לביעור כל הצורות של אפליה נגד נשים, אשר אומצה על ידי האו"ם ב-18 בדצמבר 1979, נכנסה לתוקף ב-1981 ואושררה על ידי גרמניה ב-10 ביולי 1985.</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האמנה הבינלאומית בדבר ביעור כל צורות האפליה הגזעית, שנכנסה לתוקף ב-4 בינואר 1969 ואושררה ללא סייג על ידי גרמניה ב-16 במאי 1969.</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מועצת אירופה</a:t>
            </a:r>
            <a:endParaRPr lang="en-US" kern="1200" dirty="0">
              <a:solidFill>
                <a:schemeClr val="tx1"/>
              </a:solidFill>
            </a:endParaRPr>
          </a:p>
          <a:p>
            <a:pPr algn="r" rtl="1"/>
            <a:r>
              <a:rPr lang="he-IL" kern="1200" dirty="0">
                <a:solidFill>
                  <a:schemeClr val="tx1"/>
                </a:solidFill>
                <a:cs typeface="+mn-cs"/>
              </a:rPr>
              <a:t>מועצת אירופה היא חלוצה ביצירת מסגרת חוקית כלל-אירופית מחייבת להגנה על זכויות האדם, שלטון החוק והדמוקרטיה. עד כה, אומצו למעלה מ-200 אמנות ופרוטוקולים של מועצת אירופה. הם כוללים כלים משפטיים בסיסיים, כגון האמנה האירופית להגנת זכויות האדם וחירויות היסוד, האמנה נגד עינויים והאמנה החברתית האירופית.</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בנוסף לאלו, לאמנות הבאות נודעה חשיבות רבה במיוחד עבור ילדים, בני נוער ומשפחות:</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אמנת מועצת אירופה למניעה ומאבק באלימות נגד נשים ואלימות במשפחה, שנכנסה לתוקף ב-1 באוגוסט 2014.</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אמנת מועצת אירופה להגנה על ילדים מפני ניצול והתעללות מינית, שנכנסה לתוקף ב-1 ביולי 2010.</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ועידת האג למשפט בינלאומי פומבי</a:t>
            </a:r>
            <a:endParaRPr lang="en-US" kern="1200" dirty="0">
              <a:solidFill>
                <a:schemeClr val="tx1"/>
              </a:solidFill>
            </a:endParaRPr>
          </a:p>
          <a:p>
            <a:pPr algn="r" rtl="1"/>
            <a:r>
              <a:rPr lang="he-IL" kern="1200" dirty="0">
                <a:solidFill>
                  <a:schemeClr val="tx1"/>
                </a:solidFill>
                <a:cs typeface="+mn-cs"/>
              </a:rPr>
              <a:t>לוועידת האג, שניסחה כמה אמנות בינלאומיות פורצות דרך, נודעה חשיבות רבה בשיתוף פעולה הבינלאומי בענייני ילדים ומשפחות. גרמניה אימצה את האמנות הבאות:</a:t>
            </a:r>
          </a:p>
          <a:p>
            <a:pPr algn="r" rtl="1"/>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האמנה מיום 19 באוקטובר 1996 בדבר סמכויות השיפוט, ברירת החוק, הכרה, אכיפה ושיתוף פעולה בנוגע לאחריות הורית ואמצעים להגנת ילדים </a:t>
            </a:r>
            <a:endParaRPr lang="en-US" kern="1200" dirty="0">
              <a:solidFill>
                <a:schemeClr val="tx1"/>
              </a:solidFill>
            </a:endParaRPr>
          </a:p>
          <a:p>
            <a:pPr marL="177691" indent="-177691" rtl="1">
              <a:buFont typeface="Arial" panose="020B0604020202020204" pitchFamily="34" charset="0"/>
              <a:buChar char="•"/>
            </a:pPr>
            <a:r>
              <a:rPr lang="he-IL" u="sng" kern="1200" dirty="0">
                <a:solidFill>
                  <a:schemeClr val="tx1"/>
                </a:solidFill>
                <a:cs typeface="+mn-cs"/>
              </a:rPr>
              <a:t>האמנה מיום 5 באוקטובר 1961 בדבר סמכויות הרשויות וברירת החוק ביחס להגנה על קטינים</a:t>
            </a:r>
            <a:endParaRPr lang="en-US" kern="1200" dirty="0">
              <a:solidFill>
                <a:schemeClr val="tx1"/>
              </a:solidFill>
            </a:endParaRPr>
          </a:p>
          <a:p>
            <a:pPr marL="177691" indent="-177691" rtl="1">
              <a:buFont typeface="Arial" panose="020B0604020202020204" pitchFamily="34" charset="0"/>
              <a:buChar char="•"/>
            </a:pPr>
            <a:r>
              <a:rPr lang="he-IL" u="sng" kern="1200" dirty="0">
                <a:solidFill>
                  <a:schemeClr val="tx1"/>
                </a:solidFill>
                <a:cs typeface="+mn-cs"/>
              </a:rPr>
              <a:t>האמנה מ-29 במאי 1993 בדבר הגנה על ילדים ושיתוף פעולה ביחס לאימוץ בינלאומי</a:t>
            </a:r>
            <a:endParaRPr lang="en-US" kern="1200" dirty="0">
              <a:solidFill>
                <a:schemeClr val="tx1"/>
              </a:solidFill>
            </a:endParaRPr>
          </a:p>
          <a:p>
            <a:pPr marL="177691" indent="-177691" rtl="1">
              <a:buFont typeface="Arial" panose="020B0604020202020204" pitchFamily="34" charset="0"/>
              <a:buChar char="•"/>
            </a:pPr>
            <a:r>
              <a:rPr lang="he-IL" u="sng" kern="1200" dirty="0">
                <a:solidFill>
                  <a:schemeClr val="tx1"/>
                </a:solidFill>
                <a:cs typeface="+mn-cs"/>
              </a:rPr>
              <a:t>האמנה מ-25 באוקטובר 1980 בדבר ההיבטים האזרחיים של חטיפה בינלאומית של ילדים</a:t>
            </a:r>
            <a:endParaRPr lang="en-US" kern="1200" dirty="0">
              <a:solidFill>
                <a:schemeClr val="tx1"/>
              </a:solidFill>
            </a:endParaRPr>
          </a:p>
          <a:p>
            <a:pPr marL="177691" indent="-177691" rtl="1">
              <a:buFont typeface="Arial" panose="020B0604020202020204" pitchFamily="34" charset="0"/>
              <a:buChar char="•"/>
            </a:pPr>
            <a:r>
              <a:rPr lang="he-IL" u="sng" kern="1200" dirty="0">
                <a:solidFill>
                  <a:schemeClr val="tx1"/>
                </a:solidFill>
                <a:cs typeface="+mn-cs"/>
              </a:rPr>
              <a:t>האמנה מ-23 בנובמבר 2007 בדבר גבייה בינלאומית של תמיכה כלכלית בילדים ומזונות בני משפחה אחרים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הסכמים דו-צדדיים</a:t>
            </a:r>
          </a:p>
          <a:p>
            <a:pPr algn="r" rtl="1"/>
            <a:r>
              <a:rPr lang="he-IL" kern="1200" dirty="0">
                <a:solidFill>
                  <a:schemeClr val="tx1"/>
                </a:solidFill>
                <a:cs typeface="+mn-cs"/>
              </a:rPr>
              <a:t>עם צרפת, פולין ויוון נחתמו הסכמים להקמה ולמימון של משרדי נוער משותפים. עם צ'כיה, ישראל ורוסיה נחתמו הצהרות כוונה ליישום חילופי נוער בילטראליים ואירגונם תחת מרכזי תיאום.</a:t>
            </a:r>
          </a:p>
          <a:p>
            <a:pPr algn="r" rtl="1"/>
            <a:endParaRPr lang="he-IL" kern="1200" dirty="0">
              <a:solidFill>
                <a:schemeClr val="tx1"/>
              </a:solidFill>
              <a:cs typeface="+mn-cs"/>
            </a:endParaRPr>
          </a:p>
          <a:p>
            <a:pPr algn="r" rtl="1"/>
            <a:r>
              <a:rPr lang="he-IL" kern="1200" dirty="0">
                <a:solidFill>
                  <a:schemeClr val="tx1"/>
                </a:solidFill>
                <a:cs typeface="+mn-cs"/>
              </a:rPr>
              <a:t> בשנת 2018, הסכימה גרמניה עם השותפים מישראל על הקמת משרד נוער ישראלי-גרמני, הנמצא כיום בשלב התכנון.</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endParaRPr lang="de-DE" dirty="0"/>
          </a:p>
          <a:p>
            <a:fld id="{178ACBB0-B8BD-7243-B5CA-EEE1A71994D0}" type="slidenum">
              <a:rPr lang="de-DE" smtClean="0"/>
              <a:pPr/>
              <a:t>37</a:t>
            </a:fld>
            <a:endParaRPr lang="de-DE" dirty="0"/>
          </a:p>
        </p:txBody>
      </p:sp>
    </p:spTree>
    <p:extLst>
      <p:ext uri="{BB962C8B-B14F-4D97-AF65-F5344CB8AC3E}">
        <p14:creationId xmlns:p14="http://schemas.microsoft.com/office/powerpoint/2010/main" val="3777099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38</a:t>
            </a:fld>
            <a:endParaRPr lang="de-DE"/>
          </a:p>
        </p:txBody>
      </p:sp>
    </p:spTree>
    <p:extLst>
      <p:ext uri="{BB962C8B-B14F-4D97-AF65-F5344CB8AC3E}">
        <p14:creationId xmlns:p14="http://schemas.microsoft.com/office/powerpoint/2010/main" val="2179288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4779859"/>
          </a:xfrm>
        </p:spPr>
        <p:txBody>
          <a:bodyPr/>
          <a:lstStyle/>
          <a:p>
            <a:pPr algn="r" rtl="1"/>
            <a:r>
              <a:rPr lang="ar-SA" b="1" kern="1200" dirty="0">
                <a:solidFill>
                  <a:schemeClr val="tx1"/>
                </a:solidFill>
                <a:cs typeface="+mn-cs"/>
              </a:rPr>
              <a:t>2.1.1 </a:t>
            </a:r>
            <a:r>
              <a:rPr lang="he-IL" b="1" kern="1200" dirty="0">
                <a:solidFill>
                  <a:schemeClr val="tx1"/>
                </a:solidFill>
                <a:cs typeface="+mn-cs"/>
              </a:rPr>
              <a:t>משימות ותפקידי שירותי הרווחה לילדים ונוער – סעיף 1 בספר החוקים הסוציאלי השמיני (</a:t>
            </a:r>
            <a:r>
              <a:rPr lang="de-DE" kern="1200" dirty="0">
                <a:solidFill>
                  <a:schemeClr val="tx1"/>
                </a:solidFill>
              </a:rPr>
              <a:t>SGB VIII</a:t>
            </a:r>
            <a:r>
              <a:rPr lang="he-IL" b="1" kern="1200" dirty="0">
                <a:solidFill>
                  <a:schemeClr val="tx1"/>
                </a:solidFill>
                <a:cs typeface="+mn-cs"/>
              </a:rPr>
              <a:t>)</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חוק שירותי הרווחה לילדים ונוער (</a:t>
            </a:r>
            <a:r>
              <a:rPr lang="de-DE" b="1" kern="1200" dirty="0">
                <a:solidFill>
                  <a:schemeClr val="tx1"/>
                </a:solidFill>
              </a:rPr>
              <a:t>Kinder- und Jugendhilfegesetz</a:t>
            </a:r>
            <a:r>
              <a:rPr lang="he-IL" kern="1200" dirty="0">
                <a:solidFill>
                  <a:schemeClr val="tx1"/>
                </a:solidFill>
                <a:cs typeface="+mn-cs"/>
              </a:rPr>
              <a:t>) כלול בספר החוקים הסוציאלי השמיני (</a:t>
            </a:r>
            <a:r>
              <a:rPr lang="de-DE" b="1" kern="1200" dirty="0">
                <a:solidFill>
                  <a:schemeClr val="tx1"/>
                </a:solidFill>
              </a:rPr>
              <a:t>SGB VIII</a:t>
            </a:r>
            <a:r>
              <a:rPr lang="he-IL" kern="1200" dirty="0">
                <a:solidFill>
                  <a:schemeClr val="tx1"/>
                </a:solidFill>
                <a:cs typeface="+mn-cs"/>
              </a:rPr>
              <a:t>), שהוא אחד משלושה עשר ספרי החקיקה הסוציאלית בגרמניה. הוא קובע את המסגרת המשפטית לתפקידיה של רווחת הילדים והנוער בגרמניה כולה (שירותים ותפקידים אחרים). האופי וההיקף הקונקרטי יותר של השירותים (כגון שירותים הניתנים במעונות יום לילדים) מפורטים בחוקיהן השונים של המדינות </a:t>
            </a:r>
            <a:r>
              <a:rPr lang="he-IL" kern="1200" dirty="0" err="1">
                <a:solidFill>
                  <a:schemeClr val="tx1"/>
                </a:solidFill>
                <a:cs typeface="+mn-cs"/>
              </a:rPr>
              <a:t>הפדרליות</a:t>
            </a:r>
            <a:r>
              <a:rPr lang="he-IL" kern="1200" dirty="0">
                <a:solidFill>
                  <a:schemeClr val="tx1"/>
                </a:solidFill>
                <a:cs typeface="+mn-cs"/>
              </a:rPr>
              <a:t>.</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ספר החוקים הסוציאלי השמיני נכנס לתוקף ב-1 בינואר 1991 במקומו של חוק רווחת הנוער מ-1961 (</a:t>
            </a:r>
            <a:r>
              <a:rPr lang="de-DE" kern="1200" dirty="0">
                <a:solidFill>
                  <a:schemeClr val="tx1"/>
                </a:solidFill>
              </a:rPr>
              <a:t>Jugendwohlfahrtsgesetz</a:t>
            </a:r>
            <a:r>
              <a:rPr lang="he-IL" kern="1200" dirty="0">
                <a:solidFill>
                  <a:schemeClr val="tx1"/>
                </a:solidFill>
                <a:cs typeface="+mn-cs"/>
              </a:rPr>
              <a:t>). מטרת החוק החדש הייתה להחליף את החוק הישן שהיה ממוקד בהתערבות מצד הרשויות בחקיקה מכוונת שירותים לצעירים ולהוריהם. מעבר זה נחשב באותה עת לשינוי פרדיגמה בשירותי הרווחה לילדים ונוער. במהלך שלושים השנים האחרונות, עבר חוק שירותי הרווחה לילדים ונוער כמה תיקונים, לאחרונה בשנת 2021 במסגרת החוק בדבר חיזוק הילדים והנוער (</a:t>
            </a:r>
            <a:r>
              <a:rPr lang="de-DE" kern="1200" dirty="0">
                <a:solidFill>
                  <a:schemeClr val="tx1"/>
                </a:solidFill>
              </a:rPr>
              <a:t>Kinder- und Jugendstärkungsgesetz</a:t>
            </a:r>
            <a:r>
              <a:rPr lang="he-IL" kern="1200" dirty="0">
                <a:solidFill>
                  <a:schemeClr val="tx1"/>
                </a:solidFill>
                <a:cs typeface="+mn-cs"/>
              </a:rPr>
              <a:t>), המתמקד בעיקר בחיזוק זכויותיהם של צעירים והוריהם להשתלבות ומאגד את מערך שירותי העזרה לילדים עם וללא מוגבלויות תחת קורת גג אחת.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1 בספר החוקים הסוציאלי השמיני מפרט את יסודות החוק. בפסקה 1 מודגשת זכותם של צעירים לקבל סיוע כדי שיוכלו להפוך לאנשים עצמאיים ואחראיים המסוגלים לחיות בחברה. הדבר מדגיש את העובדה ששירותי הרווחה ילדים ונוער נועדו בראש ובראשונה לשרת את הצעירים, ולא את האינטרסים של הוריהם המגדלים אותם או האינטרסים של המדינה.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בפסקה 2 נקבע כי "הטיפול בילדים וגידולם הם זכותם הטבעית של ההורים וחובה המוטלת בראש ובראשונה עליהם. המדינה תפקח עליהם במילוי חובתם זו". נוסח זה זהה ללשונו של סעיף 6, פסקה 2 לחוק היסוד של גרמניה. עובדה זו ממחישה את המגבלות החוקתיות הנוגעות לאחריות המפורטת בפסקה 1. המדינה כגוף מפקח יכולה להתערב בזכויות ההורים רק אם הדבר הכרחי כדי להגן על הילד מפני סיכון.</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פסקה 3 מתארת את היעדים אליהם שירותי הרווחה לילדים ונוער מחויבים:</a:t>
            </a:r>
            <a:endParaRPr lang="en-US" kern="1200" dirty="0">
              <a:solidFill>
                <a:schemeClr val="tx1"/>
              </a:solidFill>
            </a:endParaRPr>
          </a:p>
          <a:p>
            <a:pPr marL="236921" indent="-236921" rtl="1">
              <a:buFont typeface="+mj-lt"/>
              <a:buAutoNum type="arabicParenR"/>
            </a:pPr>
            <a:r>
              <a:rPr lang="he-IL" kern="1200" dirty="0">
                <a:solidFill>
                  <a:schemeClr val="tx1"/>
                </a:solidFill>
                <a:cs typeface="+mn-cs"/>
              </a:rPr>
              <a:t>לסייע לצעירים להתגבר על חוסר שוויון הזדמנויות כחלק מיצירת תנאי חינוך והתפתחות שווים ומתן פיצוי על חוסרים בתשתיות או ליקויים אישיים של צעירים.</a:t>
            </a:r>
            <a:endParaRPr lang="en-US" kern="1200" dirty="0">
              <a:solidFill>
                <a:schemeClr val="tx1"/>
              </a:solidFill>
            </a:endParaRPr>
          </a:p>
          <a:p>
            <a:pPr marL="236921" indent="-236921" rtl="1">
              <a:buFont typeface="+mj-lt"/>
              <a:buAutoNum type="arabicParenR"/>
            </a:pPr>
            <a:r>
              <a:rPr lang="he-IL" kern="1200" dirty="0">
                <a:solidFill>
                  <a:schemeClr val="tx1"/>
                </a:solidFill>
                <a:cs typeface="+mn-cs"/>
              </a:rPr>
              <a:t>לתמוך בצעירים כדי שיוכלו להיות פעילים באופן עצמאי בכל תחומי החיים הנוגעים להם ולהשתלב בחיים בחברה באופן שווה זכויות, בהתאם לגילם וליכולותיהם האישיות.</a:t>
            </a:r>
            <a:endParaRPr lang="en-US" kern="1200" dirty="0">
              <a:solidFill>
                <a:schemeClr val="tx1"/>
              </a:solidFill>
            </a:endParaRPr>
          </a:p>
          <a:p>
            <a:pPr marL="236921" indent="-236921" rtl="1">
              <a:buFont typeface="+mj-lt"/>
              <a:buAutoNum type="arabicParenR"/>
            </a:pPr>
            <a:r>
              <a:rPr lang="he-IL" kern="1200" dirty="0">
                <a:solidFill>
                  <a:schemeClr val="tx1"/>
                </a:solidFill>
                <a:cs typeface="+mn-cs"/>
              </a:rPr>
              <a:t>לסייע להורים בחינוך ולעזור להם כך שיהיו מסוגלים לעמוד באחריותם לגידול ילדיהם ולשמירה על טובתם.</a:t>
            </a:r>
            <a:endParaRPr lang="en-US" kern="1200" dirty="0">
              <a:solidFill>
                <a:schemeClr val="tx1"/>
              </a:solidFill>
            </a:endParaRPr>
          </a:p>
          <a:p>
            <a:pPr marL="236921" indent="-236921" rtl="1">
              <a:buFont typeface="+mj-lt"/>
              <a:buAutoNum type="arabicParenR"/>
            </a:pPr>
            <a:r>
              <a:rPr lang="he-IL" kern="1200" dirty="0">
                <a:solidFill>
                  <a:schemeClr val="tx1"/>
                </a:solidFill>
                <a:cs typeface="+mn-cs"/>
              </a:rPr>
              <a:t>להעניק הגנה לילדים ובני נוער אם הוריהם אינם מסוגלים לעשות זאת במידה מספקת.</a:t>
            </a:r>
            <a:endParaRPr lang="en-US" kern="1200" dirty="0">
              <a:solidFill>
                <a:schemeClr val="tx1"/>
              </a:solidFill>
            </a:endParaRPr>
          </a:p>
          <a:p>
            <a:pPr marL="236921" indent="-236921" rtl="1">
              <a:buFont typeface="+mj-lt"/>
              <a:buAutoNum type="arabicParenR"/>
            </a:pPr>
            <a:r>
              <a:rPr lang="he-IL" kern="1200" dirty="0">
                <a:solidFill>
                  <a:schemeClr val="tx1"/>
                </a:solidFill>
                <a:cs typeface="+mn-cs"/>
              </a:rPr>
              <a:t>לתרום באופן פעיל ליצירה ולשימור תנאי חיים חיוביים וסביבה ידידותית למשפחות כמשימה רוחבית, ולייצג מבחינה משפטית את האינטרסים של ילדים ובני נוער גם בתחומים אחרים.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מהיעדים הנזכרים בסעיף 1 בספר החוקים הסוציאלי השמיני ניכר טווח תפקידיהם הרחב של שירותי הרווחה לילדים ונוער. שירותי הרווחה נדרשים: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להקים תשתית לתמיכה ולחינוך הצעירים, שתאפשר להם להפוך לאנשים עצמאיים, אחראיים ובעלי יכולות חברתית.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לספק לילדים, לבני נוער ולהוריהם סיוע ותמיכה כדי לפצות על תנאי חיים לקויים.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לפקח (במסגרת ביקורות ובמידת הצורך, גם תוך התערבות) כדי להגן על ילדים ובני נוער מפני סכנות לשלומם.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לייצג את האינטרסים של הצעירים, להבטיח את השתלבותם בחברה ולמנוע כל סוג של הפרדה או הדרה חברתית.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התפקידים הנ"ל טומנים בחובם אמביוולנטיות רבה ונתונים במתח הדדי. בולטים מביניהם התפקידים של שירותי הרווחה לילדים ונוער בתחומים שונים, אשר נמצאים במתח תמידי זה מול זה. שירותי הרווחה חייבים לפעול באיזון מסוים על מנת למלא את תפקידם הכללי לסיוע בחינוך, בהשתלבות בחברה ובלימודים תוך שימוש באסטרטגיות פעולה להתערבות במצבי חירום ומילוי תפקידם בהגנה על שלומם של הצעירים.</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ספרי מבוא והעמקה</a:t>
            </a:r>
            <a:endParaRPr lang="en-US" kern="1200" dirty="0">
              <a:solidFill>
                <a:schemeClr val="tx1"/>
              </a:solidFill>
            </a:endParaRPr>
          </a:p>
          <a:p>
            <a:pPr lvl="0" algn="l" rtl="1"/>
            <a:r>
              <a:rPr lang="en-GB" kern="1200" dirty="0" err="1">
                <a:solidFill>
                  <a:schemeClr val="tx1"/>
                </a:solidFill>
              </a:rPr>
              <a:t>Böllert</a:t>
            </a:r>
            <a:r>
              <a:rPr lang="en-GB" kern="1200" dirty="0">
                <a:solidFill>
                  <a:schemeClr val="tx1"/>
                </a:solidFill>
              </a:rPr>
              <a:t>, Karin (ed.) (2018): </a:t>
            </a:r>
            <a:r>
              <a:rPr lang="en-GB" kern="1200" dirty="0" err="1">
                <a:solidFill>
                  <a:schemeClr val="tx1"/>
                </a:solidFill>
              </a:rPr>
              <a:t>Kompendium</a:t>
            </a:r>
            <a:r>
              <a:rPr lang="en-GB" kern="1200" dirty="0">
                <a:solidFill>
                  <a:schemeClr val="tx1"/>
                </a:solidFill>
              </a:rPr>
              <a:t> Kinder- und </a:t>
            </a:r>
            <a:r>
              <a:rPr lang="en-GB" kern="1200" dirty="0" err="1">
                <a:solidFill>
                  <a:schemeClr val="tx1"/>
                </a:solidFill>
              </a:rPr>
              <a:t>Jugendhilfe</a:t>
            </a:r>
            <a:r>
              <a:rPr lang="en-GB" kern="1200" dirty="0">
                <a:solidFill>
                  <a:schemeClr val="tx1"/>
                </a:solidFill>
              </a:rPr>
              <a:t>, Wiesbaden. </a:t>
            </a:r>
            <a:endParaRPr lang="en-US" kern="1200" dirty="0">
              <a:solidFill>
                <a:schemeClr val="tx1"/>
              </a:solidFill>
            </a:endParaRPr>
          </a:p>
          <a:p>
            <a:pPr lvl="0" algn="l" rtl="1"/>
            <a:r>
              <a:rPr lang="de-DE" kern="1200" dirty="0">
                <a:solidFill>
                  <a:schemeClr val="tx1"/>
                </a:solidFill>
              </a:rPr>
              <a:t>Hansbauer, Peter/Merchel, Joachim/Schone, Reinhold (2020): Kinder- und Jugendhilfe – Grundlagen, Handlungsfelder, professionelle Anforderungen, Stuttgart.</a:t>
            </a:r>
            <a:endParaRPr lang="en-US" kern="1200" dirty="0">
              <a:solidFill>
                <a:schemeClr val="tx1"/>
              </a:solidFill>
            </a:endParaRPr>
          </a:p>
          <a:p>
            <a:pPr lvl="0" algn="l" rtl="1"/>
            <a:r>
              <a:rPr lang="de-DE" kern="1200" dirty="0">
                <a:solidFill>
                  <a:schemeClr val="tx1"/>
                </a:solidFill>
              </a:rPr>
              <a:t>Jordan, Erwin/Maykus, Stephan/Stuckstätte, Eva (2015): Kinder- und Jugendhilfe – Einführung in Geschichte und Handlungsfelder, Organisationsformen und gesellschaftliche Problemlagen, 4th revised edition, Weinheim and Munich.</a:t>
            </a:r>
            <a:endParaRPr lang="en-US" kern="1200" dirty="0">
              <a:solidFill>
                <a:schemeClr val="tx1"/>
              </a:solidFill>
            </a:endParaRPr>
          </a:p>
          <a:p>
            <a:pPr lvl="0" algn="l" rtl="1"/>
            <a:r>
              <a:rPr lang="de-DE" kern="1200" dirty="0">
                <a:solidFill>
                  <a:schemeClr val="tx1"/>
                </a:solidFill>
              </a:rPr>
              <a:t>Schröer, Wolfgang/Struck, Norbert/Wolff, Mechthild (eds.) (2016): Handbuch Kinder- und Jugendhilfe, 2nd edition, Weinheim and Munich.</a:t>
            </a:r>
            <a:endParaRPr lang="en-US" kern="1200" dirty="0">
              <a:solidFill>
                <a:schemeClr val="tx1"/>
              </a:solidFill>
            </a:endParaRPr>
          </a:p>
          <a:p>
            <a:pPr algn="r" rtl="1"/>
            <a:endParaRPr lang="he-IL" b="1" kern="1200" dirty="0">
              <a:solidFill>
                <a:schemeClr val="tx1"/>
              </a:solidFill>
              <a:cs typeface="+mn-cs"/>
            </a:endParaRPr>
          </a:p>
          <a:p>
            <a:pPr marL="177691" indent="-177691" rtl="1">
              <a:buClr>
                <a:srgbClr val="3C5E89"/>
              </a:buClr>
              <a:buFont typeface="Arial" panose="020B0604020202020204" pitchFamily="34" charset="0"/>
              <a:buChar char="•"/>
            </a:pPr>
            <a:r>
              <a:rPr lang="he-IL" b="1" kern="1200" dirty="0">
                <a:solidFill>
                  <a:schemeClr val="tx1"/>
                </a:solidFill>
                <a:cs typeface="+mn-cs"/>
              </a:rPr>
              <a:t>פרשנות משפטית לספר החוקים הסוציאלי השמיני</a:t>
            </a:r>
            <a:endParaRPr lang="en-US" kern="1200" dirty="0">
              <a:solidFill>
                <a:schemeClr val="tx1"/>
              </a:solidFill>
            </a:endParaRPr>
          </a:p>
          <a:p>
            <a:pPr lvl="0" algn="l" rtl="1"/>
            <a:r>
              <a:rPr lang="en-GB" kern="1200" dirty="0" err="1">
                <a:solidFill>
                  <a:schemeClr val="tx1"/>
                </a:solidFill>
              </a:rPr>
              <a:t>Münder</a:t>
            </a:r>
            <a:r>
              <a:rPr lang="en-GB" kern="1200" dirty="0">
                <a:solidFill>
                  <a:schemeClr val="tx1"/>
                </a:solidFill>
              </a:rPr>
              <a:t>, Johannes/</a:t>
            </a:r>
            <a:r>
              <a:rPr lang="en-GB" kern="1200" dirty="0" err="1">
                <a:solidFill>
                  <a:schemeClr val="tx1"/>
                </a:solidFill>
              </a:rPr>
              <a:t>Meysen</a:t>
            </a:r>
            <a:r>
              <a:rPr lang="en-GB" kern="1200" dirty="0">
                <a:solidFill>
                  <a:schemeClr val="tx1"/>
                </a:solidFill>
              </a:rPr>
              <a:t>, Thomas/</a:t>
            </a:r>
            <a:r>
              <a:rPr lang="en-GB" kern="1200" dirty="0" err="1">
                <a:solidFill>
                  <a:schemeClr val="tx1"/>
                </a:solidFill>
              </a:rPr>
              <a:t>Trenczek</a:t>
            </a:r>
            <a:r>
              <a:rPr lang="en-GB" kern="1200" dirty="0">
                <a:solidFill>
                  <a:schemeClr val="tx1"/>
                </a:solidFill>
              </a:rPr>
              <a:t>, Thomas (eds.) </a:t>
            </a:r>
            <a:r>
              <a:rPr lang="de-DE" kern="1200" dirty="0">
                <a:solidFill>
                  <a:schemeClr val="tx1"/>
                </a:solidFill>
              </a:rPr>
              <a:t>(2019): Frankfurter Kommentar SGB VIII Kinder und Jugendhilfe. 8th edition, Baden-Baden.</a:t>
            </a:r>
            <a:endParaRPr lang="en-US" kern="1200" dirty="0">
              <a:solidFill>
                <a:schemeClr val="tx1"/>
              </a:solidFill>
            </a:endParaRPr>
          </a:p>
          <a:p>
            <a:pPr lvl="0" algn="l" rtl="1"/>
            <a:r>
              <a:rPr lang="de-DE" kern="1200" dirty="0">
                <a:solidFill>
                  <a:schemeClr val="tx1"/>
                </a:solidFill>
              </a:rPr>
              <a:t>Wiesner, Reinhard (2021, in publication): SGB VIII – Kinder- und Jugendhilfe, Kommentar, 6th edition, Munich.</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39</a:t>
            </a:fld>
            <a:endParaRPr lang="de-DE"/>
          </a:p>
        </p:txBody>
      </p:sp>
    </p:spTree>
    <p:extLst>
      <p:ext uri="{BB962C8B-B14F-4D97-AF65-F5344CB8AC3E}">
        <p14:creationId xmlns:p14="http://schemas.microsoft.com/office/powerpoint/2010/main" val="60127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4</a:t>
            </a:fld>
            <a:endParaRPr lang="de-DE"/>
          </a:p>
        </p:txBody>
      </p:sp>
    </p:spTree>
    <p:extLst>
      <p:ext uri="{BB962C8B-B14F-4D97-AF65-F5344CB8AC3E}">
        <p14:creationId xmlns:p14="http://schemas.microsoft.com/office/powerpoint/2010/main" val="3734940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7364985"/>
          </a:xfrm>
        </p:spPr>
        <p:txBody>
          <a:bodyPr/>
          <a:lstStyle/>
          <a:p>
            <a:pPr algn="r" rtl="1"/>
            <a:r>
              <a:rPr lang="ar-SA" b="1" kern="1200" dirty="0">
                <a:solidFill>
                  <a:schemeClr val="tx1"/>
                </a:solidFill>
                <a:cs typeface="+mn-cs"/>
              </a:rPr>
              <a:t>2.1.2 </a:t>
            </a:r>
            <a:r>
              <a:rPr lang="he-IL" b="1" kern="1200" dirty="0">
                <a:solidFill>
                  <a:schemeClr val="tx1"/>
                </a:solidFill>
                <a:cs typeface="+mn-cs"/>
              </a:rPr>
              <a:t>תחומי העבודה של שירותי הרווחה לילדים ונוער (סעיפים </a:t>
            </a:r>
            <a:r>
              <a:rPr lang="he-IL" b="1" kern="1200" dirty="0" err="1">
                <a:solidFill>
                  <a:schemeClr val="tx1"/>
                </a:solidFill>
                <a:cs typeface="+mn-cs"/>
              </a:rPr>
              <a:t>11</a:t>
            </a:r>
            <a:r>
              <a:rPr lang="he-IL" kern="1200" dirty="0" err="1">
                <a:solidFill>
                  <a:schemeClr val="tx1"/>
                </a:solidFill>
                <a:cs typeface="+mn-cs"/>
              </a:rPr>
              <a:t>–</a:t>
            </a:r>
            <a:r>
              <a:rPr lang="he-IL" b="1" kern="1200" dirty="0" err="1">
                <a:solidFill>
                  <a:schemeClr val="tx1"/>
                </a:solidFill>
                <a:cs typeface="+mn-cs"/>
              </a:rPr>
              <a:t>60</a:t>
            </a:r>
            <a:r>
              <a:rPr lang="he-IL" b="1" kern="1200" dirty="0">
                <a:solidFill>
                  <a:schemeClr val="tx1"/>
                </a:solidFill>
                <a:cs typeface="+mn-cs"/>
              </a:rPr>
              <a:t> בספר החוקים הסוציאלי השמיני)</a:t>
            </a:r>
          </a:p>
          <a:p>
            <a:pPr algn="r" rtl="1"/>
            <a:endParaRPr lang="en-US" kern="1200" dirty="0">
              <a:solidFill>
                <a:schemeClr val="tx1"/>
              </a:solidFill>
            </a:endParaRPr>
          </a:p>
          <a:p>
            <a:pPr algn="r" rtl="1"/>
            <a:r>
              <a:rPr lang="he-IL" kern="1200" dirty="0">
                <a:solidFill>
                  <a:schemeClr val="tx1"/>
                </a:solidFill>
                <a:cs typeface="+mn-cs"/>
              </a:rPr>
              <a:t>איחוד השירותים לרווחה לילדים ונוער כולל בגרמניה תחומים שונים ומגוונים תחת קורת גג אחת, הנזכרים זה לצד זה בסעיף 2 של בספר החוקים הסוציאלי השמיני (</a:t>
            </a:r>
            <a:r>
              <a:rPr lang="de-DE" kern="1200" dirty="0">
                <a:solidFill>
                  <a:schemeClr val="tx1"/>
                </a:solidFill>
              </a:rPr>
              <a:t>SGB VIII</a:t>
            </a:r>
            <a:r>
              <a:rPr lang="he-IL" kern="1200" dirty="0">
                <a:solidFill>
                  <a:schemeClr val="tx1"/>
                </a:solidFill>
                <a:cs typeface="+mn-cs"/>
              </a:rPr>
              <a:t>) תחת הקטגוריות שירותים (</a:t>
            </a:r>
            <a:r>
              <a:rPr lang="de-DE" kern="1200" dirty="0">
                <a:solidFill>
                  <a:schemeClr val="tx1"/>
                </a:solidFill>
              </a:rPr>
              <a:t>Leistungen</a:t>
            </a:r>
            <a:r>
              <a:rPr lang="he-IL" kern="1200" dirty="0">
                <a:solidFill>
                  <a:schemeClr val="tx1"/>
                </a:solidFill>
                <a:cs typeface="+mn-cs"/>
              </a:rPr>
              <a:t>) ומשימות אחרות (</a:t>
            </a:r>
            <a:r>
              <a:rPr lang="de-DE" kern="1200" dirty="0">
                <a:solidFill>
                  <a:schemeClr val="tx1"/>
                </a:solidFill>
              </a:rPr>
              <a:t>Andere Aufgaben</a:t>
            </a:r>
            <a:r>
              <a:rPr lang="he-IL" kern="1200" dirty="0">
                <a:solidFill>
                  <a:schemeClr val="tx1"/>
                </a:solidFill>
                <a:cs typeface="+mn-cs"/>
              </a:rPr>
              <a:t>). בעוד שהשירותים עשויים להיות מוצעים על ידי גופים ציבוריים או עצמאיים לרווחת הנוער, שאר התפקידים (הריבוניים) נמצאים ככלל בסמכותם של גופים מהסקטור הציבורי.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השירותים הניתנים לרווחת ילדים ונוער</a:t>
            </a:r>
            <a:endParaRPr lang="en-US" kern="1200" dirty="0">
              <a:solidFill>
                <a:schemeClr val="tx1"/>
              </a:solidFill>
            </a:endParaRPr>
          </a:p>
          <a:p>
            <a:pPr algn="r" rtl="1"/>
            <a:r>
              <a:rPr lang="he-IL" kern="1200" dirty="0">
                <a:solidFill>
                  <a:schemeClr val="tx1"/>
                </a:solidFill>
                <a:cs typeface="+mn-cs"/>
              </a:rPr>
              <a:t>בשירותים הניתנים על ידי הרווחה כלולים התחומים: עבודה עם נוער, עבודה סוציאלית עם נוער ועבודה סוציאלית בבתי הספר, שירותי תמיכה במשפחות, מעונות יום ומשפחתונים לילדים, תמיכה בחינוך, סיוע בהשתלבות לילדים ובני נוער בעלי מוגבלות נפשית וסיוע למבוגרים צעירים. הזכות החוקית למתן השירותים מוסדרת בשני אופנים שונים זה מזה. מצד אחד, בספר החוקים הסוציאלי השמיני נקבעו הזכויות העומדות להורים ולילדים/בני נוער הזכאים לשירותים שונים (כגון מקומות בגן הילדים, תמיכה חינוכית). מצד שני, החוק מחייב את הגופים לרווחת ילדים ונוער להציע שירותים ספציפיים לקיומה של תשתית תמיכה כללית יותר להורים, ילדים ובני נוער (כגון חינוך משפחתי, עבודה עם נוער), אשר אינם מותנים בזכות חוקית סובייקטיבית. בעוד שזכויות חוקיות סובייקטיביות מצריכות נימוק ובמקרים של מחלוקת אף הגשת תביעה על ידי מבקש השירות, הזכויות החוקיות האובייקטיביות מהוות דרישה שהגופים הציבוריים לרווחת הנוער מחויבים לעמוד בה ולא תוגש תביעה לקבלתם באופן אינדיבידואלי.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תפקידים אחרים של שירותי הרווחה לילדים ונוער</a:t>
            </a:r>
            <a:endParaRPr lang="en-US" kern="1200" dirty="0">
              <a:solidFill>
                <a:schemeClr val="tx1"/>
              </a:solidFill>
            </a:endParaRPr>
          </a:p>
          <a:p>
            <a:pPr algn="r" rtl="1"/>
            <a:r>
              <a:rPr lang="he-IL" kern="1200" dirty="0">
                <a:solidFill>
                  <a:schemeClr val="tx1"/>
                </a:solidFill>
                <a:cs typeface="+mn-cs"/>
              </a:rPr>
              <a:t>"תפקידים אחרים של שירותי הרווחה לילדים ונוער" הם תפקידים ריבוניים שאינם קשורים במישרין לשירותים הניתנים לזכאים, אלא מעניקים לגופים במגזר הציבורי סמכות להבטיח את ההגנה על ילדים ובני נוער (כמו לקיחת ילדים למשמורת, השתתפות בהליכים בבתי המשפט לענייני משפחה או לנוער). סמכות זו מאפשרת ללשכות הסעד (ובמקרים מסוימים מחייבות אותן) לפעול ללא אישור הנוגעים בדבר או אף בניגוד לרצונם. בהתקיים תנאים מסוימים (סעיף 76 בספר החוקים הסוציאלי השמיני), גופי הרווחה במגזר הציבורי רשאים להעביר תפקידים אחרים לגופים עצמאיים מוכרים מתחום הרווחה לילדים ולנוער.</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l" rtl="1"/>
            <a:endParaRPr lang="en-US" kern="1200" dirty="0">
              <a:solidFill>
                <a:schemeClr val="tx1"/>
              </a:solidFill>
            </a:endParaRPr>
          </a:p>
          <a:p>
            <a:pPr lvl="0" algn="l" rtl="1"/>
            <a:r>
              <a:rPr lang="en-GB" kern="1200" dirty="0" err="1">
                <a:solidFill>
                  <a:schemeClr val="tx1"/>
                </a:solidFill>
              </a:rPr>
              <a:t>Münder</a:t>
            </a:r>
            <a:r>
              <a:rPr lang="en-GB" kern="1200" dirty="0">
                <a:solidFill>
                  <a:schemeClr val="tx1"/>
                </a:solidFill>
              </a:rPr>
              <a:t>, Johannes/</a:t>
            </a:r>
            <a:r>
              <a:rPr lang="en-GB" kern="1200" dirty="0" err="1">
                <a:solidFill>
                  <a:schemeClr val="tx1"/>
                </a:solidFill>
              </a:rPr>
              <a:t>Meysen</a:t>
            </a:r>
            <a:r>
              <a:rPr lang="en-GB" kern="1200" dirty="0">
                <a:solidFill>
                  <a:schemeClr val="tx1"/>
                </a:solidFill>
              </a:rPr>
              <a:t>, Thomas/</a:t>
            </a:r>
            <a:r>
              <a:rPr lang="en-GB" kern="1200" dirty="0" err="1">
                <a:solidFill>
                  <a:schemeClr val="tx1"/>
                </a:solidFill>
              </a:rPr>
              <a:t>Trenczek</a:t>
            </a:r>
            <a:r>
              <a:rPr lang="en-GB" kern="1200" dirty="0">
                <a:solidFill>
                  <a:schemeClr val="tx1"/>
                </a:solidFill>
              </a:rPr>
              <a:t>, Thomas (eds.) </a:t>
            </a:r>
            <a:r>
              <a:rPr lang="de-DE" kern="1200" dirty="0">
                <a:solidFill>
                  <a:schemeClr val="tx1"/>
                </a:solidFill>
              </a:rPr>
              <a:t>(2019): Frankfurter Kommentar SGB VIII Kinder und Jugendhilfe. 8th edition, Baden-Baden.</a:t>
            </a:r>
            <a:endParaRPr lang="en-US" kern="1200" dirty="0">
              <a:solidFill>
                <a:schemeClr val="tx1"/>
              </a:solidFill>
            </a:endParaRPr>
          </a:p>
          <a:p>
            <a:pPr lvl="0" algn="l" rtl="1"/>
            <a:r>
              <a:rPr lang="de-DE" kern="1200" dirty="0">
                <a:solidFill>
                  <a:schemeClr val="tx1"/>
                </a:solidFill>
              </a:rPr>
              <a:t>Wiesner, Reinhard (2021, in publication): SGB VIII - Kinder- und Jugendhilfe, Kommentar, 6th edition, </a:t>
            </a:r>
            <a:r>
              <a:rPr lang="de-DE" kern="1200" dirty="0" err="1">
                <a:solidFill>
                  <a:schemeClr val="tx1"/>
                </a:solidFill>
              </a:rPr>
              <a:t>Munich</a:t>
            </a:r>
            <a:r>
              <a:rPr lang="de-DE" kern="1200" dirty="0">
                <a:solidFill>
                  <a:schemeClr val="tx1"/>
                </a:solidFill>
              </a:rPr>
              <a:t>.</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40</a:t>
            </a:fld>
            <a:endParaRPr lang="de-DE"/>
          </a:p>
        </p:txBody>
      </p:sp>
    </p:spTree>
    <p:extLst>
      <p:ext uri="{BB962C8B-B14F-4D97-AF65-F5344CB8AC3E}">
        <p14:creationId xmlns:p14="http://schemas.microsoft.com/office/powerpoint/2010/main" val="467530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4296281"/>
          </a:xfrm>
        </p:spPr>
        <p:txBody>
          <a:bodyPr/>
          <a:lstStyle/>
          <a:p>
            <a:pPr algn="r" rtl="1"/>
            <a:r>
              <a:rPr lang="ar-SA" b="1" kern="1200" dirty="0">
                <a:solidFill>
                  <a:schemeClr val="tx1"/>
                </a:solidFill>
                <a:cs typeface="+mn-cs"/>
              </a:rPr>
              <a:t>2.1.3 </a:t>
            </a:r>
            <a:r>
              <a:rPr lang="he-IL" b="1" kern="1200" dirty="0">
                <a:solidFill>
                  <a:schemeClr val="tx1"/>
                </a:solidFill>
                <a:cs typeface="+mn-cs"/>
              </a:rPr>
              <a:t>שירותי הרווחה לילדים ונוער – תמיכה, סיוע, עזרה, הגנה </a:t>
            </a:r>
          </a:p>
          <a:p>
            <a:pPr algn="r" rtl="1"/>
            <a:endParaRPr lang="en-US" kern="1200" dirty="0">
              <a:solidFill>
                <a:schemeClr val="tx1"/>
              </a:solidFill>
            </a:endParaRPr>
          </a:p>
          <a:p>
            <a:pPr algn="r" rtl="1"/>
            <a:r>
              <a:rPr lang="he-IL" kern="1200" dirty="0">
                <a:solidFill>
                  <a:schemeClr val="tx1"/>
                </a:solidFill>
                <a:cs typeface="+mn-cs"/>
              </a:rPr>
              <a:t>החוק לשירותי הרווחה לילדים ונוער (בספר החוקים הסוציאלי השמיני) מגדיר מגוון רחב של תפקידים ופעילויות המתואמות ביניהן (או אמורות להיות כך) על פי עקרון האיחוד בין שירותי הרווחה.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מצד אחד, ספר החוקים הסוציאלי השמיני מייצג מערך של שירותים סוציו-פדגוגיים הניתנים על בסיס אינדיבידואלי. מצד שני, הוא גם מפרט תפקידים ריבוניים להגנה על ילדים ובני נוער, אשר יש למלאם במסגרת סמכויות והתחייבויות שונות להתערבות מצד המדינה (ראו שקופית 2.1.2).</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טווח השירותים והאמצעים משקף את הרבדים השונים של התפקידים של שירותי הרווחה לילדים ונוער:</a:t>
            </a:r>
          </a:p>
          <a:p>
            <a:pPr algn="r" rtl="1"/>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להעניק לצעירים תמיכה כללית בחינוך ובלימודים. ככלל, השירותים הניתנים בתחום זה מיועדים לכל הילדים, בני הנוער והמבוגרים ובמידה מסוימת גם להוריהם. דוגמאות לשירותים אלה, הנחשבים לרוב כמובנים מאליהם ומנוצלים על ידי רבים, כוללות מעונות יום ומשפחתונים, עבודה עם נוער, עבודת חינוך לנוער ושירותי חינוך להורים ומשפחות. תוכניות אלו הן מרכיב הליבה של התשתית הכללית של שירותי הרווחה לילדים ולנוער.</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להציע תוכניות לסיוע ספציפי לאנשים במצבים קשים בחיים. הסיוע ניתן להורים בתהליך של פרידה או גירושין, להורים יחידניים ולצעירים שאינם זוכים להזדמנויות שוות מבחינה חברתית או אישית ומתקשים במעבר מבית הספר לחיים המקצועיים, בניסיון לפתור בעיות אפשריות בצורה יעילה מיד עם התעוררותן. אחת מהתכניות הללו היא "ההתערבות המוקדמת", צורת סיוע בין-תחומית המוצעת במשותף על ידי שירותי הרווחה לילדים ונוער ומערכת הבריאות בעשר השנים האחרונות.</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בספר החוקים הסוציאלי השמיני נקבעו שירותי סיוע ספציפיים לילדים, בני נוער ומבוגרים צעירים, הזקוקים לסיוע עקב:</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יכולת חינוכית לקויה של הוריהם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משבר בהתפתחות האינדיבידואלית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אי-יכולת להשתלב בחברה עקב מוגבלות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ליקוי בהתפתחות אישיותית (בקרב מבוגרים צעירים)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לזכאים עומדת זכות חוקית לקבלת השירותים האמורים. מתן השירות מבוסס על הצורך הקונקרטי בסיוע שחורג בהיקפו מהעזרה שניתנת במסגרת התשתית התומכת הכללית (בלבד) ועל הצורך לתכנון ולהתערבות בכל מקרה לגופו. להלן כמה דוגמאות לשירותים הניתנים: </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עזרה חינוכית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עזרה לילדים ובני נוער עם מוגבלות נפשית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עזרה למבוגרים צעירים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השירותים כוללים קשת רחבה של עזרה אשר נעה בין מתן שירותים בהיקף משתנה בבית הזכאי לבין יצירת הסדרי מגורים אלטרנטיביים לילדים ובני נוער בפנימיות או במשפחות אומנה.</a:t>
            </a:r>
          </a:p>
          <a:p>
            <a:pPr algn="r" rtl="1"/>
            <a:endParaRPr lang="en-US" kern="1200" dirty="0">
              <a:solidFill>
                <a:schemeClr val="tx1"/>
              </a:solidFill>
            </a:endParaRPr>
          </a:p>
          <a:p>
            <a:pPr marL="236921" indent="-236921" rtl="1"/>
            <a:r>
              <a:rPr lang="he-IL" kern="1200" dirty="0">
                <a:solidFill>
                  <a:schemeClr val="tx1"/>
                </a:solidFill>
                <a:cs typeface="+mn-cs"/>
              </a:rPr>
              <a:t>4. 	שירותי הרווחה לילדים ונוער נכנסים לתמונה כאשר יש צורך להגן על ילדים ובני נוער מפני סיכון בשל חוסר יכולתם של ההורים לעשות זאת בעצמם (הגנה במקרים של סיכון לשלום הילד). מדובר בתפקיד ריבוני שנמצא באחריותה של לשכת הרווחה לנוער, בלא תלות ברצונם של הנוגעים בדבר, אולם כרוך במעורבותם. התפקידים הריבוניים אינם כוללים רק מניעת סיכון ישיר (כמו לקיחה למשמורת), אלא גם השתתפות רשויות הרווחה בסכסוכים משפטיים בבתי המשפט לענייני משפחה או בתיקים פליליים המתנהלים נגד בני נוער. תפקידים אלה משקפים את הסמכות של גופי הרווחה הציבוריים בתור זרוע של "משמורת המדינה". תפקידים ריבוניים אלה נועדו לסייע למדינה למלא את אחריותה להבטחת הטיפול והדאגה לילדים ובני 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בהתחשב בכך ששירותי הרווחה לילדים ונוער הם ישות המאגדת תחתה כמה תחומים, על אנשי המקצוע העוסקים בתחום להיות מודעים לכלל התפקידים ותחומי הפעילות. לא מספיק שיתמקדו בתחום אחריותם בלבד, שכן תפיסה מובדלת ומצומצמת מעין זו תעמוד בניגוד לכוונה והפילוסופיה שמאחורי רווחת הילדים והנוער. ללא קשר לתחומי הפעילות הספציפיים שלהם, על אנשי המקצוע להיות מודעים למקומם במערכת, לשתף פעולה ולעבוד בצורה פרודוקטיבית בכל התחומים הנושקים במערך הרווחה. לפיכך, כל המשימות בתחום (לימוד, חינוך, ייעוץ, תמיכה, סיוע והגנה) באות לידי ביטוי בכל אחד מתחומי הפעילות, גם אם לחלקן יש משקל גדול יותר מאשר למשימות אחרות בתנאים הקיימים.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lvl="0" algn="l" rtl="1"/>
            <a:r>
              <a:rPr lang="de-DE" kern="1200" dirty="0">
                <a:solidFill>
                  <a:schemeClr val="tx1"/>
                </a:solidFill>
              </a:rPr>
              <a:t>Böllert, Karin (ed.) (2018): Kompendium Kinder- und Jugendhilfe, Wiesbaden.</a:t>
            </a:r>
            <a:endParaRPr lang="en-US" kern="1200" dirty="0">
              <a:solidFill>
                <a:schemeClr val="tx1"/>
              </a:solidFill>
            </a:endParaRPr>
          </a:p>
          <a:p>
            <a:pPr lvl="0" algn="l" rtl="1"/>
            <a:r>
              <a:rPr lang="de-DE" kern="1200" dirty="0">
                <a:solidFill>
                  <a:schemeClr val="tx1"/>
                </a:solidFill>
              </a:rPr>
              <a:t>Hansbauer, Peter/Merchel, Joachim/Schone, Reinhold (2020): Kinder- und Jugendhilfe – Grundlagen, Handlungsfelder, professionelle Anforderungen, Stuttgart.</a:t>
            </a:r>
            <a:endParaRPr lang="en-US" kern="1200" dirty="0">
              <a:solidFill>
                <a:schemeClr val="tx1"/>
              </a:solidFill>
            </a:endParaRPr>
          </a:p>
          <a:p>
            <a:pPr lvl="0" algn="l" rtl="1"/>
            <a:r>
              <a:rPr lang="de-DE" kern="1200" dirty="0">
                <a:solidFill>
                  <a:schemeClr val="tx1"/>
                </a:solidFill>
              </a:rPr>
              <a:t>Jordan, Erwin/Maykus, Stephan/Stuckstätte, Eva (2015): Kinder- und Jugendhilfe – Einführung in Geschichte und Handlungsfelder, Organisationsformen und gesellschaftliche Problemlagen, 4th revised edition, Weinheim and Munich.</a:t>
            </a:r>
            <a:endParaRPr lang="en-US" kern="1200" dirty="0">
              <a:solidFill>
                <a:schemeClr val="tx1"/>
              </a:solidFill>
            </a:endParaRPr>
          </a:p>
          <a:p>
            <a:pPr lvl="0" algn="l" rtl="1"/>
            <a:r>
              <a:rPr lang="en-GB" kern="1200" dirty="0" err="1">
                <a:solidFill>
                  <a:schemeClr val="tx1"/>
                </a:solidFill>
              </a:rPr>
              <a:t>Münder</a:t>
            </a:r>
            <a:r>
              <a:rPr lang="en-GB" kern="1200" dirty="0">
                <a:solidFill>
                  <a:schemeClr val="tx1"/>
                </a:solidFill>
              </a:rPr>
              <a:t>, Johannes/</a:t>
            </a:r>
            <a:r>
              <a:rPr lang="en-GB" kern="1200" dirty="0" err="1">
                <a:solidFill>
                  <a:schemeClr val="tx1"/>
                </a:solidFill>
              </a:rPr>
              <a:t>Meysen</a:t>
            </a:r>
            <a:r>
              <a:rPr lang="en-GB" kern="1200" dirty="0">
                <a:solidFill>
                  <a:schemeClr val="tx1"/>
                </a:solidFill>
              </a:rPr>
              <a:t>, Thomas/</a:t>
            </a:r>
            <a:r>
              <a:rPr lang="en-GB" kern="1200" dirty="0" err="1">
                <a:solidFill>
                  <a:schemeClr val="tx1"/>
                </a:solidFill>
              </a:rPr>
              <a:t>Trenczek</a:t>
            </a:r>
            <a:r>
              <a:rPr lang="en-GB" kern="1200" dirty="0">
                <a:solidFill>
                  <a:schemeClr val="tx1"/>
                </a:solidFill>
              </a:rPr>
              <a:t>, Thomas (eds.) </a:t>
            </a:r>
            <a:r>
              <a:rPr lang="de-DE" kern="1200" dirty="0">
                <a:solidFill>
                  <a:schemeClr val="tx1"/>
                </a:solidFill>
              </a:rPr>
              <a:t>(2019): Frankfurter Kommentar SGB VIII Kinder und Jugendhilfe. 8th edition, Baden-Baden.</a:t>
            </a:r>
            <a:endParaRPr lang="en-US" kern="1200" dirty="0">
              <a:solidFill>
                <a:schemeClr val="tx1"/>
              </a:solidFill>
            </a:endParaRPr>
          </a:p>
          <a:p>
            <a:pPr lvl="0" algn="l" rtl="1"/>
            <a:r>
              <a:rPr lang="de-DE" kern="1200" dirty="0">
                <a:solidFill>
                  <a:schemeClr val="tx1"/>
                </a:solidFill>
              </a:rPr>
              <a:t>Schröer, Wolfgang/ Struck, Norbert/ Wolff, Mechthild (eds.) (2016): Handbuch Kinder- und Jugendhilfe, 2nd edition, Weinheim and Munich.</a:t>
            </a:r>
            <a:endParaRPr lang="en-US" kern="1200" dirty="0">
              <a:solidFill>
                <a:schemeClr val="tx1"/>
              </a:solidFill>
            </a:endParaRPr>
          </a:p>
          <a:p>
            <a:pPr lvl="0" algn="l" rtl="1"/>
            <a:r>
              <a:rPr lang="de-DE" kern="1200" dirty="0">
                <a:solidFill>
                  <a:schemeClr val="tx1"/>
                </a:solidFill>
              </a:rPr>
              <a:t>Wiesner, Reinhard (2021, in publication): SGB VIII - Kinder- und Jugendhilfe, Kommentar, 6th edition, </a:t>
            </a:r>
            <a:r>
              <a:rPr lang="de-DE" kern="1200" dirty="0" err="1">
                <a:solidFill>
                  <a:schemeClr val="tx1"/>
                </a:solidFill>
              </a:rPr>
              <a:t>Munich</a:t>
            </a:r>
            <a:r>
              <a:rPr lang="de-DE" kern="1200" dirty="0">
                <a:solidFill>
                  <a:schemeClr val="tx1"/>
                </a:solidFill>
              </a:rPr>
              <a:t>.</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41</a:t>
            </a:fld>
            <a:endParaRPr lang="de-DE" dirty="0"/>
          </a:p>
        </p:txBody>
      </p:sp>
    </p:spTree>
    <p:extLst>
      <p:ext uri="{BB962C8B-B14F-4D97-AF65-F5344CB8AC3E}">
        <p14:creationId xmlns:p14="http://schemas.microsoft.com/office/powerpoint/2010/main" val="243998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8735125"/>
          </a:xfrm>
        </p:spPr>
        <p:txBody>
          <a:bodyPr/>
          <a:lstStyle/>
          <a:p>
            <a:pPr algn="r" rtl="1"/>
            <a:r>
              <a:rPr lang="he-IL" b="1" kern="1200" dirty="0">
                <a:solidFill>
                  <a:schemeClr val="tx1"/>
                </a:solidFill>
                <a:cs typeface="+mn-cs"/>
              </a:rPr>
              <a:t>2.1.4 הזכות לאוטונומיה אישית ולהשתתפות בחברה הדמוקרטית </a:t>
            </a:r>
          </a:p>
          <a:p>
            <a:pPr algn="r" rtl="1"/>
            <a:endParaRPr lang="en-US" kern="1200" dirty="0">
              <a:solidFill>
                <a:schemeClr val="tx1"/>
              </a:solidFill>
            </a:endParaRPr>
          </a:p>
          <a:p>
            <a:pPr algn="r" rtl="1"/>
            <a:r>
              <a:rPr lang="he-IL" kern="1200" dirty="0">
                <a:solidFill>
                  <a:schemeClr val="tx1"/>
                </a:solidFill>
                <a:cs typeface="+mn-cs"/>
              </a:rPr>
              <a:t>סעיף 1 לחוק היסוד של גרמניה קובע: "(1) כבוד האדם לא ייפגע. כל רשות תהיה מחויבת להוקיר אותו ולהגן עליו. (2) העם הגרמני מכיר בהיותן של זכויות אדם, שאינן ניתנות לפגיעה או לוויתור, כבסיס לכל קהילה, שלום וצדק בעולם."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1 ב"הכרזה לכל באי עולם בדבר זכויות האדם" קובע: " כל בני אדם נולדו בני חורין ושווים בערכם ובזכויותיהם. כולם חוננו בתבונה ובמצפון, לפיכך חובה עליהם לנהוג איש ברעהו ברוח של אחווה".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הפסיקה הגרמנית מסתמכת על תפיסתו הפילוסופית של עמנואל קאנט, לפיה בכבוד האדם טמון ערכו של הפרט האוטונומי. בהגדרתו לערך כבוד האדם, קובע חוק היסוד של גרמניה כי האדם הוא  פרט "המממש בחירות את האוטונומיה האישית שלו" (פסק דין של בית המשפט </a:t>
            </a:r>
            <a:r>
              <a:rPr lang="he-IL" kern="1200" dirty="0" err="1">
                <a:solidFill>
                  <a:schemeClr val="tx1"/>
                </a:solidFill>
                <a:cs typeface="+mn-cs"/>
              </a:rPr>
              <a:t>הפדרלי</a:t>
            </a:r>
            <a:r>
              <a:rPr lang="he-IL" kern="1200" dirty="0">
                <a:solidFill>
                  <a:schemeClr val="tx1"/>
                </a:solidFill>
                <a:cs typeface="+mn-cs"/>
              </a:rPr>
              <a:t> לענייני חוקה מיום 15 בפברואר 2006, מס' 357/05). מכך, נגזר האיסור על המדינה להתייחס לאדם בתור אובייקט (הגדרת האובייקט).</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עם זאת, האוטונומיה האישית כרוכה תמיד בסביבה הסוציאלית והחברתית. החופש לאוטונומיה</a:t>
            </a:r>
            <a:r>
              <a:rPr lang="he-IL" kern="1200" baseline="0" dirty="0">
                <a:solidFill>
                  <a:schemeClr val="tx1"/>
                </a:solidFill>
                <a:cs typeface="+mn-cs"/>
              </a:rPr>
              <a:t> אישית </a:t>
            </a:r>
            <a:r>
              <a:rPr lang="he-IL" kern="1200" dirty="0">
                <a:solidFill>
                  <a:schemeClr val="tx1"/>
                </a:solidFill>
                <a:cs typeface="+mn-cs"/>
              </a:rPr>
              <a:t>חייב להתיישב עם חירויותיהם של פרטים אחרים בחברה. מכאן, מימוש האוטונומיה האישית בתוך חברה הופך להשתתפות בה.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אם כן, חוק היסוד מסדיר גם את הזכויות הדמוקרטיות של האזרחים לשותפות בהחלטות.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הזכויות הקבועות בחוק היסוד תקפות גם לגבי ילדים ובני נוער (על אף שחלקן מוגבלות על ידי זכויות הוריות או מכוח מגבלות אחרות – החלטת בית המשפט </a:t>
            </a:r>
            <a:r>
              <a:rPr lang="he-IL" kern="1200" dirty="0" err="1">
                <a:solidFill>
                  <a:schemeClr val="tx1"/>
                </a:solidFill>
                <a:cs typeface="+mn-cs"/>
              </a:rPr>
              <a:t>הפדרלי</a:t>
            </a:r>
            <a:r>
              <a:rPr lang="he-IL" kern="1200" dirty="0">
                <a:solidFill>
                  <a:schemeClr val="tx1"/>
                </a:solidFill>
                <a:cs typeface="+mn-cs"/>
              </a:rPr>
              <a:t> לענייני חוקה מיום 29 ביולי 1968, מס' 20/63, 31/66 ו- 5/67 , בית המשפט </a:t>
            </a:r>
            <a:r>
              <a:rPr lang="he-IL" kern="1200" dirty="0" err="1">
                <a:solidFill>
                  <a:schemeClr val="tx1"/>
                </a:solidFill>
                <a:cs typeface="+mn-cs"/>
              </a:rPr>
              <a:t>הפדרלי</a:t>
            </a:r>
            <a:r>
              <a:rPr lang="he-IL" kern="1200" dirty="0">
                <a:solidFill>
                  <a:schemeClr val="tx1"/>
                </a:solidFill>
                <a:cs typeface="+mn-cs"/>
              </a:rPr>
              <a:t> לענייני חוקה, 24, </a:t>
            </a:r>
            <a:r>
              <a:rPr lang="he-IL" kern="1200" dirty="0" err="1">
                <a:solidFill>
                  <a:schemeClr val="tx1"/>
                </a:solidFill>
                <a:cs typeface="+mn-cs"/>
              </a:rPr>
              <a:t>עמ</a:t>
            </a:r>
            <a:r>
              <a:rPr lang="he-IL" kern="1200" dirty="0">
                <a:solidFill>
                  <a:schemeClr val="tx1"/>
                </a:solidFill>
                <a:cs typeface="+mn-cs"/>
              </a:rPr>
              <a:t>' 119 ואילך).</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לפיכך, העקרונות העליונים עליהם שירותי הרווחה לילדים ונוער מושתתים, הם להוקיר את זכויותיהם של ילדים ובני נוער לאוטונומיה אישית ולהשתתפות דמוקרטית, ולאפשר להם לממש זכויות אלה.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השירותים לרווחת הילדים והנוער בתחומים כמו קידום הבריאות, ביטחון סוציאלי, חינוך, רכישת השכלה ושעות הפנאי (שאמנת האו"ם לזכויות הילד מכנה "</a:t>
            </a:r>
            <a:r>
              <a:rPr lang="de-DE" kern="1200" dirty="0">
                <a:solidFill>
                  <a:schemeClr val="tx1"/>
                </a:solidFill>
              </a:rPr>
              <a:t>provision</a:t>
            </a:r>
            <a:r>
              <a:rPr lang="he-IL" kern="1200" dirty="0">
                <a:solidFill>
                  <a:schemeClr val="tx1"/>
                </a:solidFill>
                <a:cs typeface="+mn-cs"/>
              </a:rPr>
              <a:t>"), וכן אחריותם להגן על ילדים ובני נוער מפני אלימות, התעללות, הזנחה וכל סיכון לשלומם ("</a:t>
            </a:r>
            <a:r>
              <a:rPr lang="en-US" kern="1200" dirty="0">
                <a:solidFill>
                  <a:schemeClr val="tx1"/>
                </a:solidFill>
              </a:rPr>
              <a:t>protection</a:t>
            </a:r>
            <a:r>
              <a:rPr lang="he-IL" kern="1200" dirty="0">
                <a:solidFill>
                  <a:schemeClr val="tx1"/>
                </a:solidFill>
                <a:cs typeface="+mn-cs"/>
              </a:rPr>
              <a:t>"), חייבים תמיד לבוא לידי מימוש תוך כיבוד זכויותיהם לאוטונומיה אישית ולהשתתפות ("</a:t>
            </a:r>
            <a:r>
              <a:rPr lang="de-DE" kern="1200" dirty="0">
                <a:solidFill>
                  <a:schemeClr val="tx1"/>
                </a:solidFill>
              </a:rPr>
              <a:t>participation</a:t>
            </a:r>
            <a:r>
              <a:rPr lang="he-IL" kern="1200" dirty="0">
                <a:solidFill>
                  <a:schemeClr val="tx1"/>
                </a:solidFill>
                <a:cs typeface="+mn-cs"/>
              </a:rPr>
              <a:t>").</a:t>
            </a:r>
            <a:r>
              <a:rPr lang="de-DE" kern="1200" dirty="0">
                <a:solidFill>
                  <a:schemeClr val="tx1"/>
                </a:solidFill>
              </a:rPr>
              <a:t> </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lvl="0" algn="l" rtl="1"/>
            <a:r>
              <a:rPr lang="de-DE" kern="1200" dirty="0">
                <a:solidFill>
                  <a:schemeClr val="tx1"/>
                </a:solidFill>
              </a:rPr>
              <a:t>Pluto, Liane (2018): Partizipation und Beteiligungsrechte. In: Böllert, Karin (ed.): Kompendium Kinder- und Jugendhilfe, Wiesbaden, p. 945−966.</a:t>
            </a:r>
            <a:endParaRPr lang="en-US" kern="1200" dirty="0">
              <a:solidFill>
                <a:schemeClr val="tx1"/>
              </a:solidFill>
            </a:endParaRPr>
          </a:p>
          <a:p>
            <a:pPr lvl="0" algn="l" rtl="1"/>
            <a:r>
              <a:rPr lang="de-DE" kern="1200" dirty="0">
                <a:solidFill>
                  <a:schemeClr val="tx1"/>
                </a:solidFill>
              </a:rPr>
              <a:t>Wapler, Friederike (2015): Kinderrechte und Kindeswohl, Tübingen.</a:t>
            </a:r>
            <a:endParaRPr lang="en-US" kern="1200" dirty="0">
              <a:solidFill>
                <a:schemeClr val="tx1"/>
              </a:solidFill>
            </a:endParaRPr>
          </a:p>
          <a:p>
            <a:pPr lvl="0" algn="l" rtl="1"/>
            <a:r>
              <a:rPr lang="en-GB" kern="1200" dirty="0">
                <a:solidFill>
                  <a:schemeClr val="tx1"/>
                </a:solidFill>
              </a:rPr>
              <a:t>Federal Constitutional Court, judgment dated 15 February 2006 – 1 </a:t>
            </a:r>
            <a:r>
              <a:rPr lang="en-GB" kern="1200" dirty="0" err="1">
                <a:solidFill>
                  <a:schemeClr val="tx1"/>
                </a:solidFill>
              </a:rPr>
              <a:t>BvR</a:t>
            </a:r>
            <a:r>
              <a:rPr lang="en-GB" kern="1200" dirty="0">
                <a:solidFill>
                  <a:schemeClr val="tx1"/>
                </a:solidFill>
              </a:rPr>
              <a:t> 357/05) – </a:t>
            </a:r>
            <a:r>
              <a:rPr lang="en-GB" u="sng" kern="1200" dirty="0">
                <a:solidFill>
                  <a:schemeClr val="tx1"/>
                </a:solidFill>
                <a:hlinkClick r:id="rId3"/>
              </a:rPr>
              <a:t>https://www.bundesverfassungsgericht.de/SharedDocs/Entscheidungen/DE/2006/02/rs20060215_1bvr035705.html</a:t>
            </a:r>
            <a:r>
              <a:rPr lang="en-GB" kern="1200" dirty="0">
                <a:solidFill>
                  <a:schemeClr val="tx1"/>
                </a:solidFill>
              </a:rPr>
              <a:t> (last accessed: 31 May 2021). </a:t>
            </a:r>
            <a:endParaRPr lang="en-US" kern="1200" dirty="0">
              <a:solidFill>
                <a:schemeClr val="tx1"/>
              </a:solidFill>
            </a:endParaRPr>
          </a:p>
          <a:p>
            <a:pPr lvl="0" algn="l" rtl="1"/>
            <a:r>
              <a:rPr lang="en-GB" kern="1200" dirty="0">
                <a:solidFill>
                  <a:schemeClr val="tx1"/>
                </a:solidFill>
              </a:rPr>
              <a:t>Decision dated 29 July 1968, 1 </a:t>
            </a:r>
            <a:r>
              <a:rPr lang="en-GB" kern="1200" dirty="0" err="1">
                <a:solidFill>
                  <a:schemeClr val="tx1"/>
                </a:solidFill>
              </a:rPr>
              <a:t>BvL</a:t>
            </a:r>
            <a:r>
              <a:rPr lang="en-GB" kern="1200" dirty="0">
                <a:solidFill>
                  <a:schemeClr val="tx1"/>
                </a:solidFill>
              </a:rPr>
              <a:t> 20/63, 31/66 and 5/67, </a:t>
            </a:r>
            <a:r>
              <a:rPr lang="en-GB" kern="1200" dirty="0" err="1">
                <a:solidFill>
                  <a:schemeClr val="tx1"/>
                </a:solidFill>
              </a:rPr>
              <a:t>BVerfGE</a:t>
            </a:r>
            <a:r>
              <a:rPr lang="en-GB" kern="1200" dirty="0">
                <a:solidFill>
                  <a:schemeClr val="tx1"/>
                </a:solidFill>
              </a:rPr>
              <a:t> 24, 119 et seq. – </a:t>
            </a:r>
            <a:r>
              <a:rPr lang="en-GB" u="sng" kern="1200" dirty="0">
                <a:solidFill>
                  <a:schemeClr val="tx1"/>
                </a:solidFill>
                <a:hlinkClick r:id="rId4"/>
              </a:rPr>
              <a:t>https://www.servat.unibe.ch/dfr/bv024119.html</a:t>
            </a:r>
            <a:r>
              <a:rPr lang="en-GB" kern="1200" dirty="0">
                <a:solidFill>
                  <a:schemeClr val="tx1"/>
                </a:solidFill>
              </a:rPr>
              <a:t> (last accessed: 31 May 2021).</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42</a:t>
            </a:fld>
            <a:endParaRPr lang="de-DE"/>
          </a:p>
        </p:txBody>
      </p:sp>
    </p:spTree>
    <p:extLst>
      <p:ext uri="{BB962C8B-B14F-4D97-AF65-F5344CB8AC3E}">
        <p14:creationId xmlns:p14="http://schemas.microsoft.com/office/powerpoint/2010/main" val="569128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43</a:t>
            </a:fld>
            <a:endParaRPr lang="de-DE"/>
          </a:p>
        </p:txBody>
      </p:sp>
    </p:spTree>
    <p:extLst>
      <p:ext uri="{BB962C8B-B14F-4D97-AF65-F5344CB8AC3E}">
        <p14:creationId xmlns:p14="http://schemas.microsoft.com/office/powerpoint/2010/main" val="2621330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9938033"/>
          </a:xfrm>
        </p:spPr>
        <p:txBody>
          <a:bodyPr/>
          <a:lstStyle/>
          <a:p>
            <a:pPr algn="r" rtl="1"/>
            <a:r>
              <a:rPr lang="ar-SA" b="1" kern="1200" dirty="0">
                <a:solidFill>
                  <a:schemeClr val="tx1"/>
                </a:solidFill>
                <a:cs typeface="+mn-cs"/>
              </a:rPr>
              <a:t>2.2.1 </a:t>
            </a:r>
            <a:r>
              <a:rPr lang="he-IL" b="1" kern="1200" dirty="0">
                <a:solidFill>
                  <a:schemeClr val="tx1"/>
                </a:solidFill>
                <a:cs typeface="+mn-cs"/>
              </a:rPr>
              <a:t>עבודה עם ילדים ונוער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סעיף 11 בספר החוקים הסוציאלי השמיני קובע כי "יש להציע לצעירים פעילויות לנוער הנחוצות לקידום התפתחותם. הפעילויות ייתנו מענה לאינטרסים של הצעירים וייקבעו ויפותחו בהשתתפותם. הן יאפשרו להם לפתח יכולת לאוטונומיה אישית ויעודדו אותם לקחת אחריות חברתית ואזרחית. יש להבטיח את הנגשת הפעילויות לצעירים בעלי מוגבלויות.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בטבלה הבאה מפורטים יעדי הפעילות וההשפעה של העבודה על ילדים ונוער בהתאם לסעיף 11 בספר החוקים הסוציאלי השמיני והעקרונות הקונספטואליים הבסיסיים הקשורים בהם:</a:t>
            </a:r>
            <a:endParaRPr lang="en-US" kern="1200" dirty="0">
              <a:solidFill>
                <a:schemeClr val="tx1"/>
              </a:solidFill>
            </a:endParaRPr>
          </a:p>
          <a:p>
            <a:pPr algn="r" rtl="1"/>
            <a:r>
              <a:rPr lang="he-IL" kern="1200" dirty="0">
                <a:solidFill>
                  <a:schemeClr val="tx1"/>
                </a:solidFill>
                <a:cs typeface="+mn-cs"/>
              </a:rPr>
              <a:t>מטרת הפעילות</a:t>
            </a:r>
            <a:endParaRPr lang="en-US" kern="1200" dirty="0">
              <a:solidFill>
                <a:schemeClr val="tx1"/>
              </a:solidFill>
            </a:endParaRPr>
          </a:p>
          <a:p>
            <a:pPr algn="r" rtl="1"/>
            <a:r>
              <a:rPr lang="he-IL" kern="1200" dirty="0">
                <a:solidFill>
                  <a:schemeClr val="tx1"/>
                </a:solidFill>
                <a:cs typeface="+mn-cs"/>
              </a:rPr>
              <a:t>מטרת ההשפעה</a:t>
            </a:r>
            <a:endParaRPr lang="en-US" kern="1200" dirty="0">
              <a:solidFill>
                <a:schemeClr val="tx1"/>
              </a:solidFill>
            </a:endParaRPr>
          </a:p>
          <a:p>
            <a:pPr algn="r" rtl="1"/>
            <a:r>
              <a:rPr lang="he-IL" kern="1200" dirty="0">
                <a:solidFill>
                  <a:schemeClr val="tx1"/>
                </a:solidFill>
                <a:cs typeface="+mn-cs"/>
              </a:rPr>
              <a:t>להציע פעילויות נגישות לכל הילדים ובני הנוער, המבוססות על האינטרסים שלהם.</a:t>
            </a:r>
            <a:endParaRPr lang="en-US" kern="1200" dirty="0">
              <a:solidFill>
                <a:schemeClr val="tx1"/>
              </a:solidFill>
            </a:endParaRPr>
          </a:p>
          <a:p>
            <a:pPr algn="r" rtl="1"/>
            <a:r>
              <a:rPr lang="he-IL" kern="1200" dirty="0">
                <a:solidFill>
                  <a:schemeClr val="tx1"/>
                </a:solidFill>
                <a:cs typeface="+mn-cs"/>
              </a:rPr>
              <a:t>אוטונומיה אישית של ילדים ונוער</a:t>
            </a:r>
            <a:endParaRPr lang="en-US" kern="1200" dirty="0">
              <a:solidFill>
                <a:schemeClr val="tx1"/>
              </a:solidFill>
            </a:endParaRPr>
          </a:p>
          <a:p>
            <a:pPr algn="r" rtl="1"/>
            <a:r>
              <a:rPr lang="he-IL" kern="1200" dirty="0">
                <a:solidFill>
                  <a:schemeClr val="tx1"/>
                </a:solidFill>
                <a:cs typeface="+mn-cs"/>
              </a:rPr>
              <a:t>השתתפות והתפתחות דמוקרטית, הכלה</a:t>
            </a:r>
            <a:endParaRPr lang="de-DE" kern="1200" dirty="0">
              <a:solidFill>
                <a:schemeClr val="tx1"/>
              </a:solidFill>
            </a:endParaRPr>
          </a:p>
          <a:p>
            <a:pPr algn="r" rtl="1"/>
            <a:r>
              <a:rPr lang="he-IL" kern="1200" dirty="0">
                <a:solidFill>
                  <a:schemeClr val="tx1"/>
                </a:solidFill>
                <a:cs typeface="+mn-cs"/>
              </a:rPr>
              <a:t>לאפשר השתתפות בקבלת החלטות ובפיתוח תוכניות.</a:t>
            </a:r>
            <a:endParaRPr lang="en-US" kern="1200" dirty="0">
              <a:solidFill>
                <a:schemeClr val="tx1"/>
              </a:solidFill>
            </a:endParaRPr>
          </a:p>
          <a:p>
            <a:pPr algn="r" rtl="1"/>
            <a:r>
              <a:rPr lang="he-IL" kern="1200" dirty="0">
                <a:solidFill>
                  <a:schemeClr val="tx1"/>
                </a:solidFill>
                <a:cs typeface="+mn-cs"/>
              </a:rPr>
              <a:t>אחריות חברתית ואזרחית של ילדים ובני נוער</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הציפייה שהעבודה עם ילדים ונוער "תציע פעילויות" לקהל היעד שלה משקפת את האופי הוולונטרי של התחום. משתמע מכך גם שהעבודה עם ילדים ונוער אינה עוסקת במניעה ופיקוח ואינה נוקטת באמצעים חינוכיים. הפילוסופיה החינוכית שבבסיס העבודה עם הנוער מסתמכת עם התהליך של התפתחות האדם כסובייקט ומטרתה היא תמיד התפתחות העצמי. היא מתמקדת בפיתוח היכולות של ילדים ובני נוער במציאת דרכם ומקומם בעולם בכוחות עצמם.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בהקשר חברתי, האוטונומיה האישית מתפרשת כהשתתפות בחברה הדמוקרטית: הצעירים משתפים פעולה במטרה לבחור ולפתח פעילויות בהתאם לתחומי העניין שלהם; מעבר לכך, הם מקבלים על עצמם אחריות חברתית וממלאים תפקיד בעיצובה של החברה הדמוקרטית. בדרך זו, משולבים זה בזה העקרונות המקצועיים של פיתוח האדם כסובייקט וההתפתחות הדמוקרטית.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מלבד המבנה הבסיסי של "העבודה הפתוחה עם ילדים ונוער" והפעילויות של ארגוני הנוער, נזכרים בסעיף 11 בספר החוקים הסוציאלי השמיני כמה תחומים נוספים בהן מתמקדת העבודה עם ילדים ונוער:</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חינוך הנוער מחוץ לכותלי בית הספר בנושאים כלליים ובתחומי הפוליטיקה, החברה, התרבות, מדעי הטבע והטכנולוגיה.</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עבודה עם נוער בספורט, במשחקים ובאירועים חברתיים.</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עבודה עם נוער בהקשרים מקצועיים, לימודיים ומשפחתיים.</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עבודה בינלאומית עם נוער.</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נופש לילדים ונוער.</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ייעוץ לנוער.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נתונים לגבי העבודה עם ילדים ונוער</a:t>
            </a:r>
            <a:endParaRPr lang="en-US" kern="1200" dirty="0">
              <a:solidFill>
                <a:schemeClr val="tx1"/>
              </a:solidFill>
            </a:endParaRPr>
          </a:p>
          <a:p>
            <a:pPr algn="r" rtl="1"/>
            <a:r>
              <a:rPr lang="he-IL" kern="1200" dirty="0">
                <a:solidFill>
                  <a:schemeClr val="tx1"/>
                </a:solidFill>
                <a:cs typeface="+mn-cs"/>
              </a:rPr>
              <a:t>ב-2019, לשכות הרווחה לנוער, כנסיות, ארגוני רווחה וגופים עצמאיים אחרים ברחבי גרמניה ארגנו כ-156,700 פעילויות לנוער במימון ציבורי שהיו מיועדות ליותר מ-8.5 מיליון צעירים. ב-105,864 מהמקרים (67%) היה מדובר במיזמים או באירועים (בקנה מידה גדול) כמו קייטנות, השתלמויות, מופעים, פסטיבלים או אירועי ספורט. כ-26,500 (17%) מתוכם היו פעילויות לקבוצות, כמו מפגשים קבוצתיים קבועים המוצעים על ידי ארגוני נוער, </a:t>
            </a:r>
            <a:r>
              <a:rPr lang="he-IL" kern="1200" dirty="0" err="1">
                <a:solidFill>
                  <a:schemeClr val="tx1"/>
                </a:solidFill>
                <a:cs typeface="+mn-cs"/>
              </a:rPr>
              <a:t>וכ</a:t>
            </a:r>
            <a:r>
              <a:rPr lang="he-IL" kern="1200" dirty="0">
                <a:solidFill>
                  <a:schemeClr val="tx1"/>
                </a:solidFill>
                <a:cs typeface="+mn-cs"/>
              </a:rPr>
              <a:t>-24,300 (16%) היו פעילויות "פתוחות" כמו מפגשי 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רוב הפעילויות הפתוחות אורגנו על ידי גופים ציבוריים (כ-10,000) ואחריהם גופים מטעם ארגוני רווחה עצמאיים (כ-5,700), גופים אחרים (כ-4,800), אגודות נוער ומועצות נוער (כ-3,900).</a:t>
            </a:r>
            <a:r>
              <a:rPr lang="de-DE" kern="1200" dirty="0">
                <a:solidFill>
                  <a:schemeClr val="tx1"/>
                </a:solidFill>
                <a:cs typeface="+mn-cs"/>
              </a:rPr>
              <a:t> </a:t>
            </a:r>
            <a:r>
              <a:rPr lang="en-US" dirty="0"/>
              <a:t> </a:t>
            </a:r>
            <a:endParaRPr lang="en-US" kern="1200" dirty="0">
              <a:solidFill>
                <a:schemeClr val="tx1"/>
              </a:solidFill>
            </a:endParaRPr>
          </a:p>
          <a:p>
            <a:pPr algn="r" rtl="1"/>
            <a:r>
              <a:rPr lang="he-IL" kern="1200" dirty="0">
                <a:solidFill>
                  <a:schemeClr val="tx1"/>
                </a:solidFill>
                <a:cs typeface="+mn-cs"/>
              </a:rPr>
              <a:t>גם הפעילות הקבוצתית אורגנה לרוב על ידי גופים ציבוריים (כ-7,700), ואחריהם גם ארגוני רווחה עצמאיים (כ-7,300), ארגוני נוער ומועצות נוער (כ-6,100) וגופים נוספים (כ-5,350)</a:t>
            </a:r>
            <a:r>
              <a:rPr lang="de-DE" kern="1200" dirty="0">
                <a:solidFill>
                  <a:schemeClr val="tx1"/>
                </a:solidFill>
                <a:cs typeface="+mn-cs"/>
              </a:rPr>
              <a:t>.</a:t>
            </a:r>
            <a:endParaRPr lang="en-US" kern="1200" dirty="0">
              <a:solidFill>
                <a:schemeClr val="tx1"/>
              </a:solidFill>
            </a:endParaRPr>
          </a:p>
          <a:p>
            <a:pPr algn="r" rtl="1"/>
            <a:r>
              <a:rPr lang="he-IL" kern="1200" dirty="0">
                <a:solidFill>
                  <a:schemeClr val="tx1"/>
                </a:solidFill>
                <a:cs typeface="+mn-cs"/>
              </a:rPr>
              <a:t>באשר לאירועים ולמיזמים, רוב הפעילויות אורגנו על ידי ארגוני נוער ומועצות נוער (כ-43,000), ואחריהן הגופים הציבוריים (כ-31,750), ארגוני רווחה (כ-17,400) וגופים נוספים (כ-13,750).</a:t>
            </a:r>
            <a:endParaRPr lang="en-US" kern="1200" dirty="0">
              <a:solidFill>
                <a:schemeClr val="tx1"/>
              </a:solidFill>
            </a:endParaRPr>
          </a:p>
          <a:p>
            <a:pPr algn="r" rtl="1"/>
            <a:r>
              <a:rPr lang="he-IL" kern="1200" dirty="0">
                <a:solidFill>
                  <a:schemeClr val="tx1"/>
                </a:solidFill>
                <a:cs typeface="+mn-cs"/>
              </a:rPr>
              <a:t>על פי נתונים סטטיסטיים של רווחת הילדים והנוער, 32,132 איש היו פעילים בתחום העבודה עם ילדים ונוער בסוף 2018. מספר זה כולל 19,067 (59.3%) שהועסקו ב"עבודה פתוחה עם נוער וטיפול בנוער בשעות הפנאי".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במחקר של </a:t>
            </a:r>
            <a:r>
              <a:rPr lang="de-DE" kern="1200" dirty="0">
                <a:solidFill>
                  <a:schemeClr val="tx1"/>
                </a:solidFill>
              </a:rPr>
              <a:t>AID:A </a:t>
            </a:r>
            <a:r>
              <a:rPr lang="he-IL" kern="1200" dirty="0">
                <a:solidFill>
                  <a:schemeClr val="tx1"/>
                </a:solidFill>
                <a:cs typeface="+mn-cs"/>
              </a:rPr>
              <a:t>מ-2014 נמצא כי באותה שנה 31% מבני 12 עד 25 מהנבדקים השתתפו בפעילויות "פתוחות" המוצעות לילדים ונוער. יותר מרבע מהקטינים בגיל בית ספר מעל גיל 12 השתתפו בפעילויות "פתוחות" לילדים או נוער. 67% מבני 12 עד 25 השתתפו בפעילויות המוצעות על ידי ארגונים ומועדוני נוער (כולל מועדוני ספורט).</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בסקר של מוסד הנוער הגרמני (</a:t>
            </a:r>
            <a:r>
              <a:rPr lang="de-DE" kern="1200" dirty="0">
                <a:solidFill>
                  <a:schemeClr val="tx1"/>
                </a:solidFill>
              </a:rPr>
              <a:t>DJI</a:t>
            </a:r>
            <a:r>
              <a:rPr lang="he-IL" kern="1200" dirty="0">
                <a:solidFill>
                  <a:schemeClr val="tx1"/>
                </a:solidFill>
                <a:cs typeface="+mn-cs"/>
              </a:rPr>
              <a:t>) מ-2016, קצת פחות מ-60% ממרכזי הנוער ציינו כי פוקדים אותם גם ילדים ובני נוער עם מוגבלויות, בעיקר הודות לנוכחותו של צוות מיומן, גישות מתאימות ושיתופי פעולה קיימים עם מוסדות לאנשים עם מוגבלויות. עם זאת, לאור מחסור כללי בפעילויות מתאימות והעובדה ששירותים סוציאליים ניתנים בנפרד על ידי גופים שונים (ספר החוקים הסוציאלי השמיני לעומת ספר החוקים הסוציאלי העשירי), בעשורים האחרונים התפתחו, באופן חלקי, תשתיות מקבילות המציעות פעילויות לשעות הפנאי שהן בלעדיות או שאינן בלעדיות במיוחד לילדים ובני נוער עם מוגבלויות, אשר מאורגנות על ידי גופים העוסקים בסיוע בהשתלבות ו/או ארגונים של אנשים עם מוגבלויות. החוק בדבר חיזוק הילדים והנוער מ-2021 קובע במפורש ששירותי הרווחה לילדים ונוער כהגדרתם בסעיף 11 בספר החוקים הסוציאלי השמיני יאורגנו בצורה מכלילה, ולכן צפוי שפעילויות הכלה מעין אלה ימשיכו להתפתח תוך שיתוף פעולה בעתיד.</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Arbeitsgemeinschaft für Kinder- und Jugendhilfe (2019): Inklusion in der Jugendarbeit. 10 Jahre UN-BRK – ein Blick auf die Entwicklungen in der und Erwartungen an die Jugendarbeit. </a:t>
            </a:r>
            <a:r>
              <a:rPr lang="en-GB" kern="1200" dirty="0">
                <a:solidFill>
                  <a:schemeClr val="tx1"/>
                </a:solidFill>
              </a:rPr>
              <a:t>Discussion paper. Online at </a:t>
            </a:r>
            <a:r>
              <a:rPr lang="en-GB" u="sng" kern="1200" dirty="0">
                <a:solidFill>
                  <a:schemeClr val="tx1"/>
                </a:solidFill>
                <a:hlinkClick r:id="rId3"/>
              </a:rPr>
              <a:t>https://www.agj.de/fileadmin/files/positionen/2019/Inklusion_Jugendarbeit.pdf</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Bundesministerium für Familie, Senioren, Frauen und Jugend (ed.) </a:t>
            </a:r>
            <a:r>
              <a:rPr lang="en-GB" kern="1200" dirty="0">
                <a:solidFill>
                  <a:schemeClr val="tx1"/>
                </a:solidFill>
              </a:rPr>
              <a:t>(2017): 15. Kinder- und </a:t>
            </a:r>
            <a:r>
              <a:rPr lang="en-GB" kern="1200" dirty="0" err="1">
                <a:solidFill>
                  <a:schemeClr val="tx1"/>
                </a:solidFill>
              </a:rPr>
              <a:t>Jugendbericht</a:t>
            </a:r>
            <a:r>
              <a:rPr lang="en-GB" kern="1200" dirty="0">
                <a:solidFill>
                  <a:schemeClr val="tx1"/>
                </a:solidFill>
              </a:rPr>
              <a:t>. </a:t>
            </a:r>
            <a:r>
              <a:rPr lang="de-DE" kern="1200" dirty="0">
                <a:solidFill>
                  <a:schemeClr val="tx1"/>
                </a:solidFill>
              </a:rPr>
              <a:t>Bericht über die Lebenssituation junger Menschen und die Leistungen der Kinder- und Jugendhilfe in Deutschland, Berlin. </a:t>
            </a:r>
            <a:r>
              <a:rPr lang="en-GB" kern="1200" dirty="0">
                <a:solidFill>
                  <a:schemeClr val="tx1"/>
                </a:solidFill>
              </a:rPr>
              <a:t>Online at </a:t>
            </a:r>
            <a:r>
              <a:rPr lang="en-GB" u="sng" kern="1200" dirty="0">
                <a:solidFill>
                  <a:schemeClr val="tx1"/>
                </a:solidFill>
                <a:hlinkClick r:id="rId4"/>
              </a:rPr>
              <a:t>https://www.bmfsfj.de/resource/blob/115438/d7ed644e1b7fac4f9266191459903c62/15-kinder-und-jugendbericht-bundestagsdrucksache-data.pdf</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Destatis: Basisdaten zur Statistik zu den </a:t>
            </a:r>
            <a:r>
              <a:rPr lang="de-DE" u="sng" kern="1200" dirty="0">
                <a:solidFill>
                  <a:schemeClr val="tx1"/>
                </a:solidFill>
                <a:hlinkClick r:id="rId5"/>
              </a:rPr>
              <a:t>Angeboten der Jugendarbeit (22531</a:t>
            </a:r>
            <a:r>
              <a:rPr lang="de-DE" kern="1200" dirty="0">
                <a:solidFill>
                  <a:schemeClr val="tx1"/>
                </a:solidFill>
              </a:rPr>
              <a:t>. Access via the GENESIS-Online database.</a:t>
            </a:r>
            <a:endParaRPr lang="en-US" kern="1200" dirty="0">
              <a:solidFill>
                <a:schemeClr val="tx1"/>
              </a:solidFill>
            </a:endParaRPr>
          </a:p>
          <a:p>
            <a:pPr lvl="0" algn="l" rtl="1"/>
            <a:r>
              <a:rPr lang="de-DE" kern="1200" dirty="0">
                <a:solidFill>
                  <a:schemeClr val="tx1"/>
                </a:solidFill>
              </a:rPr>
              <a:t>Deutsches Jugendinstitut – DJI: Aufwachsen in Deutschland: Alltagswelten -AID:A </a:t>
            </a:r>
            <a:r>
              <a:rPr lang="de-DE" u="sng" kern="1200" dirty="0">
                <a:solidFill>
                  <a:schemeClr val="tx1"/>
                </a:solidFill>
                <a:hlinkClick r:id="rId6"/>
              </a:rPr>
              <a:t>https://www.dji.de/ueber-uns/projekte/projekte/aida.html</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Pothmann, Jens/Deinet, Ulrich (2021): Offene Kinder- und Jugendarbeit im Wandel. In: Deinet, U., Sturzenhecker, B., von Schwanenflügel, L., Schwerthelm, M. (eds.): Handbuch Offene Kinder- und Jugendarbeit. Wiesbaden.</a:t>
            </a:r>
            <a:endParaRPr lang="en-US" kern="1200" dirty="0">
              <a:solidFill>
                <a:schemeClr val="tx1"/>
              </a:solidFill>
            </a:endParaRPr>
          </a:p>
          <a:p>
            <a:pPr lvl="0" algn="l" rtl="1"/>
            <a:r>
              <a:rPr lang="de-DE" kern="1200" dirty="0">
                <a:solidFill>
                  <a:schemeClr val="tx1"/>
                </a:solidFill>
              </a:rPr>
              <a:t>Schwerthelm, Moritz/Sturzenhecker, Benedikt: Die Kinder- und Jugendarbeit nach § 11 SGB VIII. </a:t>
            </a:r>
            <a:r>
              <a:rPr lang="en-GB" kern="1200" dirty="0" err="1">
                <a:solidFill>
                  <a:schemeClr val="tx1"/>
                </a:solidFill>
              </a:rPr>
              <a:t>Erfahrungsraum</a:t>
            </a:r>
            <a:r>
              <a:rPr lang="en-GB" kern="1200" dirty="0">
                <a:solidFill>
                  <a:schemeClr val="tx1"/>
                </a:solidFill>
              </a:rPr>
              <a:t> </a:t>
            </a:r>
            <a:r>
              <a:rPr lang="en-GB" kern="1200" dirty="0" err="1">
                <a:solidFill>
                  <a:schemeClr val="tx1"/>
                </a:solidFill>
              </a:rPr>
              <a:t>für</a:t>
            </a:r>
            <a:r>
              <a:rPr lang="en-GB" kern="1200" dirty="0">
                <a:solidFill>
                  <a:schemeClr val="tx1"/>
                </a:solidFill>
              </a:rPr>
              <a:t> </a:t>
            </a:r>
            <a:r>
              <a:rPr lang="en-GB" kern="1200" dirty="0" err="1">
                <a:solidFill>
                  <a:schemeClr val="tx1"/>
                </a:solidFill>
              </a:rPr>
              <a:t>Subjekt</a:t>
            </a:r>
            <a:r>
              <a:rPr lang="en-GB" kern="1200" dirty="0">
                <a:solidFill>
                  <a:schemeClr val="tx1"/>
                </a:solidFill>
              </a:rPr>
              <a:t>- und </a:t>
            </a:r>
            <a:r>
              <a:rPr lang="en-GB" kern="1200" dirty="0" err="1">
                <a:solidFill>
                  <a:schemeClr val="tx1"/>
                </a:solidFill>
              </a:rPr>
              <a:t>Demokratiebildung</a:t>
            </a:r>
            <a:r>
              <a:rPr lang="en-GB" kern="1200" dirty="0">
                <a:solidFill>
                  <a:schemeClr val="tx1"/>
                </a:solidFill>
              </a:rPr>
              <a:t>. Online at </a:t>
            </a:r>
            <a:r>
              <a:rPr lang="en-GB" u="sng" kern="1200" dirty="0">
                <a:solidFill>
                  <a:schemeClr val="tx1"/>
                </a:solidFill>
                <a:hlinkClick r:id="rId7"/>
              </a:rPr>
              <a:t>https://www.ew.uni-hamburg.de/einrichtungen/ew2/sozialpaedagogik/service-fuer-die-praxis/material-fuer-die-praxis.html</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Seckinger, Mike/Pluto, Liane/Peucker, Christian; van Santen, Eric (2016): Einrichtungen der offenen Kinder- und Jugendarbeit. Eine empirische Bestandsaufnahme. Reihe: Beiträge zur Kinder- und Jugendhilfeforschung. Weinheim and Basel: Beltz </a:t>
            </a:r>
            <a:r>
              <a:rPr lang="de-DE" kern="1200" dirty="0" err="1">
                <a:solidFill>
                  <a:schemeClr val="tx1"/>
                </a:solidFill>
              </a:rPr>
              <a:t>Juventa</a:t>
            </a:r>
            <a:r>
              <a:rPr lang="de-DE" kern="1200" dirty="0">
                <a:solidFill>
                  <a:schemeClr val="tx1"/>
                </a:solidFill>
              </a:rPr>
              <a:t>.</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44</a:t>
            </a:fld>
            <a:endParaRPr lang="de-DE"/>
          </a:p>
        </p:txBody>
      </p:sp>
    </p:spTree>
    <p:extLst>
      <p:ext uri="{BB962C8B-B14F-4D97-AF65-F5344CB8AC3E}">
        <p14:creationId xmlns:p14="http://schemas.microsoft.com/office/powerpoint/2010/main" val="3910136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1797790"/>
          </a:xfrm>
        </p:spPr>
        <p:txBody>
          <a:bodyPr/>
          <a:lstStyle/>
          <a:p>
            <a:pPr algn="r" rtl="1"/>
            <a:r>
              <a:rPr lang="ar-SA" b="1" kern="1200" dirty="0">
                <a:solidFill>
                  <a:schemeClr val="tx1"/>
                </a:solidFill>
                <a:cs typeface="+mn-cs"/>
              </a:rPr>
              <a:t>2.2.2 </a:t>
            </a:r>
            <a:r>
              <a:rPr lang="he-IL" b="1" kern="1200" dirty="0">
                <a:solidFill>
                  <a:schemeClr val="tx1"/>
                </a:solidFill>
                <a:cs typeface="+mn-cs"/>
              </a:rPr>
              <a:t>עבודה סוציאלית עם נוער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העבודה הסוציאלית עם נוער היא חלק מתשתית השירותים המוצעים על ידי הרווחה לילדים ונוער במטרה לסייע לצעירים במעבר מבית הספר לחיים המקצועיים. השירותים מיועדים לקהל ספציפי המתואר בסעיף 13 בספר החוקים הסוציאלי השמיני (</a:t>
            </a:r>
            <a:r>
              <a:rPr lang="de-DE" kern="1200" dirty="0">
                <a:solidFill>
                  <a:schemeClr val="tx1"/>
                </a:solidFill>
              </a:rPr>
              <a:t>SGB VIII</a:t>
            </a:r>
            <a:r>
              <a:rPr lang="he-IL" kern="1200" dirty="0">
                <a:solidFill>
                  <a:schemeClr val="tx1"/>
                </a:solidFill>
                <a:cs typeface="+mn-cs"/>
              </a:rPr>
              <a:t>) בתור "קבוצת יעד הזקוקה לסיוע מוגבר במטרה לפצות על חוסר שוויון סוציאלי או להתגבר על קשיים אינדיבידואליים". במילים אחרות, העבודה הסוציאלית עם נוער פועלת בממשק שבין מערכת החינוך הבית ספרי לבין ההשתלבות בשוק העבודה.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תחום זה נותר ברובו בלתי מוגדר גם כיום. בבסיסו, הוא כולל תוכניות לחינוך סוציו-פדגוגי במעבר של צעירים מבית הספר לחיים המקצועיים. עם זאת, העבודה הסוציאלית עם נוער עשויה לכלול, בין היתר, גם שיבוץ צעירים במסגרות מגורים עם ליווי סוציו-פדגוגי מתאים (במהלך ההשתתפות בפעילויות להשתלבות מקצועית); עקרונות לעבודה עם נוער ברף נמוך המיועדות לקבוצות יעד שקשה להגיע אליהם, כמו "עבודת רחוב" (</a:t>
            </a:r>
            <a:r>
              <a:rPr lang="de-DE" kern="1200" dirty="0">
                <a:solidFill>
                  <a:schemeClr val="tx1"/>
                </a:solidFill>
              </a:rPr>
              <a:t>street work</a:t>
            </a:r>
            <a:r>
              <a:rPr lang="he-IL" kern="1200" dirty="0">
                <a:solidFill>
                  <a:schemeClr val="tx1"/>
                </a:solidFill>
                <a:cs typeface="+mn-cs"/>
              </a:rPr>
              <a:t>) או "עבודה ניידת עם נוער"; וכן השירותים לנוער מהגר, בהם פעילויות ההשתלבות והתמיכה מיועדות לצעירים בעלי רקע של הגירה.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העבודה הסוציאלית עם נוער בבתי ספר (עבודה סוציאלית בית ספרית) מהווה חלק מתחום העבודה עם נוער ומיועדת לתלמידים שאינם זוכים לשוויון בהזדמנויות עקב גורמים סוציאליים או קשיים אינדיבידואליים. השירותים הסוציו-פדגוגיים משלימים את הפעילויות הבית ספריות באמצעות ארגון הליכי למידה ועקרונות פעולה סוציו-פדגוגיים כדי לסייע בהתמודדות עם בעיות מהן סובלים תלמידים. בדרך זו, הם מסייעים הן לבתי הספר והן לתלמידים להשיג את יעדי החינוך </a:t>
            </a:r>
            <a:r>
              <a:rPr lang="he-IL" kern="1200" dirty="0" err="1">
                <a:solidFill>
                  <a:schemeClr val="tx1"/>
                </a:solidFill>
                <a:cs typeface="+mn-cs"/>
              </a:rPr>
              <a:t>הפורמליים</a:t>
            </a:r>
            <a:r>
              <a:rPr lang="he-IL" kern="1200" dirty="0">
                <a:solidFill>
                  <a:schemeClr val="tx1"/>
                </a:solidFill>
                <a:cs typeface="+mn-cs"/>
              </a:rPr>
              <a:t> העיקריים באופן טוב יותר (ולהבטיח השתלבות במעגל העבודה בתום הלימודים). עם זאת, במהלך עשרים השנה האחרונות, המושג פדגוגיה חברתית בבתי הספר התרחק למדי מהכוונה המקורית הנזכרת בסעיף 13 בספר החוקים הסוציאלי השמיני. העבודה הסוציאלית הבית ספרית, מבית הספר היסודי ועד לחטיבה העליונה, שלרוב ממומנת על ידי בתי הספר או גופי החינוך בעצמם, היא לעתים קרובות מרכיב טבעי לחלוטין בחינוך הבית ספרי.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מאז 2021 עוסק המחוקק בפיתוח החקיקה הרלוונטית בנושא. סעיף 13א בספר החוקים הסוציאלי השמיני מגדיר עבודה סוציאלית בית ספרית כדלקמן: "העבודה הסוציאלית בבתי הספר תכלול שירותים סוציו-פדגוגיים הניתנים לצעירים במסגרות בית ספריות". סעיף 13א מתייחס גם לסמכויות של 16 המדינות </a:t>
            </a:r>
            <a:r>
              <a:rPr lang="he-IL" kern="1200" dirty="0" err="1">
                <a:solidFill>
                  <a:schemeClr val="tx1"/>
                </a:solidFill>
                <a:cs typeface="+mn-cs"/>
              </a:rPr>
              <a:t>הפדרליות</a:t>
            </a:r>
            <a:r>
              <a:rPr lang="he-IL" kern="1200" dirty="0">
                <a:solidFill>
                  <a:schemeClr val="tx1"/>
                </a:solidFill>
                <a:cs typeface="+mn-cs"/>
              </a:rPr>
              <a:t> של גרמניה בתחום החינוך, </a:t>
            </a:r>
            <a:r>
              <a:rPr lang="he-IL" kern="1200" dirty="0" err="1">
                <a:solidFill>
                  <a:schemeClr val="tx1"/>
                </a:solidFill>
                <a:cs typeface="+mn-cs"/>
              </a:rPr>
              <a:t>ול</a:t>
            </a:r>
            <a:r>
              <a:rPr lang="he-IL" kern="1200" dirty="0">
                <a:solidFill>
                  <a:schemeClr val="tx1"/>
                </a:solidFill>
                <a:cs typeface="+mn-cs"/>
              </a:rPr>
              <a:t>-16 החוקים השונים בתחום החינוך בגרמניה, בכך שהוא קובע כי: "הנתונים הקונקרטיים והיקף העבודה הסוציאלית הבית ספרית יוגדרו ברמת המדינה </a:t>
            </a:r>
            <a:r>
              <a:rPr lang="he-IL" kern="1200" dirty="0" err="1">
                <a:solidFill>
                  <a:schemeClr val="tx1"/>
                </a:solidFill>
                <a:cs typeface="+mn-cs"/>
              </a:rPr>
              <a:t>הפדרלית</a:t>
            </a:r>
            <a:r>
              <a:rPr lang="he-IL" kern="1200" dirty="0">
                <a:solidFill>
                  <a:schemeClr val="tx1"/>
                </a:solidFill>
                <a:cs typeface="+mn-cs"/>
              </a:rPr>
              <a:t>. דיני המדינה </a:t>
            </a:r>
            <a:r>
              <a:rPr lang="he-IL" kern="1200" dirty="0" err="1">
                <a:solidFill>
                  <a:schemeClr val="tx1"/>
                </a:solidFill>
                <a:cs typeface="+mn-cs"/>
              </a:rPr>
              <a:t>הפדרלית</a:t>
            </a:r>
            <a:r>
              <a:rPr lang="he-IL" kern="1200" dirty="0">
                <a:solidFill>
                  <a:schemeClr val="tx1"/>
                </a:solidFill>
                <a:cs typeface="+mn-cs"/>
              </a:rPr>
              <a:t> רשאים להעביר את הסמכות למתן שירותי עבודה סוציאלית לגופים אחרים בכפוף להוראות חוק אחרות".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עבודה סוציאלית לנוער בתחום התעסוקה כוללת שירותים כגון סדנאות נוער, סיוע בליווי ההכשרה המקצועית ושירותי הכשרה מקצועית שאינה במסגרת מפעלים, המיועדת לבני נוער ולמבוגרים צעירים, שלאור מצבם האישי והחברתי מתקשים או אינם מסוגלים להשתלב בהכשרה מקצועית רגילה. שירותים סוציו-פדגוגיים אלה הינם שירותים משלימים לשירותים המוצעים על ידי לשכות התעסוקה והג'וב סנטר לבני נוער ומבוגרים צעירים המתקשים למצוא את דרכם למעגל העבודה באופן אינדיבידואלי עקב קשיים אישיים וליקויים אחרים.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שני תחומי העבודה הסוציאלית עם נוער (בית ספר והחיים המקצועיים) (ראו שקופיות 1.1.11 ו-1.1.12) פועלים בהקשר של מערכות חברתיות חזקות המצריכות תיאום עם שירותי הרווחה לילדים ונוער והפרופיל הסוציו-פדגוגי שלהם. שני הממשקים הללו מהווים עבור שירותי הרווחה לילדים ונוער כמעין "משחק חוץ", קרי, הן פועלות במסגרת סמכותן בתחומים שונים לחלוטין מבחינה ארגונית ורעיונית. הדומיננטיות של המערכות הנ"ל באה לידי ביטוי גם בעובדה שעבודה סוציאלית עם נוער ממומנת בדרך כלל ממקורות שונים (במימון המדינות </a:t>
            </a:r>
            <a:r>
              <a:rPr lang="he-IL" kern="1200" dirty="0" err="1">
                <a:solidFill>
                  <a:schemeClr val="tx1"/>
                </a:solidFill>
                <a:cs typeface="+mn-cs"/>
              </a:rPr>
              <a:t>הפדרליות</a:t>
            </a:r>
            <a:r>
              <a:rPr lang="he-IL" kern="1200" dirty="0">
                <a:solidFill>
                  <a:schemeClr val="tx1"/>
                </a:solidFill>
                <a:cs typeface="+mn-cs"/>
              </a:rPr>
              <a:t> ולפי ספרי החוקים הסוציאליים השני והשלישי). מבחינה חוקית, לשירותי הרווחה לילדים חשיבות משנית לעומת המערכות הללו ותרומתם במתן מענה לצרכים קטנה יחסית. ב-2017, ההוצאה על עבודה סוציאלית עם נוער הסתכמה ב-614 מיליון אירו, דהיינו רק 1.4% מתקציב של רווחת הילדים והנוער שימש לעבודה סוציאלית עם נוער. לפי נתוני המשרד </a:t>
            </a:r>
            <a:r>
              <a:rPr lang="he-IL" kern="1200" dirty="0" err="1">
                <a:solidFill>
                  <a:schemeClr val="tx1"/>
                </a:solidFill>
                <a:cs typeface="+mn-cs"/>
              </a:rPr>
              <a:t>הפדרלי</a:t>
            </a:r>
            <a:r>
              <a:rPr lang="he-IL" kern="1200" dirty="0">
                <a:solidFill>
                  <a:schemeClr val="tx1"/>
                </a:solidFill>
                <a:cs typeface="+mn-cs"/>
              </a:rPr>
              <a:t> לסטטיסטיקה (2018, </a:t>
            </a:r>
            <a:r>
              <a:rPr lang="he-IL" kern="1200" dirty="0" err="1">
                <a:solidFill>
                  <a:schemeClr val="tx1"/>
                </a:solidFill>
                <a:cs typeface="+mn-cs"/>
              </a:rPr>
              <a:t>עמ</a:t>
            </a:r>
            <a:r>
              <a:rPr lang="he-IL" kern="1200" dirty="0">
                <a:solidFill>
                  <a:schemeClr val="tx1"/>
                </a:solidFill>
                <a:cs typeface="+mn-cs"/>
              </a:rPr>
              <a:t>' 13 ואילך), בסוף 2016 פעלו 645 מוסדות לעבודה סוציאלית עם נוער במסגרת בית ספרית או מקצועית, מתוכם 63 (קצת פחות מ-10%) פעלו במימון ציבורי.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b="1" kern="1200" dirty="0">
                <a:solidFill>
                  <a:schemeClr val="tx1"/>
                </a:solidFill>
              </a:rPr>
              <a:t> </a:t>
            </a:r>
            <a:endParaRPr lang="en-US" kern="1200" dirty="0">
              <a:solidFill>
                <a:schemeClr val="tx1"/>
              </a:solidFill>
            </a:endParaRPr>
          </a:p>
          <a:p>
            <a:pPr lvl="0" algn="l" rtl="1"/>
            <a:r>
              <a:rPr lang="de-DE" kern="1200" dirty="0">
                <a:solidFill>
                  <a:schemeClr val="tx1"/>
                </a:solidFill>
              </a:rPr>
              <a:t>Kooperationsverbund Jugendsozialarbeit: Selbstdarstellung. See: </a:t>
            </a:r>
            <a:r>
              <a:rPr lang="de-DE" u="sng" kern="1200" dirty="0">
                <a:solidFill>
                  <a:schemeClr val="tx1"/>
                </a:solidFill>
                <a:hlinkClick r:id="rId3"/>
              </a:rPr>
              <a:t>https://jugendsozialarbeit.de/</a:t>
            </a:r>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Pingel, Andrea (2018): Jugendsozialarbeit. In: Böllert, Karin (ed.): Kompendium Kinder- und Jugendhilfe, Wiesbaden, p. 737−754.</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45</a:t>
            </a:fld>
            <a:endParaRPr lang="de-DE"/>
          </a:p>
        </p:txBody>
      </p:sp>
    </p:spTree>
    <p:extLst>
      <p:ext uri="{BB962C8B-B14F-4D97-AF65-F5344CB8AC3E}">
        <p14:creationId xmlns:p14="http://schemas.microsoft.com/office/powerpoint/2010/main" val="3632486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3490316"/>
          </a:xfrm>
        </p:spPr>
        <p:txBody>
          <a:bodyPr/>
          <a:lstStyle/>
          <a:p>
            <a:pPr algn="r" rtl="1"/>
            <a:r>
              <a:rPr lang="ar-SA" b="1" kern="1200" dirty="0">
                <a:solidFill>
                  <a:schemeClr val="tx1"/>
                </a:solidFill>
                <a:cs typeface="+mn-cs"/>
              </a:rPr>
              <a:t>2.2.3 </a:t>
            </a:r>
            <a:r>
              <a:rPr lang="he-IL" b="1" kern="1200" dirty="0">
                <a:solidFill>
                  <a:schemeClr val="tx1"/>
                </a:solidFill>
                <a:cs typeface="+mn-cs"/>
              </a:rPr>
              <a:t>פעילות חינוכית להגנה על ילדים ונוער</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הפעילות החינוכית להגנה על ילדים ונוער מהווה תחום עצמאי בשירותי הרווחה ילדים ונוער. מונח מתאים יותר לתיאור תחום זה הוא "הגנה מונעת לילדים ונוער", לאור העובדה שהתחום מתמקד במתן סיוע וחיזוק לצעירים ולהוריהם לזהות סיכונים שצעירים חשופים להם במהלך התבגרותם, ולסייע בידם להתמודד עם סיכונים מעין אלה ו/או למנוע אותם מלכתחילה. להלן כמה דוגמאות: </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סיכון להתמכרות (אלכוהול, סמים, הימורים וכו').</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סכנה שמקורה בשימוש רב במכשירי מדיה דיגיטליים.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סיכון הקשור באלימות (כולל התעללות מינית).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סכנות אידיאולוגיות.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14 בספר החוקים הסוציאלי השמיני (</a:t>
            </a:r>
            <a:r>
              <a:rPr lang="de-DE" kern="1200" dirty="0">
                <a:solidFill>
                  <a:schemeClr val="tx1"/>
                </a:solidFill>
              </a:rPr>
              <a:t>SGB VIII</a:t>
            </a:r>
            <a:r>
              <a:rPr lang="he-IL" kern="1200" dirty="0">
                <a:solidFill>
                  <a:schemeClr val="tx1"/>
                </a:solidFill>
                <a:cs typeface="+mn-cs"/>
              </a:rPr>
              <a:t>) קובע כי מוטל על שירותי הרווחה לילדים ונוער ליידע, לתמוך ולהעניק לצעירים בכל הגילאים את היכולות להכיר בסכנות הללו ולסייע להם להתמודד עימן. החוק מתייחס גם לתפקידם של ההורים, שיש לתמוך בהם בחינוך ילדיהם כדי שיגדלו להיות לאנשים חזקים ובטוחים בעצמם, המסוגלים לא רק לזהות סיכונים, אלא לפעול נגדם במשותף עם הזולת בצורה סולידרית. להלן כמה דוגמאות לפעילויות: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קיום קורסים להורים של ילדים קטנים (כמו: "הורים חזקים לילדים חזקים"), המסייעים להורים בניהול חיי היומיום של המשפחה בצורה מודעת יותר, במטרה לפתור עימותים או ללמוד על נושאים כלליים בחינוך ילדים וזכויות הילד.</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הדרכות לילדים בוגרים יותר ובני נוער בנושא ההתנהלות עם מכשירי מדיה דיגיטליים.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פרויקטים בנושא חינוך מיני לכל הגילאים.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כמו כן, גם לעבודת הסברה יזומה המיועדת הן לצעירים והן להוריהם בנושאי בריאות (אלכוהול, סמים, הימורים) או אידיאולוגיות קיצוניות (</a:t>
            </a:r>
            <a:r>
              <a:rPr lang="he-IL" kern="1200" dirty="0" err="1">
                <a:solidFill>
                  <a:schemeClr val="tx1"/>
                </a:solidFill>
                <a:cs typeface="+mn-cs"/>
              </a:rPr>
              <a:t>קיצוניות</a:t>
            </a:r>
            <a:r>
              <a:rPr lang="he-IL" kern="1200" dirty="0">
                <a:solidFill>
                  <a:schemeClr val="tx1"/>
                </a:solidFill>
                <a:cs typeface="+mn-cs"/>
              </a:rPr>
              <a:t> ימנית, האסלאם הקיצוני, כתות ועוד) נודע תפקיד חשוב בתחום הפעילות החינוכית להגנה על 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לפעילות החינוכית להגנה אין מבנה ארגוני מיוחד והיא אינה מהווה תחום פעילות נפרד לחלוטין. מבחינה מתודולוגית, הפעילויות מהוות חלק מהשירותים הסטנדרטיים הניתנים לילדים, בני נוער ומשפחותיהם (במסגרת גני הילדים, מרכזי נוער, ארגוני נוער וחינוך למשפחות). שירותי הרווחה לילדים ונוער מפתחים פעילויות חינוכיות לחיזוק יכולתם של הצעירים והוריהם לפעול באופן אוטונומי. </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מצד אחד, יש להבחין בין הפעילות החינוכית להגנה לבין הגנת הנוער הקבועה בחוק (החוק להגנה על הנוער בעבודה [</a:t>
            </a:r>
            <a:r>
              <a:rPr lang="de-DE" kern="1200" dirty="0">
                <a:solidFill>
                  <a:schemeClr val="tx1"/>
                </a:solidFill>
              </a:rPr>
              <a:t>JArbSchG</a:t>
            </a:r>
            <a:r>
              <a:rPr lang="he-IL" kern="1200" dirty="0">
                <a:solidFill>
                  <a:schemeClr val="tx1"/>
                </a:solidFill>
                <a:cs typeface="+mn-cs"/>
              </a:rPr>
              <a:t>]; החוק להגנת צעירים [</a:t>
            </a:r>
            <a:r>
              <a:rPr lang="de-DE" kern="1200" dirty="0">
                <a:solidFill>
                  <a:schemeClr val="tx1"/>
                </a:solidFill>
              </a:rPr>
              <a:t>JuSchG</a:t>
            </a:r>
            <a:r>
              <a:rPr lang="he-IL" kern="1200" dirty="0">
                <a:solidFill>
                  <a:schemeClr val="tx1"/>
                </a:solidFill>
                <a:cs typeface="+mn-cs"/>
              </a:rPr>
              <a:t>]), אשר כולל אמצעים (גם אמצעי ענישה) מטעם המשטרה ורשויות הסדר הציבורי על מנת להגן על צעירים בציבור (ביקור במקומות המהווים סיכון לבני נוער, הפצת מדיה המזיקה לבני נוער וכו'). מצד שני, הפעילות החינוכית להגנה על ילדים ונוער חינוכית נבדלת גם משירותי ההתערבות להגנת ילדים בהתאם לסעיפים 8א ו-42 בספר החוקים הסוציאלי השמיני, אשר בהיותם תפקיד ריבוני מתמקדים בהוצאת ילדים ממצבים המסוכנים או מזיקים להם (אצל ההורים או במקומות אחרים). האופי </a:t>
            </a:r>
            <a:r>
              <a:rPr lang="he-IL" kern="1200" dirty="0" err="1">
                <a:solidFill>
                  <a:schemeClr val="tx1"/>
                </a:solidFill>
                <a:cs typeface="+mn-cs"/>
              </a:rPr>
              <a:t>המניעתי</a:t>
            </a:r>
            <a:r>
              <a:rPr lang="he-IL" kern="1200" dirty="0">
                <a:solidFill>
                  <a:schemeClr val="tx1"/>
                </a:solidFill>
                <a:cs typeface="+mn-cs"/>
              </a:rPr>
              <a:t> של הפעילות החינוכית להגנה על ילדים ונוער תורם לאוטונומיה האישית של צעירים וליכולתם לקחת אחריות על עצמם ועל החברה ברוח ספר החוקים הסוציאלי השמיני.</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Bundesarbeitsgemeinschaft Kinder- und Jugendschutz (2015): Durchblick. Informationen zum Jugendschutz. Glossary. Online at </a:t>
            </a:r>
            <a:r>
              <a:rPr lang="de-DE" u="sng" kern="1200" dirty="0">
                <a:solidFill>
                  <a:schemeClr val="tx1"/>
                </a:solidFill>
                <a:hlinkClick r:id="rId3"/>
              </a:rPr>
              <a:t>https://www.bag-jugendschutz.de/dokumente/Online-Handbuch_Kinder-u_Jugendschutz.pdf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Nikles, Bruno W. (2018): Erzieherischer Kinder- und Jugendschutz. In Böllert, Karin (ed.): Kompendium Kinder- und Jugendhilfe, Wiesbaden, p. 771−782.</a:t>
            </a:r>
            <a:endParaRPr lang="en-US" kern="1200" dirty="0">
              <a:solidFill>
                <a:schemeClr val="tx1"/>
              </a:solidFill>
            </a:endParaRPr>
          </a:p>
          <a:p>
            <a:pPr lvl="0" algn="l" rtl="1"/>
            <a:r>
              <a:rPr lang="de-DE" kern="1200" dirty="0">
                <a:solidFill>
                  <a:schemeClr val="tx1"/>
                </a:solidFill>
              </a:rPr>
              <a:t>Bundesregierung (2020): Bericht über die Lage junger Menschen und die Bestrebungen und Leistungen der Kinder- und Jugendhilfe – 16. Kinder- und Jugendbericht – Förderung demokratischer Bildung im Kindes- und Jugendalter (BT-Drucksache 19/24200). </a:t>
            </a:r>
            <a:r>
              <a:rPr lang="en-GB" kern="1200" dirty="0">
                <a:solidFill>
                  <a:schemeClr val="tx1"/>
                </a:solidFill>
              </a:rPr>
              <a:t>Online at </a:t>
            </a:r>
            <a:r>
              <a:rPr lang="en-GB" u="sng" kern="1200" dirty="0">
                <a:solidFill>
                  <a:schemeClr val="tx1"/>
                </a:solidFill>
                <a:hlinkClick r:id="rId4"/>
              </a:rPr>
              <a:t>http://dipbt.bundestag.de/dip21/btd/19/242/1924200.pdf</a:t>
            </a:r>
            <a:r>
              <a:rPr lang="en-GB" kern="1200" dirty="0">
                <a:solidFill>
                  <a:schemeClr val="tx1"/>
                </a:solidFill>
              </a:rPr>
              <a:t> (last accessed: 31 May 2021).</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46</a:t>
            </a:fld>
            <a:endParaRPr lang="de-DE" dirty="0"/>
          </a:p>
        </p:txBody>
      </p:sp>
    </p:spTree>
    <p:extLst>
      <p:ext uri="{BB962C8B-B14F-4D97-AF65-F5344CB8AC3E}">
        <p14:creationId xmlns:p14="http://schemas.microsoft.com/office/powerpoint/2010/main" val="1642054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3087334"/>
          </a:xfrm>
        </p:spPr>
        <p:txBody>
          <a:bodyPr/>
          <a:lstStyle/>
          <a:p>
            <a:pPr algn="r" rtl="1"/>
            <a:r>
              <a:rPr lang="ar-SA" b="1" kern="1200" dirty="0">
                <a:solidFill>
                  <a:schemeClr val="tx1"/>
                </a:solidFill>
                <a:cs typeface="+mn-cs"/>
              </a:rPr>
              <a:t>2.2.4 </a:t>
            </a:r>
            <a:r>
              <a:rPr lang="he-IL" b="1" kern="1200" dirty="0">
                <a:solidFill>
                  <a:schemeClr val="tx1"/>
                </a:solidFill>
                <a:cs typeface="+mn-cs"/>
              </a:rPr>
              <a:t>קידום החינוך במשפחה </a:t>
            </a:r>
          </a:p>
          <a:p>
            <a:pPr algn="r" rtl="1"/>
            <a:endParaRPr lang="en-US" kern="1200" dirty="0">
              <a:solidFill>
                <a:schemeClr val="tx1"/>
              </a:solidFill>
            </a:endParaRPr>
          </a:p>
          <a:p>
            <a:pPr algn="r" rtl="1"/>
            <a:r>
              <a:rPr lang="he-IL" kern="1200" dirty="0">
                <a:solidFill>
                  <a:schemeClr val="tx1"/>
                </a:solidFill>
                <a:cs typeface="+mn-cs"/>
              </a:rPr>
              <a:t>שירותי הרווחה לילדים ונוער מציעים טווח רחב של תמיכה במשפחות עם ילדים קטינים תחת המטריה של המושג "קידום החינוך המשפחתי". הדגש הוא כאן בעיקר על תמיכה בהורים, האחראים עיקריים בכל הנוגע לגדילתם המוצלחת של ילדיהם. תחום פעילות זה מתמקד בהיבט העוסק במדיניות המשפחה בספר החוקים הסוציאלי השמיני (</a:t>
            </a:r>
            <a:r>
              <a:rPr lang="de-DE" kern="1200" dirty="0">
                <a:solidFill>
                  <a:schemeClr val="tx1"/>
                </a:solidFill>
              </a:rPr>
              <a:t>SGB VIII</a:t>
            </a:r>
            <a:r>
              <a:rPr lang="he-IL" kern="1200" dirty="0">
                <a:solidFill>
                  <a:schemeClr val="tx1"/>
                </a:solidFill>
                <a:cs typeface="+mn-cs"/>
              </a:rPr>
              <a:t>).</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"לאמהות, לאבות, לאפוטרופוסים ולצעירים יוצעו שירותי תמיכה כלליים לחינוך המשפחתי. שירותים אלו נועדו לתמוך בהורים ואפוטרופוסים למלא את אחריותם ולסייע למשפחות לרכוש את המיומנויות הדרושות להן, בהתאם למצבן, בנוגע לחינוך הילדים, גידול ילדים, מערכות יחסים, יישוב עימותים, בריאות, חינוך, מדיה דיגיטלית, ניהול משק בית, וכן כיצד לשלב בין חיי משפחה לחיים המקצועיים, כמו גם לחזק את יכולתם של ילדים ובני נוער להשתתף באופן פעיל בחברה. השירותים נועדו גם לסלול את הדרך לפתרון עימותים בתוך המשפחה בצורה לא אלימה". (סעיף 16 בספר החוקים הסוציאלי השמיני). </a:t>
            </a:r>
            <a:endParaRPr lang="en-US" kern="1200" dirty="0">
              <a:solidFill>
                <a:schemeClr val="tx1"/>
              </a:solidFill>
            </a:endParaRPr>
          </a:p>
          <a:p>
            <a:pPr algn="r" rtl="1"/>
            <a:r>
              <a:rPr lang="he-IL" kern="1200" dirty="0">
                <a:solidFill>
                  <a:schemeClr val="tx1"/>
                </a:solidFill>
                <a:cs typeface="+mn-cs"/>
              </a:rPr>
              <a:t>תחום השירותים "קידום החינוך במשפחה" כולל, בין היתר:</a:t>
            </a: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שירותי תמיכה כלליים</a:t>
            </a:r>
            <a:r>
              <a:rPr lang="he-IL" kern="1200" dirty="0">
                <a:solidFill>
                  <a:schemeClr val="tx1"/>
                </a:solidFill>
                <a:cs typeface="+mn-cs"/>
              </a:rPr>
              <a:t> (סעיף 16: ייעוץ לנשים בהריון ואבות לעתיד, חינוך משפחתי, ייעוץ בנושאי חינוך, פעילויות לשעות הפנאי ונופש למשפחות).</a:t>
            </a: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שירותי ייעוץ ותמיכה בבעיות משפחתיות ספציפיות</a:t>
            </a:r>
            <a:r>
              <a:rPr lang="he-IL" kern="1200" dirty="0">
                <a:solidFill>
                  <a:schemeClr val="tx1"/>
                </a:solidFill>
                <a:cs typeface="+mn-cs"/>
              </a:rPr>
              <a:t> (סעיף 17 בספר החוקים הסוציאלי השמיני: ייעוץ בנושאי זוגיות, פרידה או גירושין בין הורים לילדים קטינים; סעיף 18 בספר החוקים הסוציאלי השמיני: ייעוץ ותמיכה בטיפול בילדים במסגרת הסדרי ראייה).</a:t>
            </a: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שירותי סיוע במצבי חירום קיימים</a:t>
            </a:r>
            <a:r>
              <a:rPr lang="he-IL" kern="1200" dirty="0">
                <a:solidFill>
                  <a:schemeClr val="tx1"/>
                </a:solidFill>
                <a:cs typeface="+mn-cs"/>
              </a:rPr>
              <a:t> (סעיף 19 בספר החוקים הסוציאלי השמיני: סיוע למגורים משותפים של אמהות/אבות יחידניים וילדיהם; סעיף 20 בספר החוקים הסוציאלי השמיני: טיפול ודאגה לילדים במצבי חירום).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הפירוט הנ"ל ממחיש שתחום פעילות זה כרוך במגוון שירותים שונים שאינם כפופים למערך אחיד. זאת ועוד, לתחום זה אין מסורת מקצועית משותפת, אלא הוא מאגד תחת קורת גג אחת מגוון רחב של שירותים, שלחלקם מסורות ארוכות שנים.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כוונתו של המחוקק ביצירת "קידום החינוך המשפחתי" הייתה להביא למעבר ממתן שירותי סיוע ותמיכה לנוער מתוך גישה של תגובה למתן שירותים מונעים, הניתנים מבעוד מועד. מטרתם היא לשמור על תפקוד ויציבות התא המשפחתי בתהליך הסוציאליזציה, במיוחד במצבים קשים כמו פרידה/גירושין או באתגרים הניצבים בפני משפחות חד-הוריות.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ב-2008 נוספו לתחום פעילות זה שורה של שירותים תחת המטרייה של המושג "עזרה מוקדמת" (</a:t>
            </a:r>
            <a:r>
              <a:rPr lang="de-DE" kern="1200" dirty="0">
                <a:solidFill>
                  <a:schemeClr val="tx1"/>
                </a:solidFill>
              </a:rPr>
              <a:t>Frühe Hilfen</a:t>
            </a:r>
            <a:r>
              <a:rPr lang="he-IL" kern="1200" dirty="0">
                <a:solidFill>
                  <a:schemeClr val="tx1"/>
                </a:solidFill>
                <a:cs typeface="+mn-cs"/>
              </a:rPr>
              <a:t>), וזאת לא במסגרת ספר החוקים הסוציאלי השמיני, אלא מתוקף החוק בדבר שיתוף הפעולה וההסברה בענייני הגנת ילדים (</a:t>
            </a:r>
            <a:r>
              <a:rPr lang="de-DE" kern="1200" dirty="0">
                <a:solidFill>
                  <a:schemeClr val="tx1"/>
                </a:solidFill>
              </a:rPr>
              <a:t>KKG</a:t>
            </a:r>
            <a:r>
              <a:rPr lang="he-IL" kern="1200" dirty="0">
                <a:solidFill>
                  <a:schemeClr val="tx1"/>
                </a:solidFill>
                <a:cs typeface="+mn-cs"/>
              </a:rPr>
              <a:t>). מדובר בשירותים בינתחומיים המתאפיינים במגוון גישות ומסגרות ארגוניות. בחוק הנ"ל נקבע כי "(...) התמיכה הניתנת להורים על ידי המדינה כדי שיוכלו לממש את זכויותיהם וחובותיהם בחינוך ילדיהם [כוללת] במיוחד הסברה, ייעוץ וסיוע. תמיכה זו תוצע לאמהות, אבות, לנשים בהריון ולאבות שבדרך מוקדם ככל האפשר, באופן מתואם ועל ידי מגוון אנשי מקצוע על מנת להבטיח את התפתחותם התקינה של ילדים, בפרט בשנים הראשונות לחייהם (עזרה מוקדמת)". (סעיף 1, פסקה 4 בחוק בדבר שיתוף הפעולה וההסברה בענייני הגנת ילדים).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אותה עזרה מוקדמת </a:t>
            </a:r>
            <a:r>
              <a:rPr lang="he-IL" kern="1200" dirty="0" err="1">
                <a:solidFill>
                  <a:schemeClr val="tx1"/>
                </a:solidFill>
                <a:cs typeface="+mn-cs"/>
              </a:rPr>
              <a:t>מניעתית</a:t>
            </a:r>
            <a:r>
              <a:rPr lang="he-IL" kern="1200" dirty="0">
                <a:solidFill>
                  <a:schemeClr val="tx1"/>
                </a:solidFill>
                <a:cs typeface="+mn-cs"/>
              </a:rPr>
              <a:t> אינה מוגבלת לפיכך לתחום רווחת הנוער. היא מתמקדת בשילוב שבין שירותים שונים המוצעים בתחומי הרווחה והבריאות על מנת ליצור מערכת סיוע אזורית מתואמת. מכאן שאין לראות בעזרה המוקדמת תחום פעילות העומד בפני עצמו. הרעיון שבבסיסה הוא להבטיח שיתוף פעולה (סנכרון, במידת האפשר) בכל הנוגע לקבלת שירותי עזרה ותמיכה מגורמים וגופים הפועלים בתחומים שונים, בעיקר מרווחת הנוער ומתחום הבריאות, אך גם מעבר לכך. מטרתה של העזרה המוקדמת היא להבטיח שמשפחות יקבלו את כל הסיוע הדרוש להן בפריסה אזורית נרחבת, לפתח שירותים המותאמים לצורך הקונקרטי ולשפר את איכות הטיפול.</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בהתחשב בעובדה ששירותי העזרה המוקדמת פועלים על פי גישה המתמקדת במתן ייעוץ מוקדם ובעל אופי מניעתי ברף נמוך להורים, מנקודת מבטם של שירותי הרווחה ילדים ונוער הם מהווים חלק מקידום החינוך במשפחה שפרק זה עוסק בו, חרף העובדה שהשירותים אינם מעוגנים בספר החוקים הסוציאלי השמיני.</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Bauer, Petra (2016): Förderung der Erziehung in der Familie, in: Schröer, Wolfgang/Struck, Norbert/Wolff, Mechthild (eds.): Handbuch Kinder- und Jugendhilfe, 2nd edition, Weinheim and Munich, p. 886−912.</a:t>
            </a:r>
            <a:endParaRPr lang="en-US" kern="1200" dirty="0">
              <a:solidFill>
                <a:schemeClr val="tx1"/>
              </a:solidFill>
            </a:endParaRPr>
          </a:p>
          <a:p>
            <a:pPr lvl="0" algn="l" rtl="1"/>
            <a:r>
              <a:rPr lang="de-DE" kern="1200" dirty="0">
                <a:solidFill>
                  <a:schemeClr val="tx1"/>
                </a:solidFill>
              </a:rPr>
              <a:t>Buschhorn, Claudia (2018): Förderung der Erziehung in der Familie und Frühe Hilfen. In: Böllert, Karin (ed.) (2018): Kompendium Kinder- und Jugendhilfe, Wiesbaden, p. 783−804.</a:t>
            </a:r>
            <a:endParaRPr lang="en-US" kern="1200" dirty="0">
              <a:solidFill>
                <a:schemeClr val="tx1"/>
              </a:solidFill>
            </a:endParaRPr>
          </a:p>
          <a:p>
            <a:pPr lvl="0" algn="l" rtl="1"/>
            <a:r>
              <a:rPr lang="de-DE" kern="1200" dirty="0">
                <a:solidFill>
                  <a:schemeClr val="tx1"/>
                </a:solidFill>
              </a:rPr>
              <a:t>Nationales Zentrum Frühe Hilfen (NZFH) (2009): Begriffsbestimmung „Frühe Hilfen“, in: </a:t>
            </a:r>
            <a:r>
              <a:rPr lang="de-DE" u="sng" dirty="0">
                <a:hlinkClick r:id="rId3"/>
              </a:rPr>
              <a:t>https://www.fruehehilfen.de/grundlagen-und-fachthemen/grundlagen-der-fruehen-hilfen/fruehe-hilfen-begriffsbestimmung/</a:t>
            </a:r>
            <a:r>
              <a:rPr lang="de-DE" kern="1200" dirty="0">
                <a:solidFill>
                  <a:schemeClr val="tx1"/>
                </a:solidFill>
              </a:rPr>
              <a:t> (last </a:t>
            </a:r>
            <a:r>
              <a:rPr lang="de-DE" kern="1200" dirty="0" err="1">
                <a:solidFill>
                  <a:schemeClr val="tx1"/>
                </a:solidFill>
              </a:rPr>
              <a:t>accessed</a:t>
            </a:r>
            <a:r>
              <a:rPr lang="de-DE" kern="1200" dirty="0">
                <a:solidFill>
                  <a:schemeClr val="tx1"/>
                </a:solidFill>
              </a:rPr>
              <a:t>: 14 </a:t>
            </a:r>
            <a:r>
              <a:rPr lang="de-DE" kern="1200" dirty="0" err="1">
                <a:solidFill>
                  <a:schemeClr val="tx1"/>
                </a:solidFill>
              </a:rPr>
              <a:t>October</a:t>
            </a:r>
            <a:r>
              <a:rPr lang="de-DE" kern="1200">
                <a:solidFill>
                  <a:schemeClr val="tx1"/>
                </a:solidFill>
              </a:rPr>
              <a:t> 2022).</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47</a:t>
            </a:fld>
            <a:endParaRPr lang="de-DE" dirty="0"/>
          </a:p>
        </p:txBody>
      </p:sp>
    </p:spTree>
    <p:extLst>
      <p:ext uri="{BB962C8B-B14F-4D97-AF65-F5344CB8AC3E}">
        <p14:creationId xmlns:p14="http://schemas.microsoft.com/office/powerpoint/2010/main" val="949011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1958983"/>
          </a:xfrm>
        </p:spPr>
        <p:txBody>
          <a:bodyPr/>
          <a:lstStyle/>
          <a:p>
            <a:pPr algn="r" rtl="1"/>
            <a:r>
              <a:rPr lang="ar-SA" b="1" kern="1200" dirty="0">
                <a:solidFill>
                  <a:schemeClr val="tx1"/>
                </a:solidFill>
                <a:cs typeface="+mn-cs"/>
              </a:rPr>
              <a:t>2.2.5 </a:t>
            </a:r>
            <a:r>
              <a:rPr lang="he-IL" b="1" kern="1200" dirty="0">
                <a:solidFill>
                  <a:schemeClr val="tx1"/>
                </a:solidFill>
                <a:cs typeface="+mn-cs"/>
              </a:rPr>
              <a:t>התפקיד החוקי של מעונות היום לילדים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סעיפים 22 עד 26 לחוק שירותי הרווחה לילדים ונוער (</a:t>
            </a:r>
            <a:r>
              <a:rPr lang="de-DE" b="1" kern="1200" dirty="0">
                <a:solidFill>
                  <a:schemeClr val="tx1"/>
                </a:solidFill>
              </a:rPr>
              <a:t>SGB VIII</a:t>
            </a:r>
            <a:r>
              <a:rPr lang="he-IL" kern="1200" dirty="0">
                <a:solidFill>
                  <a:schemeClr val="tx1"/>
                </a:solidFill>
                <a:cs typeface="+mn-cs"/>
              </a:rPr>
              <a:t>) קובעים את האחריות ברמה </a:t>
            </a:r>
            <a:r>
              <a:rPr lang="he-IL" kern="1200" dirty="0" err="1">
                <a:solidFill>
                  <a:schemeClr val="tx1"/>
                </a:solidFill>
                <a:cs typeface="+mn-cs"/>
              </a:rPr>
              <a:t>הפדרלית</a:t>
            </a:r>
            <a:r>
              <a:rPr lang="he-IL" kern="1200" dirty="0">
                <a:solidFill>
                  <a:schemeClr val="tx1"/>
                </a:solidFill>
                <a:cs typeface="+mn-cs"/>
              </a:rPr>
              <a:t> למתן שירותי תמיכה לילדים בגני הילדים או במשפחתונים. תפקיד כללי זה מתחלק לשלושה יעדים בסיסיים (סעיף 22 פסקה 2 בספר החוקים הסוציאלי השמיני):</a:t>
            </a:r>
            <a:endParaRPr lang="en-US" kern="1200" dirty="0">
              <a:solidFill>
                <a:schemeClr val="tx1"/>
              </a:solidFill>
            </a:endParaRPr>
          </a:p>
          <a:p>
            <a:pPr lvl="0" algn="r" rtl="1"/>
            <a:r>
              <a:rPr lang="he-IL" kern="1200" dirty="0">
                <a:solidFill>
                  <a:schemeClr val="tx1"/>
                </a:solidFill>
                <a:cs typeface="+mn-cs"/>
              </a:rPr>
              <a:t>לאפשר לילדים להפוך לאנשים עצמאיים, אחראיים ובעלי יכולות חברתיות.</a:t>
            </a:r>
            <a:endParaRPr lang="en-US" kern="1200" dirty="0">
              <a:solidFill>
                <a:schemeClr val="tx1"/>
              </a:solidFill>
            </a:endParaRPr>
          </a:p>
          <a:p>
            <a:pPr lvl="0" algn="r" rtl="1"/>
            <a:r>
              <a:rPr lang="he-IL" kern="1200" dirty="0">
                <a:solidFill>
                  <a:schemeClr val="tx1"/>
                </a:solidFill>
                <a:cs typeface="+mn-cs"/>
              </a:rPr>
              <a:t>לתמוך ולהשלים את חינוך הילדים והטיפול בהם, הניתנים במסגרת המשפחה.</a:t>
            </a:r>
            <a:endParaRPr lang="en-US" kern="1200" dirty="0">
              <a:solidFill>
                <a:schemeClr val="tx1"/>
              </a:solidFill>
            </a:endParaRPr>
          </a:p>
          <a:p>
            <a:pPr lvl="0" algn="r" rtl="1"/>
            <a:r>
              <a:rPr lang="he-IL" kern="1200" dirty="0">
                <a:solidFill>
                  <a:schemeClr val="tx1"/>
                </a:solidFill>
                <a:cs typeface="+mn-cs"/>
              </a:rPr>
              <a:t>לסייע להורים לשלב בין חייהם המקצועיים, חינוך הילדים והדאגה למשפחה.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שירותים אלה אמורים להינתן במשותף לילדים בעלי מוגבלויות ולילדים ללא מוגבלויות, תוך התחשבות בצרכים הספציפיים של ילדים עם מוגבלויות ושל אלה הנמצאים בסיכון למוגבלות (סעיף 22א, פסקה 4 בספר החוקים הסוציאליים השמיני).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גני הילדים</a:t>
            </a:r>
            <a:r>
              <a:rPr lang="he-IL" kern="1200" dirty="0">
                <a:solidFill>
                  <a:schemeClr val="tx1"/>
                </a:solidFill>
                <a:cs typeface="+mn-cs"/>
              </a:rPr>
              <a:t> מוגדרים בתור "מסגרות שבהן הילדים מבלים חלק מהיום או את כולו ומטופלים בקבוצות" (סעיף 22 פסקה 1).</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הטיפול במשפחתונים</a:t>
            </a:r>
            <a:r>
              <a:rPr lang="he-IL" kern="1200" dirty="0">
                <a:solidFill>
                  <a:schemeClr val="tx1"/>
                </a:solidFill>
                <a:cs typeface="+mn-cs"/>
              </a:rPr>
              <a:t> "יינתן על ידי המטפלות בביתן, בבית ההורים או במקומות מתאימים אחרים".</a:t>
            </a:r>
            <a:endParaRPr lang="en-US" kern="1200" dirty="0">
              <a:solidFill>
                <a:schemeClr val="tx1"/>
              </a:solidFill>
            </a:endParaRPr>
          </a:p>
          <a:p>
            <a:pPr algn="r" rtl="1"/>
            <a:r>
              <a:rPr lang="he-IL" kern="1200" dirty="0">
                <a:solidFill>
                  <a:schemeClr val="tx1"/>
                </a:solidFill>
                <a:cs typeface="+mn-cs"/>
              </a:rPr>
              <a:t>1) "המאפיינים לאבחנה בין מסגרות יום לילדים לבין הטיפול במשפחתונים מוגדרים במסגרת דיני המדינות </a:t>
            </a:r>
            <a:r>
              <a:rPr lang="he-IL" kern="1200" dirty="0" err="1">
                <a:solidFill>
                  <a:schemeClr val="tx1"/>
                </a:solidFill>
                <a:cs typeface="+mn-cs"/>
              </a:rPr>
              <a:t>הפדרליות</a:t>
            </a:r>
            <a:r>
              <a:rPr lang="he-IL" kern="1200" dirty="0">
                <a:solidFill>
                  <a:schemeClr val="tx1"/>
                </a:solidFill>
                <a:cs typeface="+mn-cs"/>
              </a:rPr>
              <a:t> (סעיף 22 פסקה 1).</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בכל הנוגע לטיפול הניתן לילדים בגני הילדים או במשפחתונים, 16 המדינות </a:t>
            </a:r>
            <a:r>
              <a:rPr lang="he-IL" kern="1200" dirty="0" err="1">
                <a:solidFill>
                  <a:schemeClr val="tx1"/>
                </a:solidFill>
                <a:cs typeface="+mn-cs"/>
              </a:rPr>
              <a:t>הפדרליות</a:t>
            </a:r>
            <a:r>
              <a:rPr lang="he-IL" kern="1200" dirty="0">
                <a:solidFill>
                  <a:schemeClr val="tx1"/>
                </a:solidFill>
                <a:cs typeface="+mn-cs"/>
              </a:rPr>
              <a:t> קבעו הסדרים וחוקי ביצוע משלהן מתוקף עקרון הקדימות שהוענק להן (סעיף 26 בספר החוקים הסוציאלי השמיני).</a:t>
            </a:r>
            <a:endParaRPr lang="en-US" kern="1200" dirty="0">
              <a:solidFill>
                <a:schemeClr val="tx1"/>
              </a:solidFill>
            </a:endParaRPr>
          </a:p>
          <a:p>
            <a:pPr algn="r" rtl="1"/>
            <a:r>
              <a:rPr lang="he-IL" kern="1200" dirty="0">
                <a:solidFill>
                  <a:schemeClr val="tx1"/>
                </a:solidFill>
                <a:cs typeface="+mn-cs"/>
              </a:rPr>
              <a:t>עם זאת, בספר החוקים השמיני נקבעו זכויות הילדים לקבלת שירותי תמיכה, בתלות בגילם, באופן זהה ביחס לכל המדינות </a:t>
            </a:r>
            <a:r>
              <a:rPr lang="he-IL" kern="1200" dirty="0" err="1">
                <a:solidFill>
                  <a:schemeClr val="tx1"/>
                </a:solidFill>
                <a:cs typeface="+mn-cs"/>
              </a:rPr>
              <a:t>הפדרליות</a:t>
            </a:r>
            <a:r>
              <a:rPr lang="he-IL" kern="1200" dirty="0">
                <a:solidFill>
                  <a:schemeClr val="tx1"/>
                </a:solidFill>
                <a:cs typeface="+mn-cs"/>
              </a:rPr>
              <a:t>:</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לילדים מתחת לגיל שנה תעמוד הזכות לטיפול במסגרת מעון או משפחתון, אם הם או הוריהם עומדים בדרישות מסוימות (סעיף 24 פסקה 1 בחוק).</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לילדים בגילאי שנתיים ושלוש עומדת הזכות לטיפול במסגרת מעון או משפחתון, בתלות  בצרכיהם האישיים (סעיף 24 פסקה 2 בחוק).</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לילדים בין גיל שלוש ועד לתחילת הלימודים בבית הספר היסודי עומדת הזכות לטיפול במעון יום. במידת הצורך, טיפול זה יכול להינתן בחלקו או במלואו במשפחתון (סעיף 24 פסקה 3 בחוק).</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יש לאפשר לילדים בגיל בית הספר לקבל "טיפול במעונות יום בהתאם לצורך" (סעיף 24 פסקה 4 בחוק).</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ב-2020, כ-3.9 מיליון ילדים קיבלו טיפול במעונות יום. </a:t>
            </a:r>
          </a:p>
          <a:p>
            <a:pPr algn="r" rtl="1"/>
            <a:endParaRPr lang="en-US" kern="1200" dirty="0">
              <a:solidFill>
                <a:schemeClr val="tx1"/>
              </a:solidFill>
            </a:endParaRPr>
          </a:p>
          <a:p>
            <a:pPr algn="r" rtl="1"/>
            <a:r>
              <a:rPr lang="he-IL" kern="1200" dirty="0">
                <a:solidFill>
                  <a:schemeClr val="tx1"/>
                </a:solidFill>
                <a:cs typeface="+mn-cs"/>
              </a:rPr>
              <a:t>יודגש כי מספר המקומות המוצעים לכל שכבות הגיל נמוך בהרבה מהביקוש.</a:t>
            </a:r>
            <a:endParaRPr lang="en-US" kern="1200" dirty="0">
              <a:solidFill>
                <a:schemeClr val="tx1"/>
              </a:solidFill>
            </a:endParaRPr>
          </a:p>
          <a:p>
            <a:pPr algn="r" rtl="1"/>
            <a:r>
              <a:rPr lang="he-IL" kern="1200" dirty="0">
                <a:solidFill>
                  <a:schemeClr val="tx1"/>
                </a:solidFill>
                <a:cs typeface="+mn-cs"/>
              </a:rPr>
              <a:t>היבט נוסף שנוי במחלוקת הוא באיזו מידה יכולים הורים לדרוש טיפול במעונות למשך כל היום עבור ילדיהם. הגופים במגזר הציבורי נקראים לספק שירותים לטיפול למשך כל היום "לפי הצורך". אולם, השאלה האם צורך זה יוגדר על ידי דרישות ההורים או על ידי הגופים הציבוריים, נותרה שנויה במחלוקת – גם במסגרת הפסיקה. ב-2017, כמחצית מכלל המקומות בגני הילדים בגרמניה הוגדרו כמקומות ליום שלם, עם הבדלים ניכרים בין המדינות </a:t>
            </a:r>
            <a:r>
              <a:rPr lang="he-IL" kern="1200" dirty="0" err="1">
                <a:solidFill>
                  <a:schemeClr val="tx1"/>
                </a:solidFill>
                <a:cs typeface="+mn-cs"/>
              </a:rPr>
              <a:t>הפדרליות</a:t>
            </a:r>
            <a:r>
              <a:rPr lang="he-IL" kern="1200" dirty="0">
                <a:solidFill>
                  <a:schemeClr val="tx1"/>
                </a:solidFill>
                <a:cs typeface="+mn-cs"/>
              </a:rPr>
              <a:t> השונות (ראו שקופית 2.2.6). אימוץ החוק מ-10 בספטמבר 2021 בדבר הטיפול בילדים למשך כל היום, יסדיר בהדרגה את הזכות משפטית לטיפול בילדים בגיל בית הספר היסודיים החל מ-2026.</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Autorengruppe Kinder- und Jugendhilfestatistik (2019): Kinder- und Jugendhilfereport 2018 – Eine kennzahlenbasierte Analyse, Opladen et al.</a:t>
            </a:r>
            <a:endParaRPr lang="en-US" kern="1200" dirty="0">
              <a:solidFill>
                <a:schemeClr val="tx1"/>
              </a:solidFill>
            </a:endParaRPr>
          </a:p>
          <a:p>
            <a:pPr lvl="0" algn="l" rtl="1"/>
            <a:r>
              <a:rPr lang="de-DE" kern="1200" dirty="0">
                <a:solidFill>
                  <a:schemeClr val="tx1"/>
                </a:solidFill>
              </a:rPr>
              <a:t>Bundesministerium für Familie, Senioren, Frauen und Jugend (2018): Kindertagesbetreuung Kompakt - Ausbaustand und Bedarf. </a:t>
            </a:r>
            <a:r>
              <a:rPr lang="en-GB" kern="1200" dirty="0">
                <a:solidFill>
                  <a:schemeClr val="tx1"/>
                </a:solidFill>
              </a:rPr>
              <a:t>Online at </a:t>
            </a:r>
            <a:r>
              <a:rPr lang="en-GB" u="sng" kern="1200" dirty="0">
                <a:solidFill>
                  <a:schemeClr val="tx1"/>
                </a:solidFill>
                <a:hlinkClick r:id="rId3"/>
              </a:rPr>
              <a:t>https://www.dji.de/fileadmin/user_upload/bibs2019/DJI_Kinderbetreuungsreport2018.pdf</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Jessen, Jonas/ Spieß, C. Katharina/ Waights, Sevrin/ Judy, Andrew (2020): Gründe für unterschiedliche Kita-Nutzung von Kindern unter drei Jahren sind vielfältig. </a:t>
            </a:r>
            <a:r>
              <a:rPr lang="en-GB" kern="1200" dirty="0">
                <a:solidFill>
                  <a:schemeClr val="tx1"/>
                </a:solidFill>
              </a:rPr>
              <a:t>DIW-</a:t>
            </a:r>
            <a:r>
              <a:rPr lang="en-GB" kern="1200" dirty="0" err="1">
                <a:solidFill>
                  <a:schemeClr val="tx1"/>
                </a:solidFill>
              </a:rPr>
              <a:t>Wochenbericht</a:t>
            </a:r>
            <a:r>
              <a:rPr lang="en-GB" kern="1200" dirty="0">
                <a:solidFill>
                  <a:schemeClr val="tx1"/>
                </a:solidFill>
              </a:rPr>
              <a:t> 14/2020. Online at </a:t>
            </a:r>
            <a:r>
              <a:rPr lang="en-GB" u="sng" kern="1200" dirty="0">
                <a:solidFill>
                  <a:schemeClr val="tx1"/>
                </a:solidFill>
                <a:hlinkClick r:id="rId4"/>
              </a:rPr>
              <a:t>https://www.diw.de/documents/publikationen/73/diw_01.c.745631.de/20-14-1.pdf</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Information on the topic of elementary education - education and upbringing in day care for children </a:t>
            </a:r>
            <a:r>
              <a:rPr lang="de-DE" u="sng" kern="1200" dirty="0">
                <a:solidFill>
                  <a:schemeClr val="tx1"/>
                </a:solidFill>
                <a:hlinkClick r:id="rId5"/>
              </a:rPr>
              <a:t>https://www.bildungsserver.de/Elementarbildung-1658-de.html</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Platform Continuing Education Initiative for Early Childhood Educators  (Weiterbildungsinitiative Frühpädagogische Fachkräfte, WiFF) </a:t>
            </a:r>
            <a:r>
              <a:rPr lang="de-DE" u="sng" kern="1200" dirty="0">
                <a:solidFill>
                  <a:schemeClr val="tx1"/>
                </a:solidFill>
                <a:hlinkClick r:id="rId6"/>
              </a:rPr>
              <a:t>https://www.weiterbildungsinitiative.de/</a:t>
            </a:r>
            <a:r>
              <a:rPr lang="de-DE" kern="1200" dirty="0">
                <a:solidFill>
                  <a:schemeClr val="tx1"/>
                </a:solidFill>
              </a:rPr>
              <a:t> (</a:t>
            </a:r>
            <a:r>
              <a:rPr lang="en-GB" kern="1200" dirty="0">
                <a:solidFill>
                  <a:schemeClr val="tx1"/>
                </a:solidFill>
              </a:rPr>
              <a:t>last accessed: 31 May 2021).</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48</a:t>
            </a:fld>
            <a:endParaRPr lang="de-DE"/>
          </a:p>
        </p:txBody>
      </p:sp>
    </p:spTree>
    <p:extLst>
      <p:ext uri="{BB962C8B-B14F-4D97-AF65-F5344CB8AC3E}">
        <p14:creationId xmlns:p14="http://schemas.microsoft.com/office/powerpoint/2010/main" val="864383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057510"/>
          </a:xfrm>
        </p:spPr>
        <p:txBody>
          <a:bodyPr/>
          <a:lstStyle/>
          <a:p>
            <a:pPr algn="r" rtl="1"/>
            <a:r>
              <a:rPr lang="ar-SA" b="1" kern="1200" dirty="0">
                <a:solidFill>
                  <a:schemeClr val="tx1"/>
                </a:solidFill>
                <a:cs typeface="+mn-cs"/>
              </a:rPr>
              <a:t>2.2.6 </a:t>
            </a:r>
            <a:r>
              <a:rPr lang="he-IL" b="1" kern="1200" dirty="0">
                <a:solidFill>
                  <a:schemeClr val="tx1"/>
                </a:solidFill>
                <a:cs typeface="+mn-cs"/>
              </a:rPr>
              <a:t>התפתחות ההיצע של מעונות היום לילדים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תחום מעונות היום לילדים במסגרת גני ילדים ומשפחתונים עובר שינויים כבירים בעשורים האחרונים בסקטור הציבורי, במיוחד בכל הנוגע להיקף השירותים המוצעים ומימושם. ציון דרך ראשון בהקשר זה הוא הנהגת הזכויות החוקיות, בתחילה לילדים בין גיל 3 ולבית הספר (ב-1996), ולאחר מכן לילדים מגיל שנה (מאז ה-1 באוגוסט 2013). שינויים אלו הביאו להרחבה משמעותית של מספר המקומות במעונות יום לילדים. החל מסוף שנות ה-2010, מעונות היום לילדים אינם נחלתם של ילדים להורים עובדים בלבד, אלא משמשים כיום מקום החינוך המוסדי הראשון בחייו של ילד. על פי נתוני אוכלוסייה סטטיסטיים, ב-2019 חיו בגרמניה 2.4 מיליון ילדים מתחת לגיל 3 ומספר זהה של ילדים בני 3 עד 6.</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עם איחוד גרמניה ב-3 באוקטובר 1990, שני עולמות התנגשו זה בזה: מערכת הטיפול המפותחת ביותר לילדים בגרמניה המזרחית והמערכת של גרמניה המערבית שהייתה בפיגור משמעותי לעומתה. רק ב-1992 עוגנה בסעיף 24 בספר החוקים הסוציאלי השמיני הזכות למקום במעונות יום בגילאים 3-6, שינוי שנכנס לתוקף מלא רק בשנת 1999. כמעט 15 שנים חלפו עד שהזכות החוקית לילדים בני שנה עד 3 נכנסה לתוקף מלא ב-2013.</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מספר המקומות למעונות יום מתחת לגיל 3 גדל באופן משמעותי בין 2009 ל-2019, במיוחד במדינות </a:t>
            </a:r>
            <a:r>
              <a:rPr lang="he-IL" kern="1200" dirty="0" err="1">
                <a:solidFill>
                  <a:schemeClr val="tx1"/>
                </a:solidFill>
                <a:cs typeface="+mn-cs"/>
              </a:rPr>
              <a:t>הפדרליות</a:t>
            </a:r>
            <a:r>
              <a:rPr lang="he-IL" kern="1200" dirty="0">
                <a:solidFill>
                  <a:schemeClr val="tx1"/>
                </a:solidFill>
                <a:cs typeface="+mn-cs"/>
              </a:rPr>
              <a:t> המערביות. בסוף שנות ה-2010, מימוש שירותי מעונות היום לילדים במדינות </a:t>
            </a:r>
            <a:r>
              <a:rPr lang="he-IL" kern="1200" dirty="0" err="1">
                <a:solidFill>
                  <a:schemeClr val="tx1"/>
                </a:solidFill>
                <a:cs typeface="+mn-cs"/>
              </a:rPr>
              <a:t>הפדרליות</a:t>
            </a:r>
            <a:r>
              <a:rPr lang="he-IL" kern="1200" dirty="0">
                <a:solidFill>
                  <a:schemeClr val="tx1"/>
                </a:solidFill>
                <a:cs typeface="+mn-cs"/>
              </a:rPr>
              <a:t> של מזרח גרמניה (</a:t>
            </a:r>
            <a:r>
              <a:rPr lang="he-IL" kern="1200" dirty="0" err="1">
                <a:solidFill>
                  <a:schemeClr val="tx1"/>
                </a:solidFill>
                <a:cs typeface="+mn-cs"/>
              </a:rPr>
              <a:t>גרמניה</a:t>
            </a:r>
            <a:r>
              <a:rPr lang="he-IL" kern="1200" dirty="0">
                <a:solidFill>
                  <a:schemeClr val="tx1"/>
                </a:solidFill>
                <a:cs typeface="+mn-cs"/>
              </a:rPr>
              <a:t> המזרחית לשעבר) עדיין היה גבוה פי שניים מאשר במערב גרמניה.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יצוין כי בין השנים 2009 ל-2019 גדלה חשיבותם של מעונות היום הן מבחינת ההיצע והן מבחינת המימוש. אולם לאחרונה, ההיצע נותר קבוע וברמה נמוכה יחסית מבחינה כמותית. מנגד, בשנים האחרונות גדל היקף המסגרות המציעות טיפול במעונות יום גדולים המזכירים בצורתם גני ילדים. </a:t>
            </a:r>
            <a:endParaRPr lang="en-US" kern="1200" dirty="0">
              <a:solidFill>
                <a:schemeClr val="tx1"/>
              </a:solidFill>
            </a:endParaRPr>
          </a:p>
          <a:p>
            <a:pPr algn="r" rtl="1"/>
            <a:r>
              <a:rPr lang="he-IL" kern="1200" dirty="0">
                <a:solidFill>
                  <a:schemeClr val="tx1"/>
                </a:solidFill>
                <a:cs typeface="+mn-cs"/>
              </a:rPr>
              <a:t>מלבד ההיצע, במקביל לעלייה במספר המקומות במעונות עלה גם היקף הטיפול בהם. מגמה זו באה לידי ביטוי בילדים מעל לגיל 3 באופן משמעותי יותר מאשר מתחת לגיל 3. כיום כמעט ולא קיימים הבדלים בהיקף הטיפול המוצע לכל אחת מקבוצות הגיל.</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בהתחשב בכך שמעונות יום לילדים בגיל בית ספר (6 ומעלה) מוסדרים באופן שונה מאוד ממדינה למדינה, לא קיימים נתונים סטטיסטיים מהימנים על מעונות יום לילדים בגיל בית הספר. חלק מבתי הספר מציעים צהרונים בעצמם ולכן הנתונים אינם מתועדים בסטטיסטיקה של הוועידה המתמדת של שרי החינוך והתרבות. בכמה מדינות </a:t>
            </a:r>
            <a:r>
              <a:rPr lang="he-IL" kern="1200" dirty="0" err="1">
                <a:solidFill>
                  <a:schemeClr val="tx1"/>
                </a:solidFill>
                <a:cs typeface="+mn-cs"/>
              </a:rPr>
              <a:t>פדרליות</a:t>
            </a:r>
            <a:r>
              <a:rPr lang="he-IL" kern="1200" dirty="0">
                <a:solidFill>
                  <a:schemeClr val="tx1"/>
                </a:solidFill>
                <a:cs typeface="+mn-cs"/>
              </a:rPr>
              <a:t>, מעונות היום מאורגנים על ידי שירותי הרווחה לילדים ונוער. במקרה זה, המספרים באים לידי ביטוי בסטטיסטיקה של רווחת הילדים והנוער (בקטגוריה "צהרונים").</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lvl="0" algn="l" rtl="1"/>
            <a:r>
              <a:rPr lang="de-DE" kern="1200" dirty="0">
                <a:solidFill>
                  <a:schemeClr val="tx1"/>
                </a:solidFill>
              </a:rPr>
              <a:t>Autorengruppe Bildungsberichterstattung (2020): Bildung in Deutschland 2020. Ein indikatorengestützter Bericht mit einer Analyse zu Bildung in einer digitalisierten Welt, Bielefeld (tables on the C3 indicator available at </a:t>
            </a:r>
            <a:r>
              <a:rPr lang="de-DE" u="sng" kern="1200" dirty="0">
                <a:solidFill>
                  <a:schemeClr val="tx1"/>
                </a:solidFill>
                <a:hlinkClick r:id="rId3"/>
              </a:rPr>
              <a:t>www.bildungsbericht.de</a:t>
            </a:r>
            <a:r>
              <a:rPr lang="de-DE" kern="1200" dirty="0">
                <a:solidFill>
                  <a:schemeClr val="tx1"/>
                </a:solidFill>
              </a:rPr>
              <a:t> (last accessed: 30 January 2021).</a:t>
            </a:r>
            <a:endParaRPr lang="en-US" kern="1200" dirty="0">
              <a:solidFill>
                <a:schemeClr val="tx1"/>
              </a:solidFill>
            </a:endParaRPr>
          </a:p>
          <a:p>
            <a:pPr lvl="0" algn="l" rtl="1"/>
            <a:r>
              <a:rPr lang="de-DE" kern="1200" dirty="0">
                <a:solidFill>
                  <a:schemeClr val="tx1"/>
                </a:solidFill>
              </a:rPr>
              <a:t>Feller, Nadine/Meiner-Teubner, Christiane/Müller, Sylvia (2019): Kindertagesbetreuung (§§ 22 bis 24 SGB VIII), in: Autorengruppe Kinder- und Jugendhilfestatistik (ed.), Kinder- und Jugendhilfereport 2018, Opladen et al. p. 39−62.</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49</a:t>
            </a:fld>
            <a:endParaRPr lang="de-DE"/>
          </a:p>
        </p:txBody>
      </p:sp>
    </p:spTree>
    <p:extLst>
      <p:ext uri="{BB962C8B-B14F-4D97-AF65-F5344CB8AC3E}">
        <p14:creationId xmlns:p14="http://schemas.microsoft.com/office/powerpoint/2010/main" val="99905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29" y="4925408"/>
            <a:ext cx="5821385" cy="9621686"/>
          </a:xfrm>
        </p:spPr>
        <p:txBody>
          <a:bodyPr/>
          <a:lstStyle/>
          <a:p>
            <a:pPr algn="r" rtl="1"/>
            <a:r>
              <a:rPr lang="he-IL" b="1" kern="1200" dirty="0">
                <a:solidFill>
                  <a:schemeClr val="tx1"/>
                </a:solidFill>
                <a:cs typeface="+mn-cs"/>
              </a:rPr>
              <a:t>1.1.1 אוכלוסייה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בסוף 2019, חיו בגרמניה 83.17 מיליון איש. כמעט כל אדם חמישי היה מתחת לגיל 20, קצת יותר מכל אדם רביעי היה מעל גיל 60, בהשוואה למעט יותר מאדם אחד מכל חמישה ב-1999.</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לירידה במספר הצעירים ולגידול המקביל במספר המבוגרים ישנה השפעה על המסגרת הדמוגרפית של האוכלוסייה בגרמניה. גם בגרמניה, כמו ברוב המדינות המתועשות, השינוי במבנה הגילאים, שנגרם כתוצאה מירידה בשיעורי הילודה והעלייה בתוחלת החיים, הוא אחד האתגרים החברתיים-פוליטיים הגדולים ביותר. גל ההגירה הגדול במיוחד לגרמניה שהחל ב-2014 מונע בעיקר את הירידה באוכלוסייה. בה בעת, ההגירה הצליחה לחזק קבוצות הגילאים הצעירות ולתרום להורדת הגיל בקרב האוכלוסייה בעלת פוטנציאל בתור כוח עבודה. עם זאת, הייתה לה השפעה קטנה בלבד על הזדקנות האוכלוסייה הכללית.</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תחזיות ארוכות-טווח מראות כי החברה הגרמנית 'מתכווצת' </a:t>
            </a:r>
            <a:r>
              <a:rPr lang="he-IL" kern="1200" dirty="0" err="1">
                <a:solidFill>
                  <a:schemeClr val="tx1"/>
                </a:solidFill>
                <a:cs typeface="+mn-cs"/>
              </a:rPr>
              <a:t>ו'מזדקנת</a:t>
            </a:r>
            <a:r>
              <a:rPr lang="he-IL" kern="1200" dirty="0">
                <a:solidFill>
                  <a:schemeClr val="tx1"/>
                </a:solidFill>
                <a:cs typeface="+mn-cs"/>
              </a:rPr>
              <a:t>'. התפתחות זו נובעת בעיקר מירידה משמעותית במספר הלידות מאז שנות ה-60 של המאה ה-20, עלייה מתמדת בתוחלת החיים והשפעתם של שינויים פוליטיים על מאזן ההגירה. מאחר שברוב השנים מאזן ההגירה מראה יותר הגירה לגרמניה מאשר הגירה ממנה, הוא היווה עד כה משקל נגד לירידה בילודה הקשורה בשינוי הדמוגרפי וגם בעתיד ימשיך להיות בעל חשיבות מכרעת לגבי הגידול באוכלוסייה.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המעקב אחר השינוי הדמוגרפי כולל גם התבוננות בשינויים הדמוגרפיים הצפויים בעתיד. לתחזיות האוכלוסייה המתואמות של הלשכות הסטטיסטיות נודעת חשיבות רבה בחישוב ההתפתחות הדמוגרפית לטווח הארוך. תחזיות אלה עושות שימוש בנתוני אוכלוסייה עדכניים כדי לחזות את התפתחות האוכלוסין, בהתבסס על הנחות מסוימות. במסגרת זאת, נלקחים בחשבון מרכיבים חשובים המספקים מידע על ההתפתחות האפשרית של האוכלוסייה. המרכיבים העיקריים הינם (1) שיעור הילודה, (2) תוחלת החיים ו-(3) תנועת ההגירה (הגירה אל המדינה וממנה). בהתחשב בכך שבשנת ההתחלה של תחזית האוכלוסייה המתואמת ה-14 של 2019, האוכלוסייה התאפיינה בגידול מספרי בקבוצות הגיל הצעירות יותר ובהזדקנות מתקדמת משמעותית של האוכלוסייה, ניתן להניח שהשינויים העתידיים בגודל האוכלוסין בגרמניה ובמבנה הגילאים שבה עשויים להיות מתונים יותר בהשוואה לתחזיות קודמות.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Statistisches Bundesamt (2019): Bevölkerung im Wandel. Annahmen und Ergebnisse der 14. koordinierten Bevölkerungsvorausberechnung, Wiesbaden; online: </a:t>
            </a:r>
            <a:r>
              <a:rPr lang="de-DE" u="sng" kern="1200" dirty="0">
                <a:solidFill>
                  <a:schemeClr val="tx1"/>
                </a:solidFill>
                <a:hlinkClick r:id="rId3"/>
              </a:rPr>
              <a:t>https://www.destatis.de/DE/Presse/Pressekonferenzen/2019/Bevoelkerung/pressebroschuere-bevoelkerung.pdf?__blob=publicationFile</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Fachserie 1, Reihe 1.3. Fortschreibung des Bevölkerungsstandes, various years.</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5</a:t>
            </a:fld>
            <a:endParaRPr lang="de-DE"/>
          </a:p>
        </p:txBody>
      </p:sp>
    </p:spTree>
    <p:extLst>
      <p:ext uri="{BB962C8B-B14F-4D97-AF65-F5344CB8AC3E}">
        <p14:creationId xmlns:p14="http://schemas.microsoft.com/office/powerpoint/2010/main" val="3326613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50</a:t>
            </a:fld>
            <a:endParaRPr lang="de-DE"/>
          </a:p>
        </p:txBody>
      </p:sp>
    </p:spTree>
    <p:extLst>
      <p:ext uri="{BB962C8B-B14F-4D97-AF65-F5344CB8AC3E}">
        <p14:creationId xmlns:p14="http://schemas.microsoft.com/office/powerpoint/2010/main" val="1117622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7929160"/>
          </a:xfrm>
        </p:spPr>
        <p:txBody>
          <a:bodyPr/>
          <a:lstStyle/>
          <a:p>
            <a:pPr algn="r" rtl="1"/>
            <a:r>
              <a:rPr lang="ar-SA" b="1" kern="1200" dirty="0">
                <a:solidFill>
                  <a:schemeClr val="tx1"/>
                </a:solidFill>
                <a:cs typeface="+mn-cs"/>
              </a:rPr>
              <a:t>2.3.1 </a:t>
            </a:r>
            <a:r>
              <a:rPr lang="he-IL" b="1" kern="1200" dirty="0">
                <a:solidFill>
                  <a:schemeClr val="tx1"/>
                </a:solidFill>
                <a:cs typeface="+mn-cs"/>
              </a:rPr>
              <a:t>הבסיס החוקי לשירותי הסיוע בחינוך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סעיף 27 פסקה 1 בספר החוקים הסוציאלי השמיני (</a:t>
            </a:r>
            <a:r>
              <a:rPr lang="de-DE" kern="1200" dirty="0">
                <a:solidFill>
                  <a:schemeClr val="tx1"/>
                </a:solidFill>
              </a:rPr>
              <a:t>SGB VIII</a:t>
            </a:r>
            <a:r>
              <a:rPr lang="he-IL" kern="1200" dirty="0">
                <a:solidFill>
                  <a:schemeClr val="tx1"/>
                </a:solidFill>
                <a:cs typeface="+mn-cs"/>
              </a:rPr>
              <a:t>) הוא הנורמה החוקית העיקרית למתן שירותי סיוע בחינוך. הוא מגדיר מי זכאי לקבלת השירותים, מהם התנאים לקבלת השירות ומה כלול בו.</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זכאים</a:t>
            </a:r>
            <a:r>
              <a:rPr lang="he-IL" kern="1200" dirty="0">
                <a:solidFill>
                  <a:schemeClr val="tx1"/>
                </a:solidFill>
                <a:cs typeface="+mn-cs"/>
              </a:rPr>
              <a:t> לקבלת השירות הם אך ורק הורים ואפוטרופוסים לילדים ובני נוער. מכאן ששירותי הסיוע בחינוך לא יינתנו לצעירים לאחר הגיעם לגיל הבגרות. צעירים מעל גיל 18 זכאים על פי חוק לשירותי סיוע לצעירים בהתאם לסעיף 41 בספר החוקים הסוציאלי השמיני (ראו שקף 2.5.1). הם יכולים להגיש בקשה להמשך השירותים הקיימים או להתחלת תמיכה מחודשת.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התנאי העיקרי לזכאות לשירותי סיוע בחינוך הוא היעדר טיפול התואם את טובת הילד, וקיומו ייבדק על ידי אנשי מקצוע מהתחום הסוציו-פדגוגי. לאור השוני הקיים בנסיבות חייהם של ילדים, בני נוער והוריהם, המחוקק לא הגדיר קריטריונים משפטיים ברורים שיסייעו להעריך, באופן אובייקטיבי, האם קיימת זכות חוקית לקבלת סיוע בחינוך. בחוק נזכר רק הניסוח המשפטי המעורפל "היעדר טיפול התואם את טובת הילד" בתור גורם המקיים את הזכות החוקית לקבלת תמיכה לפי סעיף 27 בספר החוקים הסוציאלי השמיני, ומטיל את הפרשנות על אנשי מקצוע (סוציו-פדגוגיים) בכל מקרה לגופו. כך גם לגבי ההשלכות המשפטיות: הבדיקה וההחלטה לגבי מתן התמיכה ("הכרחית ומתאימה") לפי סעיף 27 בספר החוקים הסוציאלי השמיני יהיו בכפוף לנסיבות המקרה (הבעיות, הסיטואציות המשפחתיות, סביבתו של הילד, התנסויות קודמות עם הילד והוריו, משאבים אישיים וחברתיים העומדים לרשות הילד והוריו ועוד).</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צורות תמיכה "הכרחיות ומתאימות" אלו מתייחסות לשירותים סוציו-פדגוגיים העשויים לפצות על היעדר סביבה חינוכית לילד, או שיכולים לסייע בשיקום יכולתם של ההורים לחינוך ילדם בעצמם. קנה המידה לתוכן השירותים נקבע באמצעות המונחים "הכרחי" ו"מתאים".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במילים אחרות, החלטות סוציו-פדגוגיות אלה מאפשרות לאנשי מקצוע להפעיל שיקול דעת רב במתן הסיוע בחינוך. קביעת הצורך בייזום וארגון שירותי החינוך כולל פרשנות מזווית מקצועית ("מבט סוציו-פדגוגי"), מיומנות גבוהה בפרשנות הניתנת למצב ועריכת תכנית תמיכה פרטנית לכל מקרה ברוח סעיף 36 בספר החוקים הסוציאלי השמיני (ראו שקופית 2.3.2). </a:t>
            </a:r>
            <a:endParaRPr lang="en-US" kern="1200" dirty="0">
              <a:solidFill>
                <a:schemeClr val="tx1"/>
              </a:solidFill>
            </a:endParaRPr>
          </a:p>
          <a:p>
            <a:pPr algn="l"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Albus, Stefanie (2010): Die Erzieherischen Hilfen. In: Thole, Werner (ed.): Grundriss Soziale Arbeit. Wiesbaden, p. 477−482.</a:t>
            </a:r>
            <a:endParaRPr lang="en-US" kern="1200" dirty="0">
              <a:solidFill>
                <a:schemeClr val="tx1"/>
              </a:solidFill>
            </a:endParaRPr>
          </a:p>
          <a:p>
            <a:pPr lvl="0" algn="l" rtl="1"/>
            <a:r>
              <a:rPr lang="de-DE" kern="1200" dirty="0">
                <a:solidFill>
                  <a:schemeClr val="tx1"/>
                </a:solidFill>
              </a:rPr>
              <a:t>Moch, Matthias (2018): Hilfen zur Erziehung. In: Otto, Hans-Uwe/Thiersch, Hans/Treptow, Rainer/Ziegler, Holger (eds.): Handbuch Soziale Arbeit; 6th edition, Munich, p. 632−645.</a:t>
            </a:r>
            <a:endParaRPr lang="en-US" kern="1200" dirty="0">
              <a:solidFill>
                <a:schemeClr val="tx1"/>
              </a:solidFill>
            </a:endParaRPr>
          </a:p>
          <a:p>
            <a:pPr lvl="0" algn="l" rtl="1"/>
            <a:r>
              <a:rPr lang="de-DE" kern="1200" dirty="0">
                <a:solidFill>
                  <a:schemeClr val="tx1"/>
                </a:solidFill>
              </a:rPr>
              <a:t>Richter, Martina (2018): Handlungsfeld Hilfen zur Erziehung. In: Böllert, Karin (ed.): Kompendium Kinder- und Jugendhilfe. </a:t>
            </a:r>
            <a:r>
              <a:rPr lang="en-GB" kern="1200" dirty="0">
                <a:solidFill>
                  <a:schemeClr val="tx1"/>
                </a:solidFill>
              </a:rPr>
              <a:t>Wiesbaden, p. 825−840.</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51</a:t>
            </a:fld>
            <a:endParaRPr lang="de-DE"/>
          </a:p>
        </p:txBody>
      </p:sp>
    </p:spTree>
    <p:extLst>
      <p:ext uri="{BB962C8B-B14F-4D97-AF65-F5344CB8AC3E}">
        <p14:creationId xmlns:p14="http://schemas.microsoft.com/office/powerpoint/2010/main" val="4077708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1072422"/>
          </a:xfrm>
        </p:spPr>
        <p:txBody>
          <a:bodyPr/>
          <a:lstStyle/>
          <a:p>
            <a:pPr algn="r" rtl="1"/>
            <a:r>
              <a:rPr lang="ar-SA" b="1" kern="1200" dirty="0">
                <a:solidFill>
                  <a:schemeClr val="tx1"/>
                </a:solidFill>
                <a:cs typeface="+mn-cs"/>
              </a:rPr>
              <a:t>2.3.2 </a:t>
            </a:r>
            <a:r>
              <a:rPr lang="he-IL" b="1" kern="1200" dirty="0">
                <a:solidFill>
                  <a:schemeClr val="tx1"/>
                </a:solidFill>
                <a:cs typeface="+mn-cs"/>
              </a:rPr>
              <a:t>תכנון שירותי הסיוע</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36 פסקה 2 בספר החוקים הסוציאלי השמיני קובע את החובה לערוך תוכנית למתן שירותים. על התוכנית לכלול הליכי בדיקה, הגדרה וסיכום בדבר השירותים הסוציאליים לסיוע בחינוך לפי סעיף 27 בחוק, סיוע בהשתלבות עקב מוגבלות נפשית או סיכון למוגבלות נפשית לפי סעיף 35א בחוק או תמיכה במבוגרים צעירים לפי סעיף 41 בחוק. עם זאת, תהליך התכנון לא יוגבל להליך מינהלי בלבד; זהו </a:t>
            </a:r>
            <a:r>
              <a:rPr lang="he-IL" b="1" kern="1200" dirty="0">
                <a:solidFill>
                  <a:schemeClr val="tx1"/>
                </a:solidFill>
                <a:cs typeface="+mn-cs"/>
              </a:rPr>
              <a:t>בראש ובראשונה</a:t>
            </a:r>
            <a:r>
              <a:rPr lang="he-IL" kern="1200" dirty="0">
                <a:solidFill>
                  <a:schemeClr val="tx1"/>
                </a:solidFill>
                <a:cs typeface="+mn-cs"/>
              </a:rPr>
              <a:t> תהליך סוציו-פדגוגי שמטרתו עריכת דיונים וקבלת החלטות לגבי שירותי הסיוע הניתנים על ידי גופים ציבוריים או עצמאיים לרווחת הנוער. התהליך נועד לאפשר לילדים, להורים, לבני נוער ולהוריהם להתמודד עם הבעיות שאותרו תוך מתן התמיכה הדרושה והמתאימה. תהליך התכנון מיועד גם לאותם שירותי תמיכה הצפויים להינתן על פני תקופה ממושכת יותר, כגון: שירותי סיוע חינוכי לפי סעיף 27 והלאה בספר החוקים הסוציאלי השמיני, סיוע בהשתלבות לפי סעיף 35א בחוק ותמיכה במבוגרים צעירים לפי סעיף 41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תהליך התכנון מתחיל בייעוץ ראשוני ולאחריו קביעת השירותים הנדרשים, עריכת לוח זמנים וסיום מתן הסיוע. במילים אחרות, התהליך מורכב משלושה תהליכי משנה:</a:t>
            </a:r>
          </a:p>
          <a:p>
            <a:pPr algn="r" rtl="1"/>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בירור הצורך בעזרה</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תכנון העזרה</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בדיקת הביצוע, עריכת התאמות וסיום התהליך.</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לתהליך התכנון עמדת מפתח בפיתוח איכות השירות. ככלל, התהליך אמור לשפר את יעילות השירותים ולהבטיח את איכותם. מחקרים אמפיריים מאשרים כי יש מתאם בין תהליך התכנון למתן העזרה בפועל, כלומר איכות התכנית תשפיע על האפשרות למתן עזרה בחינוך שהיא טובה באיכותה. האחריות לתהליך התכנון מוטלת על השירות הסוציאלי הכללי (</a:t>
            </a:r>
            <a:r>
              <a:rPr lang="de-DE" kern="1200" dirty="0">
                <a:solidFill>
                  <a:schemeClr val="tx1"/>
                </a:solidFill>
              </a:rPr>
              <a:t>ASD</a:t>
            </a:r>
            <a:r>
              <a:rPr lang="he-IL" kern="1200" dirty="0">
                <a:solidFill>
                  <a:schemeClr val="tx1"/>
                </a:solidFill>
                <a:cs typeface="+mn-cs"/>
              </a:rPr>
              <a:t>) של לשכות הרווחה לנוער, אשר נדרש להשתמש בתכנון העזרה בתור כלי עזר בכל מקרה ומקרה.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על פי סעיף 36 בספר החוקים הסוציאלי השמיני, תהליך התכנון יכלול את השלבים הבאים:</a:t>
            </a:r>
          </a:p>
          <a:p>
            <a:pPr algn="r" rtl="1"/>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מתן ייעוץ ומעורבות מקיפים של ההורים ו/או האפוטרופוסים (גם ההורים שאינם מחזיקים במשמורת) וכן של הצעירים הנוגעים בדבר, באופן מתאים, מובן ובר-ביצוע (תוך התחשבות, למשל, בהשלכות אפשריות על התפתחות הילדים או בני הנוער).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התייעצות בין אנשי מקצוע בהכרעות לגבי מתן השירותים המתאימים.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עריכת תוכנית למתן סיוע (כולל עריכת פרוטוקול שיחה), שלה כמה תפקידים: היא מבטיחה את מעורבותם של הגורמים העיקריים, היא מציינת את הגורמים ("הצורך בחינוך"), מפרטת את סוג התמיכה והשירותים ההכרחיים, את היעדים, הפתרונות האפשריים לבעיות והשלבים הבאים לפעולה. התכנית מסייעת במעקב אחר מתן השירות ומבטיחה: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המשכיות בתכנון הסיוע במסגרת מעקב שוטף על מתן השירותים, שבמהלכו בודקים אם הושגו המטרות הרצויות בקרב הנוגעים בדבר או המוסדות המשתתפים.</a:t>
            </a:r>
          </a:p>
          <a:p>
            <a:pPr lvl="0" algn="r" rtl="1"/>
            <a:endParaRPr lang="en-US" kern="1200" dirty="0">
              <a:solidFill>
                <a:schemeClr val="tx1"/>
              </a:solidFill>
            </a:endParaRPr>
          </a:p>
          <a:p>
            <a:pPr algn="r" rtl="1"/>
            <a:r>
              <a:rPr lang="he-IL" kern="1200" dirty="0">
                <a:solidFill>
                  <a:schemeClr val="tx1"/>
                </a:solidFill>
                <a:cs typeface="+mn-cs"/>
              </a:rPr>
              <a:t>חשיבותן של תוכניות הסיוע עלתה בעקבות החוק בדבר חיזוק הילדים והנוער משנת 2021 (</a:t>
            </a:r>
            <a:r>
              <a:rPr lang="de-DE" kern="1200" dirty="0">
                <a:solidFill>
                  <a:schemeClr val="tx1"/>
                </a:solidFill>
              </a:rPr>
              <a:t>KJSG</a:t>
            </a:r>
            <a:r>
              <a:rPr lang="he-IL" kern="1200" dirty="0">
                <a:solidFill>
                  <a:schemeClr val="tx1"/>
                </a:solidFill>
                <a:cs typeface="+mn-cs"/>
              </a:rPr>
              <a:t>). התוכניות מתייחסות כיום גם לשירותים להם זכאים מבוגרים צעירים, </a:t>
            </a:r>
            <a:r>
              <a:rPr lang="he-IL" kern="1200" dirty="0" err="1">
                <a:solidFill>
                  <a:schemeClr val="tx1"/>
                </a:solidFill>
                <a:cs typeface="+mn-cs"/>
              </a:rPr>
              <a:t>צעירים</a:t>
            </a:r>
            <a:r>
              <a:rPr lang="he-IL" kern="1200" dirty="0">
                <a:solidFill>
                  <a:schemeClr val="tx1"/>
                </a:solidFill>
                <a:cs typeface="+mn-cs"/>
              </a:rPr>
              <a:t> בעלי מוגבלויות ומטפלים (סעיפים 36ב, 37ג פסקה 4 בספר החוקים הסוציאלי השמיני).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מאז, גם לשכות הרווחה לנוער מחויבות במפורש להיות מעורבות בתהליך של תכנון הסיוע לילדים ובני נוער עם מוגבלות פיזית ו/או נפשית. נכון להיום, שירותים אלה מעוגנים בספר החוקים הסוציאלי התשיעי (סעיף 10א פסקה 3 בספר החוקים הסוציאלי השמיני, סעיף 117 פסקה 6 בספר החוקים הסוציאלי התשיעי). עד להעברתם לתחום הרווחה לילדים ונוער בשנת 2028 ("הפתרון המכליל"), ההוראה החדשה תבטיח שצורכי הילדים, אחיהם והוריהם לא ייבחנו רק מזווית המוגבלות בהשתלבות בחברה, אלא מנקודת מבט רחבה יותר של סיוע סוציו-פדגוגי וסיוע מערכתי למשפחות מטעם לשכות הרווחה לנוער, כך שיינתנו להם כבר עכשיו השירותים ההכרחיים.</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err="1">
                <a:solidFill>
                  <a:schemeClr val="tx1"/>
                </a:solidFill>
              </a:rPr>
              <a:t>Merchel</a:t>
            </a:r>
            <a:r>
              <a:rPr lang="de-DE" kern="1200" dirty="0">
                <a:solidFill>
                  <a:schemeClr val="tx1"/>
                </a:solidFill>
              </a:rPr>
              <a:t>, Joachim (2019): Hilfeplanung. In: Merchel, Joachim (ed.): Handbuch Allgemeiner Sozialer Dienst (ASD). 3rd edition. Munich, p. 190−202.</a:t>
            </a:r>
            <a:endParaRPr lang="en-US" kern="1200" dirty="0">
              <a:solidFill>
                <a:schemeClr val="tx1"/>
              </a:solidFill>
            </a:endParaRPr>
          </a:p>
          <a:p>
            <a:pPr lvl="0" algn="l" rtl="1"/>
            <a:r>
              <a:rPr lang="de-DE" kern="1200" dirty="0">
                <a:solidFill>
                  <a:schemeClr val="tx1"/>
                </a:solidFill>
              </a:rPr>
              <a:t>Pluto, Liane (2018): Partizipation und Beteiligungsrechte. In: Böllert, Karin (ed.): Kompendium Kinder- und Jugendhilfe. </a:t>
            </a:r>
            <a:r>
              <a:rPr lang="en-GB" kern="1200" dirty="0">
                <a:solidFill>
                  <a:schemeClr val="tx1"/>
                </a:solidFill>
              </a:rPr>
              <a:t>Wiesbaden, p. 945−965.</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52</a:t>
            </a:fld>
            <a:endParaRPr lang="de-DE"/>
          </a:p>
        </p:txBody>
      </p:sp>
    </p:spTree>
    <p:extLst>
      <p:ext uri="{BB962C8B-B14F-4D97-AF65-F5344CB8AC3E}">
        <p14:creationId xmlns:p14="http://schemas.microsoft.com/office/powerpoint/2010/main" val="150163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218704"/>
          </a:xfrm>
        </p:spPr>
        <p:txBody>
          <a:bodyPr/>
          <a:lstStyle/>
          <a:p>
            <a:pPr algn="r" rtl="1"/>
            <a:r>
              <a:rPr lang="ar-SA" b="1" kern="1200" dirty="0">
                <a:solidFill>
                  <a:schemeClr val="tx1"/>
                </a:solidFill>
                <a:cs typeface="+mn-cs"/>
              </a:rPr>
              <a:t>2.3.3 </a:t>
            </a:r>
            <a:r>
              <a:rPr lang="he-IL" b="1" kern="1200" dirty="0">
                <a:solidFill>
                  <a:schemeClr val="tx1"/>
                </a:solidFill>
                <a:cs typeface="+mn-cs"/>
              </a:rPr>
              <a:t>סקירה לגבי סוגי הסיוע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סעיף 27 בספר החוקים הסוציאלי השמיני (</a:t>
            </a:r>
            <a:r>
              <a:rPr lang="de-DE" kern="1200" dirty="0">
                <a:solidFill>
                  <a:schemeClr val="tx1"/>
                </a:solidFill>
              </a:rPr>
              <a:t>SGB VIII</a:t>
            </a:r>
            <a:r>
              <a:rPr lang="he-IL" kern="1200" dirty="0">
                <a:solidFill>
                  <a:schemeClr val="tx1"/>
                </a:solidFill>
                <a:cs typeface="+mn-cs"/>
              </a:rPr>
              <a:t>) קובע כי בהעדר חינוך התורם לטובת הילד, עומדת (להורים) זכות חוקית לקבלת הסיוע ההכרחי המתאים משירותי הרווחה לילדים ונוער. מתוקף חובתה החוקית, לשכת הרווחה לנוער נדרשת לדאוג לכך שתמיכה זו תוצע במידת הצורך. סעיפים 28 עד 35 בחוק מתייחסים למגוון רחב של סוגי סיוע שצריכים להיות זמינים כדרך קבע. יתרה מכך, אנשי המקצוע המועסקים בלשכות הרווחה לנוער נדרשים לפתח, במידת האפשר תוך שיתוף הזכאים, רעיונות יצירתיים נוספים למתן סיוע בחינוך. סעיף 27 פסקה 2 בחוק מסדיר את האפשרות הזו. המחוקק בחר בניסוח "במיוחד" כשהגדיר את הסיוע בסעיפים 28-35 לחוק, ופתח צוהר לפיתוחן של תוכניות סיוע אינדיבידואליות נוספות במקרים בהם צורות תמיכה שפותחו במיוחד עשויות לתת מענה טוב יותר לצרכים מאשר צורות הסיוע המקובלות.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באופן כללי, ניתן לתאר את הסיוע כדלקמן:</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הסיוע האמבולטורי והסיוע החלקי במסגרת מוסדית </a:t>
            </a:r>
            <a:r>
              <a:rPr lang="he-IL" kern="1200" dirty="0">
                <a:solidFill>
                  <a:schemeClr val="tx1"/>
                </a:solidFill>
                <a:cs typeface="+mn-cs"/>
              </a:rPr>
              <a:t>(ראו שקופית 2.3.3.1) מיועד לילדים ובני נוער שיכולים להמשיך להתגורר עם הוריהם. התמיכה הניתנת במקרים אלו מתאפיינת בשתי גישות שונות. שירותים מסוימים (כמו ייעוץ בחינוך הילדים, עזרה משפחתית סוציו-פדגוגית) מתמקדים בייעוץ ותמיכה בהורים במטרה</a:t>
            </a:r>
            <a:r>
              <a:rPr lang="he-IL" b="1" kern="1200" dirty="0">
                <a:solidFill>
                  <a:schemeClr val="tx1"/>
                </a:solidFill>
                <a:cs typeface="+mn-cs"/>
              </a:rPr>
              <a:t> להשיב להם את היכולת לגדל את ילדיהם</a:t>
            </a:r>
            <a:r>
              <a:rPr lang="he-IL" kern="1200" dirty="0">
                <a:solidFill>
                  <a:schemeClr val="tx1"/>
                </a:solidFill>
                <a:cs typeface="+mn-cs"/>
              </a:rPr>
              <a:t>. שירותים אחרים (כמו עבודה סוציאלית בקבוצות, סיוע בחינוך) מכוונים יותר לילדים ובני נוער, ועוזרים להם להתמודד עם עימותים עם הוריהם או להתגבר על בעיות בבית הספר או בסביבתם החברתית (בית הספר, שעות הפנאי). בקרב בני נוער מבוגרים יותר, השירותים האמבולטוריים יעזרו להם להשתחרר ממשפחתם </a:t>
            </a:r>
            <a:r>
              <a:rPr lang="he-IL" b="1" kern="1200" dirty="0">
                <a:solidFill>
                  <a:schemeClr val="tx1"/>
                </a:solidFill>
                <a:cs typeface="+mn-cs"/>
              </a:rPr>
              <a:t>ולצאת לעצמאות</a:t>
            </a:r>
            <a:r>
              <a:rPr lang="he-IL" kern="1200" dirty="0">
                <a:solidFill>
                  <a:schemeClr val="tx1"/>
                </a:solidFill>
                <a:cs typeface="+mn-cs"/>
              </a:rPr>
              <a:t>.</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המונח סיוע חינוכי במסגרות</a:t>
            </a:r>
            <a:r>
              <a:rPr lang="he-IL" kern="1200" dirty="0">
                <a:solidFill>
                  <a:schemeClr val="tx1"/>
                </a:solidFill>
                <a:cs typeface="+mn-cs"/>
              </a:rPr>
              <a:t> מתייחס למציאת סידורי מגורים לילדים ובני נוער מחוץ למסגרת המשפחתית שלהם. המטרה היא להציע מגורים חלופיים לילדים ובני נוער שאינם מסוגלים לגור עם הוריהם באופן זמני או קבוע. קיימים כמה סוגים אפשריים של מסגרות: ככלל, קיימת האפשרות למגורים עם משפחה אחרת (</a:t>
            </a:r>
            <a:r>
              <a:rPr lang="he-IL" b="1" kern="1200" dirty="0">
                <a:solidFill>
                  <a:schemeClr val="tx1"/>
                </a:solidFill>
                <a:cs typeface="+mn-cs"/>
              </a:rPr>
              <a:t>מסגרת אומנה</a:t>
            </a:r>
            <a:r>
              <a:rPr lang="he-IL" kern="1200" dirty="0">
                <a:solidFill>
                  <a:schemeClr val="tx1"/>
                </a:solidFill>
                <a:cs typeface="+mn-cs"/>
              </a:rPr>
              <a:t>) (ראו שקופית 2.3.3.2), </a:t>
            </a:r>
            <a:r>
              <a:rPr lang="he-IL" b="1" kern="1200" dirty="0">
                <a:solidFill>
                  <a:schemeClr val="tx1"/>
                </a:solidFill>
                <a:cs typeface="+mn-cs"/>
              </a:rPr>
              <a:t>מגורים במסגרות כמו פנימייה או הסדרי מגורים אחרים</a:t>
            </a:r>
            <a:r>
              <a:rPr lang="he-IL" kern="1200" dirty="0">
                <a:solidFill>
                  <a:schemeClr val="tx1"/>
                </a:solidFill>
                <a:cs typeface="+mn-cs"/>
              </a:rPr>
              <a:t> (ראו שקופית 2.3.3.3).</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יתרה מכך, בהקשר לסעיף 27 פסקה 2 בחוק (ראה לעיל), התפתחו מספר רב של שירותים נוספים שאינם מוזכרים במפורש בחוק, המכונים בדרך כלל "</a:t>
            </a:r>
            <a:r>
              <a:rPr lang="he-IL" b="1" kern="1200" dirty="0">
                <a:solidFill>
                  <a:schemeClr val="tx1"/>
                </a:solidFill>
                <a:cs typeface="+mn-cs"/>
              </a:rPr>
              <a:t>סיוע גמיש</a:t>
            </a:r>
            <a:r>
              <a:rPr lang="he-IL" kern="1200" dirty="0">
                <a:solidFill>
                  <a:schemeClr val="tx1"/>
                </a:solidFill>
                <a:cs typeface="+mn-cs"/>
              </a:rPr>
              <a:t>". השירותים הללו נעים בטווח השירותים הסטנדרטיים המפורט לעיל ומהווים ניסיון לפתח וליישם צורות תמיכה מתאימות ככל האפשר לילדים ולבני נוער (והוריהם) תוך שימת דגש אינדיבידואלית. במסגרת היישום בפועל, הדבר עלול להוביל לעיתים קרובות לבעיות של חפיפה בין סוגי השירותים השונים ברובד המקומי.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יש לאשר ולפתח את הסיוע בחינוך בהתאם לצרכים שזוהו. לפיכך, ניתן תמיד לשלב מספר צורות סיוע שונות (סעיף 27 פסקה 2 משפט 2 בחוק).</a:t>
            </a:r>
            <a:endParaRPr lang="en-US" kern="1200" dirty="0">
              <a:solidFill>
                <a:schemeClr val="tx1"/>
              </a:solidFill>
            </a:endParaRPr>
          </a:p>
          <a:p>
            <a:pPr algn="l"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Albus, Stefanie (2010): Die Erzieherischen Hilfen. In: Thole, Werner (ed.): Grundriss Soziale Arbeit. Wiesbaden, p. 477−482.</a:t>
            </a:r>
            <a:endParaRPr lang="en-US" kern="1200" dirty="0">
              <a:solidFill>
                <a:schemeClr val="tx1"/>
              </a:solidFill>
            </a:endParaRPr>
          </a:p>
          <a:p>
            <a:pPr lvl="0" algn="l" rtl="1"/>
            <a:r>
              <a:rPr lang="de-DE" kern="1200" dirty="0">
                <a:solidFill>
                  <a:schemeClr val="tx1"/>
                </a:solidFill>
              </a:rPr>
              <a:t>Moch, Matthias (2018): Hilfen zur Erziehung. In: Otto, Hans-Uwe/ Thiersch, Hans/ Treptow, Rainer/Ziegler, Holger (eds.): Handbuch Soziale Arbeit; 6th edition. Munich, p. 632−645.</a:t>
            </a:r>
            <a:endParaRPr lang="en-US" kern="1200" dirty="0">
              <a:solidFill>
                <a:schemeClr val="tx1"/>
              </a:solidFill>
            </a:endParaRPr>
          </a:p>
          <a:p>
            <a:pPr lvl="0" algn="l" rtl="1"/>
            <a:r>
              <a:rPr lang="de-DE" kern="1200" dirty="0">
                <a:solidFill>
                  <a:schemeClr val="tx1"/>
                </a:solidFill>
              </a:rPr>
              <a:t>Richter, Martina (2018): Handlungsfeld Hilfen zur Erziehung. In: Böllert, Karin (ed.): Kompendium Kinder- und Jugendhilfe. </a:t>
            </a:r>
            <a:r>
              <a:rPr lang="en-GB" kern="1200" dirty="0">
                <a:solidFill>
                  <a:schemeClr val="tx1"/>
                </a:solidFill>
              </a:rPr>
              <a:t>Wiesbaden. p. 825−840.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53</a:t>
            </a:fld>
            <a:endParaRPr lang="de-DE" dirty="0"/>
          </a:p>
        </p:txBody>
      </p:sp>
    </p:spTree>
    <p:extLst>
      <p:ext uri="{BB962C8B-B14F-4D97-AF65-F5344CB8AC3E}">
        <p14:creationId xmlns:p14="http://schemas.microsoft.com/office/powerpoint/2010/main" val="3397368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29" y="4925407"/>
            <a:ext cx="5821385" cy="12039579"/>
          </a:xfrm>
        </p:spPr>
        <p:txBody>
          <a:bodyPr/>
          <a:lstStyle/>
          <a:p>
            <a:pPr algn="r" rtl="1"/>
            <a:r>
              <a:rPr lang="ar-SA" b="1" kern="1200" dirty="0">
                <a:solidFill>
                  <a:schemeClr val="tx1"/>
                </a:solidFill>
                <a:cs typeface="+mn-cs"/>
              </a:rPr>
              <a:t>2.3.3.1 </a:t>
            </a:r>
            <a:r>
              <a:rPr lang="he-IL" b="1" kern="1200" dirty="0">
                <a:solidFill>
                  <a:schemeClr val="tx1"/>
                </a:solidFill>
                <a:cs typeface="+mn-cs"/>
              </a:rPr>
              <a:t>סיוע אמבולטורי וסיוע חלקי במסגרת מוסדית </a:t>
            </a:r>
          </a:p>
          <a:p>
            <a:pPr algn="r" rtl="1"/>
            <a:endParaRPr lang="en-US" kern="1200" dirty="0">
              <a:solidFill>
                <a:schemeClr val="tx1"/>
              </a:solidFill>
            </a:endParaRPr>
          </a:p>
          <a:p>
            <a:pPr algn="r" rtl="1"/>
            <a:r>
              <a:rPr lang="he-IL" kern="1200" dirty="0">
                <a:solidFill>
                  <a:schemeClr val="tx1"/>
                </a:solidFill>
                <a:cs typeface="+mn-cs"/>
              </a:rPr>
              <a:t>סיוע חינוכי אמבולטורי פירושו מתן שירותי תמיכה סוציו-פדגוגית לילדים, בני נוער, מבוגרים צעירים והוריהם, כאשר מרכז חייהם של הצעירים אינו משתנה (בדרך כלל במסגרת המשפחה). הסיוע מתמקד בהתגברות על בעיות במרכז חיים זה. הסיוע האמבולטורי כולל במיוחד:</a:t>
            </a:r>
            <a:r>
              <a:rPr lang="de-DE" kern="1200" dirty="0">
                <a:solidFill>
                  <a:schemeClr val="tx1"/>
                </a:solidFill>
              </a:rPr>
              <a:t> </a:t>
            </a:r>
            <a:endParaRPr lang="he-IL" kern="1200" dirty="0">
              <a:solidFill>
                <a:schemeClr val="tx1"/>
              </a:solidFill>
              <a:cs typeface="+mn-cs"/>
            </a:endParaRPr>
          </a:p>
          <a:p>
            <a:pPr algn="r" rtl="1"/>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ייעוץ חינוכי (סעיף 28 בחוק)</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עבודה סוציאלית קבוצתית (סעיף 29 בחוק)</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סיוע בחינוך, סיוע בטיפול בילדים (סעיף  30 בחוק) </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סיוע סוציו-פדגוגי למשפחות (סעיף 31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הסיוע לחינוך שניתן באופן חלקי במסגרת מוסדית כרוך גם הוא בשמירה על מרכז חייהם של הילדים. הם נמצאים רק במהלך היום במסגרת חוץ-ביתית. להלן סוגי המסגרות:</a:t>
            </a:r>
            <a:r>
              <a:rPr lang="de-DE" kern="1200" dirty="0">
                <a:solidFill>
                  <a:schemeClr val="tx1"/>
                </a:solidFill>
              </a:rPr>
              <a:t> </a:t>
            </a:r>
            <a:endParaRPr lang="he-IL" kern="1200" dirty="0">
              <a:solidFill>
                <a:schemeClr val="tx1"/>
              </a:solidFill>
              <a:cs typeface="+mn-cs"/>
            </a:endParaRPr>
          </a:p>
          <a:p>
            <a:pPr algn="r" rtl="1"/>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טיפול בקבוצת יום (סעיף 32) או: </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טיפול במסגרת טיפול משפחתי מתאים (סעיף 32).</a:t>
            </a:r>
          </a:p>
          <a:p>
            <a:pPr lvl="0" algn="r" rtl="1"/>
            <a:endParaRPr lang="en-US" kern="1200" dirty="0">
              <a:solidFill>
                <a:schemeClr val="tx1"/>
              </a:solidFill>
            </a:endParaRPr>
          </a:p>
          <a:p>
            <a:pPr algn="r" rtl="1"/>
            <a:r>
              <a:rPr lang="he-IL" kern="1200" dirty="0">
                <a:solidFill>
                  <a:schemeClr val="tx1"/>
                </a:solidFill>
                <a:cs typeface="+mn-cs"/>
              </a:rPr>
              <a:t>בנוסף לסיוע האמבולטורי והסיוע שניתן חלקית במסגרת מוסדית, ניתן לפתח בפועל גם שירותי סיוע הכרחיים ומתאימים אחרים בכפוף לתכנון העזרה ("סיוע לפי סעיף 27 פסקה 2 בספר החוקים הסוציאלי השמיני" או "טיפול פרטני סוציו-פדגוגי אינטנסיבי" לפי סעיף 35 בחוק).</a:t>
            </a:r>
            <a:endParaRPr lang="en-US" kern="1200" dirty="0">
              <a:solidFill>
                <a:schemeClr val="tx1"/>
              </a:solidFill>
            </a:endParaRPr>
          </a:p>
          <a:p>
            <a:pPr algn="r" rtl="1"/>
            <a:r>
              <a:rPr lang="he-IL" kern="1200" dirty="0">
                <a:solidFill>
                  <a:schemeClr val="tx1"/>
                </a:solidFill>
                <a:cs typeface="+mn-cs"/>
              </a:rPr>
              <a:t>הסיוע האמבולטורי אינו כרוך בתשלום לזכאים. הסיוע החלקי במסגרת מוסדית עשוי להיות כרוך בתשלום (סעיף 91 פסקה 2 בחוק).</a:t>
            </a:r>
            <a:endParaRPr lang="en-US" kern="1200" dirty="0">
              <a:solidFill>
                <a:schemeClr val="tx1"/>
              </a:solidFill>
            </a:endParaRPr>
          </a:p>
          <a:p>
            <a:pPr algn="r" rtl="1"/>
            <a:r>
              <a:rPr lang="he-IL" b="1" kern="1200" dirty="0">
                <a:solidFill>
                  <a:schemeClr val="tx1"/>
                </a:solidFill>
                <a:cs typeface="+mn-cs"/>
              </a:rPr>
              <a:t>הייעוץ החינוכי</a:t>
            </a:r>
            <a:r>
              <a:rPr lang="he-IL" kern="1200" dirty="0">
                <a:solidFill>
                  <a:schemeClr val="tx1"/>
                </a:solidFill>
                <a:cs typeface="+mn-cs"/>
              </a:rPr>
              <a:t> (סעיף 28 בחוק) הוא חלק הארי בסיוע החינוכי. ב-2019, הוא הסתכם בכ-480,000 מקרים, שהיוו כמעט שתי חמישיות מכלל הסיוע החינוכי. השירות ניתן בעיקר במרכזי ייעוץ, אך אפשר להציעו גם במרחבים סוציאליים אחרים או במסגרות אחרות לקהל היעד.</a:t>
            </a:r>
            <a:endParaRPr lang="en-US" kern="1200" dirty="0">
              <a:solidFill>
                <a:schemeClr val="tx1"/>
              </a:solidFill>
            </a:endParaRPr>
          </a:p>
          <a:p>
            <a:pPr algn="r" rtl="1"/>
            <a:r>
              <a:rPr lang="he-IL" b="1" kern="1200" dirty="0">
                <a:solidFill>
                  <a:schemeClr val="tx1"/>
                </a:solidFill>
                <a:cs typeface="+mn-cs"/>
              </a:rPr>
              <a:t>העבודה הסוציאלית הקבוצתית</a:t>
            </a:r>
            <a:r>
              <a:rPr lang="he-IL" kern="1200" dirty="0">
                <a:solidFill>
                  <a:schemeClr val="tx1"/>
                </a:solidFill>
                <a:cs typeface="+mn-cs"/>
              </a:rPr>
              <a:t> (סעיף 29 בחוק) כללה כ-17,000 מקרים והיוותה שירות שממעטים להיעזר בו. גם את הסיוע הזה אפשר להציע במרחבים סוציאליים אחרים או במסגרות נוספות.</a:t>
            </a:r>
            <a:endParaRPr lang="en-US" kern="1200" dirty="0">
              <a:solidFill>
                <a:schemeClr val="tx1"/>
              </a:solidFill>
            </a:endParaRPr>
          </a:p>
          <a:p>
            <a:pPr algn="r" rtl="1"/>
            <a:r>
              <a:rPr lang="he-IL" b="1" kern="1200" dirty="0">
                <a:solidFill>
                  <a:schemeClr val="tx1"/>
                </a:solidFill>
                <a:cs typeface="+mn-cs"/>
              </a:rPr>
              <a:t>סיוע בחינוך או סיוע בטיפול</a:t>
            </a:r>
            <a:r>
              <a:rPr lang="he-IL" kern="1200" dirty="0">
                <a:solidFill>
                  <a:schemeClr val="tx1"/>
                </a:solidFill>
                <a:cs typeface="+mn-cs"/>
              </a:rPr>
              <a:t> (סעיף 30 בחוק) הוא מתן עזרה פרטנית לילדים ובני נוער במצבי חיים בלתי יציבים. הסיוע יכול להוות תמיכה חשובה, למשל לילדים להורים חולי נפש או להורים שנמצאים במאסר, לילדים שחוו אלימות במשפחה או לתכנון העתיד לאחר אשפוז ממושך במוסדות פסיכיאטריים. מספר שירותי הסיוע מסוג זה שניתנו ב-2019 עמד על 71,500 מקרים.</a:t>
            </a:r>
            <a:endParaRPr lang="en-US" kern="1200" dirty="0">
              <a:solidFill>
                <a:schemeClr val="tx1"/>
              </a:solidFill>
            </a:endParaRPr>
          </a:p>
          <a:p>
            <a:pPr algn="r" rtl="1"/>
            <a:r>
              <a:rPr lang="he-IL" b="1" kern="1200" dirty="0">
                <a:solidFill>
                  <a:schemeClr val="tx1"/>
                </a:solidFill>
                <a:cs typeface="+mn-cs"/>
              </a:rPr>
              <a:t>הסיוע הסוציו-פדגוגי למשפחות</a:t>
            </a:r>
            <a:r>
              <a:rPr lang="he-IL" kern="1200" dirty="0">
                <a:solidFill>
                  <a:schemeClr val="tx1"/>
                </a:solidFill>
                <a:cs typeface="+mn-cs"/>
              </a:rPr>
              <a:t> (סעיף 31 בחוק) כלל תמיכה ב-257,392 צעירים מתוך 132,764 משפחות, והיווה חמישית מתחום הסיוע החינוכי. העובדה שהסיוע קרוב לעולמם של הצעירים מגלמת בתוכה פוטנציאל רב לתמיכה יומיומית בבני המשפחה. עם זאת, אם הסיוע ניתן בצורה לא מקצועית, הוא עלול לטמון בחובו גם סכנות, כמו חדירה בלתי סבירה לפרטיות של המשפחה או אובדן האמון בשירות עקב חשיפת מידע אינטימי או בשל אמצעי הפיקוח הננקטים על ידי גופי הסיוע ואנשי המקצוע במיוחד בהקשר של הגנה על ילדים. מנקודת מבט מקצועית, כיבוד התרבות המשפחתית והשמירה על האמון בין הצדדים הם תנאי הכרחי בסיסי למתן הסיוע למשפחות.</a:t>
            </a:r>
            <a:endParaRPr lang="en-US" kern="1200" dirty="0">
              <a:solidFill>
                <a:schemeClr val="tx1"/>
              </a:solidFill>
            </a:endParaRPr>
          </a:p>
          <a:p>
            <a:pPr algn="r" rtl="1"/>
            <a:r>
              <a:rPr lang="he-IL" b="1" kern="1200" dirty="0">
                <a:solidFill>
                  <a:schemeClr val="tx1"/>
                </a:solidFill>
                <a:cs typeface="+mn-cs"/>
              </a:rPr>
              <a:t>טיפול פרטני סוציו-פדגוגי אינטנסיבי</a:t>
            </a:r>
            <a:r>
              <a:rPr lang="he-IL" kern="1200" dirty="0">
                <a:solidFill>
                  <a:schemeClr val="tx1"/>
                </a:solidFill>
                <a:cs typeface="+mn-cs"/>
              </a:rPr>
              <a:t> (סעיף 35 בחוק) ניתן במסגרות שונות. סוג זה של סיוע מצריך זמן רב יותר והוא יקר יותר בהשוואה לסוגים אחרים של סיוע אמבולטורי או מוסדי. ב-2019, כ-5,300 מהשירותים הללו ניתנו בצורה אמבולטורית.</a:t>
            </a:r>
            <a:endParaRPr lang="en-US" kern="1200" dirty="0">
              <a:solidFill>
                <a:schemeClr val="tx1"/>
              </a:solidFill>
            </a:endParaRPr>
          </a:p>
          <a:p>
            <a:pPr algn="r" rtl="1"/>
            <a:r>
              <a:rPr lang="he-IL" kern="1200" dirty="0">
                <a:solidFill>
                  <a:schemeClr val="tx1"/>
                </a:solidFill>
                <a:cs typeface="+mn-cs"/>
              </a:rPr>
              <a:t>סעיף 27 פסקה 2 בספר החוקים הסוציאלי השמיני מציין כי שירותי הסיוע יינתנו "במיוחד" בהתאם לסעיפים 28 עד 35 בחוק, אולם לשכות הרווחה לנוער יכולות גם להציע תמיכה מיוחדת על בסיס אינדיבידואלי. סיוע מסוג זה מכונה "עזרה גמישה לפי סעיף 27 פסקה 2 בספר החוקים הסוציאלי השמיני". ב-2019 הוא כלל כ-71,000 מקרי סיוע אמבולטורי.</a:t>
            </a:r>
            <a:endParaRPr lang="en-US" kern="1200" dirty="0">
              <a:solidFill>
                <a:schemeClr val="tx1"/>
              </a:solidFill>
            </a:endParaRPr>
          </a:p>
          <a:p>
            <a:pPr algn="r" rtl="1"/>
            <a:r>
              <a:rPr lang="he-IL" kern="1200" dirty="0">
                <a:solidFill>
                  <a:schemeClr val="tx1"/>
                </a:solidFill>
                <a:cs typeface="+mn-cs"/>
              </a:rPr>
              <a:t>העבודה בקבוצות יום וצורות אינטנסיביות ספציפיות (נדירות יותר) של טיפול משפחתי יומיומי מתמקדות בלמידה חברתית, תמיכה בבתי הספר ועבודה עם הורים (סעיף 32 בחוק). מדובר בטיפול אינטנסיבי שנועד למנוע את הוצאתם של ילדים ממשפחותיהם (מגורים חוץ-ביתיים). הילדים או הצעירים נשארים עם משפחותיהם, אולם במהלך ימות השבוע הם מטופלים במסגרות או במשפחות אומנה. הסיוע שניתן במסגרת זו הסתכם ב-24,000 מקרים ב-2019, כך שהיה לו נתח קטן יחסית מכלל שירותי הסיוע שניתנו.</a:t>
            </a:r>
            <a:r>
              <a:rPr lang="de-DE" kern="1200" dirty="0">
                <a:solidFill>
                  <a:schemeClr val="tx1"/>
                </a:solidFill>
              </a:rPr>
              <a:t> </a:t>
            </a:r>
            <a:endParaRPr lang="he-IL" kern="1200" dirty="0">
              <a:solidFill>
                <a:schemeClr val="tx1"/>
              </a:solidFill>
              <a:cs typeface="+mn-cs"/>
            </a:endParaRP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Freigang, W. (2016): Ambulante und teilstationäre Erziehungshilfen; in: Schröer, Wolfgang/Struck, Norbert/Wolff, Mechthild (eds.): Handbuch Kinder- und Jugendhilfe, 2nd edition, Weinheim and Basel, p. 832−851.</a:t>
            </a:r>
            <a:endParaRPr lang="en-US" kern="1200" dirty="0">
              <a:solidFill>
                <a:schemeClr val="tx1"/>
              </a:solidFill>
            </a:endParaRPr>
          </a:p>
          <a:p>
            <a:pPr lvl="0" algn="l" rtl="1"/>
            <a:r>
              <a:rPr lang="de-DE" kern="1200" dirty="0">
                <a:solidFill>
                  <a:schemeClr val="tx1"/>
                </a:solidFill>
              </a:rPr>
              <a:t>Statistisches Bundesamt (2020): Statistiken der Kinder- und Jugendhilfe - Erzieherische Hilfe, Eingliederungshilfe für seelisch behinderte junge Menschen, Hilfe für junge Volljährige 2019. </a:t>
            </a:r>
            <a:r>
              <a:rPr lang="en-GB" kern="1200" dirty="0">
                <a:solidFill>
                  <a:schemeClr val="tx1"/>
                </a:solidFill>
              </a:rPr>
              <a:t>Online at </a:t>
            </a:r>
            <a:r>
              <a:rPr lang="en-GB" u="sng" kern="1200" dirty="0">
                <a:solidFill>
                  <a:schemeClr val="tx1"/>
                </a:solidFill>
                <a:hlinkClick r:id="rId3"/>
              </a:rPr>
              <a:t>https://www.destatis.de/DE/Themen/Gesellschaft-Umwelt/Soziales/Kinderhilfe-Jugendhilfe/Publikationen/Downloads-Kinder-und-Jugendhilfe/erzieherische-hilfe-5225112197004.pdf?__blob=publicationFile</a:t>
            </a:r>
            <a:r>
              <a:rPr lang="en-GB" kern="1200" dirty="0">
                <a:solidFill>
                  <a:schemeClr val="tx1"/>
                </a:solidFill>
              </a:rPr>
              <a:t> (last accessed: 31 May 2021).</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54</a:t>
            </a:fld>
            <a:endParaRPr lang="de-DE"/>
          </a:p>
        </p:txBody>
      </p:sp>
    </p:spTree>
    <p:extLst>
      <p:ext uri="{BB962C8B-B14F-4D97-AF65-F5344CB8AC3E}">
        <p14:creationId xmlns:p14="http://schemas.microsoft.com/office/powerpoint/2010/main" val="2691121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3087334"/>
          </a:xfrm>
        </p:spPr>
        <p:txBody>
          <a:bodyPr/>
          <a:lstStyle/>
          <a:p>
            <a:pPr algn="r" rtl="1"/>
            <a:r>
              <a:rPr lang="ar-SA" b="1" kern="1200" dirty="0">
                <a:solidFill>
                  <a:schemeClr val="tx1"/>
                </a:solidFill>
                <a:cs typeface="+mn-cs"/>
              </a:rPr>
              <a:t>2.3.3.2 </a:t>
            </a:r>
            <a:r>
              <a:rPr lang="he-IL" b="1" kern="1200" dirty="0">
                <a:solidFill>
                  <a:schemeClr val="tx1"/>
                </a:solidFill>
                <a:cs typeface="+mn-cs"/>
              </a:rPr>
              <a:t>משפחת אומנה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לצד הפנימיות, מסגרת האומנה או משפחת האומנה היא אחד מהסידורים החוץ-ביתיים המסורתיים לילדים. בהתאם לסעיף 33 בספר החוקים הסוציאלי השמיני (</a:t>
            </a:r>
            <a:r>
              <a:rPr lang="de-DE" kern="1200" dirty="0">
                <a:solidFill>
                  <a:schemeClr val="tx1"/>
                </a:solidFill>
              </a:rPr>
              <a:t>SGB VIII</a:t>
            </a:r>
            <a:r>
              <a:rPr lang="he-IL" kern="1200" dirty="0">
                <a:solidFill>
                  <a:schemeClr val="tx1"/>
                </a:solidFill>
                <a:cs typeface="+mn-cs"/>
              </a:rPr>
              <a:t>), מסגרת האומנה תאושר, על פי רוב, בתור סיוע בגידול ילדים במידה ומתקיימים התנאים הנזכרים בסעיף 27 בחוק (סיוע בחינוך). עם זאת, מסגרת האומנה אפשרית גם עבור ילדים ובני נוער שהושמו במסגרת לפי סעיף 35א בחוק (תמיכה בילדים/בני נוער בעלי מוגבלות נפשית) או סעיף 41 בחוק (תמיכה במבוגרים צעירים).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משפחות אומנה הן בדרך כלל משפחות שמקבלות לחזקתן ילדים של קרובי משפחה או לחליפין מחליטות להציע לילדים/בני נוער מסגרת ביתית מסיבות הומניסטיות או חברתיות. אלא אם מדובר במסגרת של טיפול משפחתי אינטנסיבי במיוחד, הורי האומנה אינם זקוקים להכשרה מיוחדת, אם כי לשכת הרווחה לנוער תוודא את כשירותם. שירותי רווחה מיוחדים (מקצועיים) לילדי אומנה, הפועלים מטעם הלשכות לרווחת הנוער או גופים עצמאיים, אחראים על הרישום, ההדרכה, התמיכה והייעוץ להורי האומנה. איש מקצוע אחד אחראי על לא יותר מ-25 משפחות אומנה. הטיפול יהיה אינטנסיבי יותר כשמדובר בצורות ספציפיות של סידורי אומנה, בייחוד במקרים של ילדים או בני נוער בעלי קשיים התפתחותיים (מרכזי חינוך מקצועיים, מרכזי טיפול רפואי).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משפחות האומנה מקבלות תשלומים עבור קליטת הילדים/בני הנוער, המשמשים לכיסוי ההוצאות הכרוכות בטיפול בהם וכן סכום גלובלי (</a:t>
            </a:r>
            <a:r>
              <a:rPr lang="he-IL" kern="1200" dirty="0" err="1">
                <a:solidFill>
                  <a:schemeClr val="tx1"/>
                </a:solidFill>
                <a:cs typeface="+mn-cs"/>
              </a:rPr>
              <a:t>מינימלי</a:t>
            </a:r>
            <a:r>
              <a:rPr lang="he-IL" kern="1200" dirty="0">
                <a:solidFill>
                  <a:schemeClr val="tx1"/>
                </a:solidFill>
                <a:cs typeface="+mn-cs"/>
              </a:rPr>
              <a:t>) פטור ממס כהכרה במסגרת האומנה. בתחנות טיפול מיוחדות הנותנות מענה לילדים עם צרכים מיוחדים משולמים לעיתים קרובות סכומים גבוהים יותר, בהתאם למקרה, לכיסוי ההוצאות ולתשלום על שירותי החינוך המקצועיים.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העברת ילדים למשפחות אומנה מסתמכת על פרשנות "פתוחה" למושג המשפחה. שירותי הרווחה לילדים ונוער אינם רשאים להגביל את עצמם למשפחות אומנה המתאימות למתכונת המשפחתית ה"מסורתית", אלא לוקחים בחשבון גם זוגות לא נשואים, בני זוג מאותו המין או אנשים פרטיים החיים כחלק ממשק בית גדול יותר, בתנאי שהם יכולים להעניק טיפול מוצלח לילד האומנה.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למסגרת הזמן נודעת חשיבות מכרעת לגבי הילדים או בני הנוער, המשפחות הביולוגיות ומשפחות האומנה. סעיף 33 בחוק יוצר הבחנה חשובה: סידורי האומנה יכולים להוות סיוע חינוכי מוגבל בזמן או צורת חיים קבועה.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אומנה זמנית</a:t>
            </a:r>
            <a:r>
              <a:rPr lang="he-IL" kern="1200" dirty="0">
                <a:solidFill>
                  <a:schemeClr val="tx1"/>
                </a:solidFill>
                <a:cs typeface="+mn-cs"/>
              </a:rPr>
              <a:t>: סידורי אומנה אלה מיועדים למקרים בהם הורים אינם מסוגלים לטפל בילדם למשך </a:t>
            </a:r>
            <a:r>
              <a:rPr lang="he-IL" b="1" kern="1200" dirty="0">
                <a:solidFill>
                  <a:schemeClr val="tx1"/>
                </a:solidFill>
                <a:cs typeface="+mn-cs"/>
              </a:rPr>
              <a:t>תקופה קצרה</a:t>
            </a:r>
            <a:r>
              <a:rPr lang="he-IL" kern="1200" dirty="0">
                <a:solidFill>
                  <a:schemeClr val="tx1"/>
                </a:solidFill>
                <a:cs typeface="+mn-cs"/>
              </a:rPr>
              <a:t>.</a:t>
            </a:r>
            <a:endParaRPr lang="en-US" kern="1200" dirty="0">
              <a:solidFill>
                <a:schemeClr val="tx1"/>
              </a:solidFill>
            </a:endParaRPr>
          </a:p>
          <a:p>
            <a:pPr algn="r" rtl="1"/>
            <a:r>
              <a:rPr lang="he-IL" b="1" kern="1200" dirty="0">
                <a:solidFill>
                  <a:schemeClr val="tx1"/>
                </a:solidFill>
                <a:cs typeface="+mn-cs"/>
              </a:rPr>
              <a:t>אומנה קבועה</a:t>
            </a:r>
            <a:r>
              <a:rPr lang="he-IL" kern="1200" dirty="0">
                <a:solidFill>
                  <a:schemeClr val="tx1"/>
                </a:solidFill>
                <a:cs typeface="+mn-cs"/>
              </a:rPr>
              <a:t>: סידורי אומנה אלה מיועדים לקטינים הזקוקים למסגרת קבועה ולהמשכיות הטיפול במשפחת אומנה.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החוק בדבר חיזוק הילדים והנוער (</a:t>
            </a:r>
            <a:r>
              <a:rPr lang="de-DE" kern="1200" dirty="0">
                <a:solidFill>
                  <a:schemeClr val="tx1"/>
                </a:solidFill>
              </a:rPr>
              <a:t>KJSG</a:t>
            </a:r>
            <a:r>
              <a:rPr lang="he-IL" kern="1200" dirty="0">
                <a:solidFill>
                  <a:schemeClr val="tx1"/>
                </a:solidFill>
                <a:cs typeface="+mn-cs"/>
              </a:rPr>
              <a:t>) מ-2021 פתח את הצוהר ליצירת האפשרות החוקית במסגרת סעיף 1632 פסקה 4 בקוד האזרחי הגרמני (</a:t>
            </a:r>
            <a:r>
              <a:rPr lang="de-DE" kern="1200" dirty="0">
                <a:solidFill>
                  <a:schemeClr val="tx1"/>
                </a:solidFill>
              </a:rPr>
              <a:t>BGB</a:t>
            </a:r>
            <a:r>
              <a:rPr lang="he-IL" kern="1200" dirty="0">
                <a:solidFill>
                  <a:schemeClr val="tx1"/>
                </a:solidFill>
                <a:cs typeface="+mn-cs"/>
              </a:rPr>
              <a:t>), שלפיה בית משפט רשאי, בין אם מכוח סמכותו ובין אם יתבקש על ידי משפחת האומנה, להורות על קביעת הסדר אומנה קבוע במקרים הבאים:</a:t>
            </a:r>
            <a:endParaRPr lang="en-US" kern="1200" dirty="0">
              <a:solidFill>
                <a:schemeClr val="tx1"/>
              </a:solidFill>
            </a:endParaRPr>
          </a:p>
          <a:p>
            <a:pPr algn="r" rtl="1"/>
            <a:r>
              <a:rPr lang="he-IL" kern="1200" dirty="0">
                <a:solidFill>
                  <a:schemeClr val="tx1"/>
                </a:solidFill>
                <a:cs typeface="+mn-cs"/>
              </a:rPr>
              <a:t>"1. על אף מתן שירותי ייעוץ ותמיכה מתאימים, יכולתם של ההורים לספק טיפול לא השתפרה באופן מהותי תוך תקופה סבירה בהתחשב במצבו ההתפתחותי של הילד, ונראה שאין סבירות גבוהה ששיפור כזה צפוי בעתיד.</a:t>
            </a:r>
            <a:endParaRPr lang="en-US" kern="1200" dirty="0">
              <a:solidFill>
                <a:schemeClr val="tx1"/>
              </a:solidFill>
            </a:endParaRPr>
          </a:p>
          <a:p>
            <a:pPr algn="r" rtl="1"/>
            <a:r>
              <a:rPr lang="he-IL" kern="1200" dirty="0">
                <a:solidFill>
                  <a:schemeClr val="tx1"/>
                </a:solidFill>
                <a:cs typeface="+mn-cs"/>
              </a:rPr>
              <a:t>2. מתן צו שיפוטי הינו הכרחי לטובת הילד."</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עם זאת, הצו השיפוטי "יבוטל לבקשת ההורים, ובלבד שהוצאת הילד מסידורי האומנה לא תסכן את טובת הילד" (סעיף 1696 פסקה 3 בקודקס האזרחי הגרמני).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להורים שילדיהם נמצאים בסידורי אומנה או בפנימייה עומדת הזכות לקבלת ייעוץ, תמיכה וסיוע בשמירה על קשר עם ילדם (סעיף 37 פסקה 1 בספר החוקים הסוציאלי השמיני). באותה מידה זכאים גם הורי האומנה לייעוץ ולתמיכה (סעיף 37א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ב-2019, מספר סידורי האומנה הסתכם ב-15,362. המספר כולל 1,904 מקרים שבהם חל שינוי בגוף הציבורי המוסמך. ב-3,905 מקרים היה מדובר בסידורי אומנה אצל קרובי משפחה, שאושרו בתור סיוע חינוכי. בשנת 2019 (נכון ל-31 בדצמבר, כולל סידורי אומנה שהסתיימו באותה שנה), חיו 91,176 צעירים במשפחות אומנה – על פי סעיף 33 בחוק.</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Blandow, Jürgen (2004): Pflegekinder und ihre Familien - Geschichte, Situation und Perspektiven des Pflegekinderwesens, Weinheim.</a:t>
            </a:r>
            <a:endParaRPr lang="en-US" kern="1200" dirty="0">
              <a:solidFill>
                <a:schemeClr val="tx1"/>
              </a:solidFill>
            </a:endParaRPr>
          </a:p>
          <a:p>
            <a:pPr lvl="0" algn="l" rtl="1"/>
            <a:r>
              <a:rPr lang="de-DE" kern="1200" dirty="0">
                <a:solidFill>
                  <a:schemeClr val="tx1"/>
                </a:solidFill>
              </a:rPr>
              <a:t>Kindler, Heinz/Helming, Elisabeth/Meysen, Thomas u. a. (eds.) (2010) Handbuch Pflegekinderhilfe, Munich.</a:t>
            </a:r>
            <a:endParaRPr lang="en-US" kern="1200" dirty="0">
              <a:solidFill>
                <a:schemeClr val="tx1"/>
              </a:solidFill>
            </a:endParaRPr>
          </a:p>
          <a:p>
            <a:pPr lvl="0" algn="l" rtl="1"/>
            <a:r>
              <a:rPr lang="de-DE" kern="1200" dirty="0">
                <a:solidFill>
                  <a:schemeClr val="tx1"/>
                </a:solidFill>
              </a:rPr>
              <a:t>Dialogue Forum on Foster Child Care" - Website of the International Society for Educational Support (Internationale Gesellschaft für erzieherische Hilfen, IGfH) </a:t>
            </a:r>
            <a:r>
              <a:rPr lang="en-GB" u="sng" kern="1200" dirty="0">
                <a:solidFill>
                  <a:schemeClr val="tx1"/>
                </a:solidFill>
                <a:hlinkClick r:id="rId3"/>
              </a:rPr>
              <a:t>https://www.dialogforum-pflegekinderhilfe.de/</a:t>
            </a:r>
            <a:r>
              <a:rPr lang="en-GB" kern="1200" dirty="0">
                <a:solidFill>
                  <a:schemeClr val="tx1"/>
                </a:solidFill>
              </a:rPr>
              <a:t> (last accessed: 31 May 2021).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55</a:t>
            </a:fld>
            <a:endParaRPr lang="de-DE"/>
          </a:p>
        </p:txBody>
      </p:sp>
    </p:spTree>
    <p:extLst>
      <p:ext uri="{BB962C8B-B14F-4D97-AF65-F5344CB8AC3E}">
        <p14:creationId xmlns:p14="http://schemas.microsoft.com/office/powerpoint/2010/main" val="16300871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4941052"/>
          </a:xfrm>
        </p:spPr>
        <p:txBody>
          <a:bodyPr/>
          <a:lstStyle/>
          <a:p>
            <a:pPr algn="r" rtl="1"/>
            <a:r>
              <a:rPr lang="ar-SA" b="1" kern="1200" dirty="0">
                <a:solidFill>
                  <a:schemeClr val="tx1"/>
                </a:solidFill>
                <a:cs typeface="+mn-cs"/>
              </a:rPr>
              <a:t>2.3.3.3 </a:t>
            </a:r>
            <a:r>
              <a:rPr lang="he-IL" b="1" kern="1200" dirty="0">
                <a:solidFill>
                  <a:schemeClr val="tx1"/>
                </a:solidFill>
                <a:cs typeface="+mn-cs"/>
              </a:rPr>
              <a:t>חינוך בפנימייה או במסגרות מוגנות אחרות</a:t>
            </a:r>
          </a:p>
          <a:p>
            <a:pPr algn="r" rtl="1"/>
            <a:endParaRPr lang="en-US" kern="1200" dirty="0">
              <a:solidFill>
                <a:schemeClr val="tx1"/>
              </a:solidFill>
            </a:endParaRPr>
          </a:p>
          <a:p>
            <a:pPr algn="r" rtl="1"/>
            <a:r>
              <a:rPr lang="he-IL" kern="1200" dirty="0">
                <a:solidFill>
                  <a:schemeClr val="tx1"/>
                </a:solidFill>
                <a:cs typeface="+mn-cs"/>
              </a:rPr>
              <a:t>הסיוע הניתן לחינוך בפנימיות או במסגרות מוגנות אחרות מוגדר כסיוע מוסדי במסגרות. בהתאם לסעיף 34 בספר החוקים הסוציאלי השמיני (</a:t>
            </a:r>
            <a:r>
              <a:rPr lang="de-DE" b="1" kern="1200" dirty="0">
                <a:solidFill>
                  <a:schemeClr val="tx1"/>
                </a:solidFill>
              </a:rPr>
              <a:t>SGB VIII</a:t>
            </a:r>
            <a:r>
              <a:rPr lang="he-IL" kern="1200" dirty="0">
                <a:solidFill>
                  <a:schemeClr val="tx1"/>
                </a:solidFill>
                <a:cs typeface="+mn-cs"/>
              </a:rPr>
              <a:t>), סיוע זה ניתן לשם השגת שלוש מטרות שונות: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החזרת הילד למשפחתו</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הכנה למעבר לחזקתה של משפחה אחרת, או:  </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הסדר מגורים לטווח ארוך בתור הכנה ליציאה לחיים עצמאיים.</a:t>
            </a:r>
          </a:p>
          <a:p>
            <a:pPr lvl="0" algn="r" rtl="1"/>
            <a:endParaRPr lang="en-US" kern="1200" dirty="0">
              <a:solidFill>
                <a:schemeClr val="tx1"/>
              </a:solidFill>
            </a:endParaRPr>
          </a:p>
          <a:p>
            <a:pPr algn="r" rtl="1"/>
            <a:r>
              <a:rPr lang="he-IL" kern="1200" dirty="0">
                <a:solidFill>
                  <a:schemeClr val="tx1"/>
                </a:solidFill>
                <a:cs typeface="+mn-cs"/>
              </a:rPr>
              <a:t>הורים שילדיהם הועברו למסגרות זכאים לקבל ייעוץ, תמיכה וסיוע בשמירה על הקשר עם ילדם. הייעוץ והתמיכה מתמקדים בשיפור ההתפתחות, ההשתלבות ותנאי החינוך במשפחה הביולוגית תוך פרק זמן סביר בהתחשב במצב ההתפתחותי של הילדים או בני הנוער, עד שיוכלו לחזור לחזקת הוריהם. אם לא מתאפשר שיפור מתמשך בהתפתחות, בהשתלבות ובתנאי החינוך, שירותי הייעוץ והתמיכה יתמקדו במתן סיוע להורים בשמירה על הקשר עם ילדיהם וביצירת מסגרת חלופית ארוכת טווח המבטיחה את טובתם של הילדים או בני הנוער (סעיף 37 פסקה 1 בחוק).</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ישנן סיבות רבות לכך שצעירים מועברים למסגרת חוץ-ביתית בפנימייה או במוסד אחר. על פי הסטטיסטיקה של שירותי הרווחה לילדים ונוער, הסיבות הנפוצות ביותר הן "היכולת החינוכית המוגבלת של ההורים/האפוטרופוסים", "תמיכה/טיפול/דאגה בלתי מספקים לצעירים במשפחה" ו"סכנה לפגיעה בטובת הילד".</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ב-2019, כ-136,000 צעירים חיו בפנימיות על סמך הבסיס החוקי הנ"ל.</a:t>
            </a:r>
            <a:endParaRPr lang="en-US" kern="1200" dirty="0">
              <a:solidFill>
                <a:schemeClr val="tx1"/>
              </a:solidFill>
            </a:endParaRPr>
          </a:p>
          <a:p>
            <a:pPr algn="r" rtl="1"/>
            <a:r>
              <a:rPr lang="he-IL" kern="1200" dirty="0">
                <a:solidFill>
                  <a:schemeClr val="tx1"/>
                </a:solidFill>
                <a:cs typeface="+mn-cs"/>
              </a:rPr>
              <a:t>שירותי הרווחה לילדים ונוער פועלים על סמך חוקים נוספים וצורות סיוע נוספות שחלקן מוצעות במסגרות מוסדיות, כמו הסיוע להשתלבות צעירים עם מוגבלויות נפשיות. אם נלקח בחשבון את המקרים האלה, בשנת 2019 חיו כ-165,000 צעירים במסגרות מוסדיות של שירותי הרווחה לילדים ונוער.</a:t>
            </a:r>
            <a:endParaRPr lang="en-US" kern="1200" dirty="0">
              <a:solidFill>
                <a:schemeClr val="tx1"/>
              </a:solidFill>
            </a:endParaRPr>
          </a:p>
          <a:p>
            <a:pPr algn="r" rtl="1"/>
            <a:r>
              <a:rPr lang="he-IL" kern="1200" dirty="0">
                <a:solidFill>
                  <a:schemeClr val="tx1"/>
                </a:solidFill>
                <a:cs typeface="+mn-cs"/>
              </a:rPr>
              <a:t>כ-60% מהם התגוררו במסגרות המשמשות מספר קבוצות של צעירים, 36% גרו במסגרות חד-קבוצתיות ו-4% גרו בדירות משל עצמם. בין 2006 ל-2018 עלה מספר המסגרות למגורים ל-12,400, עלייה של 87%.</a:t>
            </a:r>
            <a:endParaRPr lang="en-US" kern="1200" dirty="0">
              <a:solidFill>
                <a:schemeClr val="tx1"/>
              </a:solidFill>
            </a:endParaRPr>
          </a:p>
          <a:p>
            <a:pPr algn="r" rtl="1"/>
            <a:r>
              <a:rPr lang="he-IL" kern="1200" dirty="0">
                <a:solidFill>
                  <a:schemeClr val="tx1"/>
                </a:solidFill>
                <a:cs typeface="+mn-cs"/>
              </a:rPr>
              <a:t>הקבוצה הגדולה ביותר של צעירים החיים בפנימיות היא קבוצת הגיל 14-18. עם זאת, בעשר השנים האחרונות עלה מספר הילדים מתחת לגיל בית הספר במסגרות הללו (2019: 6,300).</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צעירים רבים החיים בפנימיות מגיעים מרקע חברתי נמוך. יותר מ-50% מהמשפחות שילדיהן חיים בפנימייה, מתקיימות מקצבאות סוציאליות, 40% היו ממשפחות חד הוריות. 70% מההורים היחידניים התקיימו מקצבאות סוציאליות. בקרב 2% מהצעירים, שני הוריהם אינם בחיים. קצת פחות ממחציתם היו בעלי רקע של הגירה; כמעט בקרב שליש מהם לא דיברו גרמנית במשפחה.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בנות נמצאות בתת-ייצוג בקרב הקבוצה של מקבלי התמיכה בחינוך. מספרן במסגרות ובשירותי הרווחה מתחיל לעלות רק עם הגיען לגיל ההתבגרות.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צעירים רבים המתגוררים בפנימיות מתנגדים לשימוש במונח "מוסד"; הם קוראים להשתמש במילה חלופית – גם במסגרת החוק. לדבריהם, השימוש במושג "ילד שגדל במוסד" מלווה אותם כסטיגמה בהמשך חייהם.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הפעילות של פנימיות ומסגרות מוגנות אחרות תלויה בקבלת רישיון להפעלה (סעיף 45 בספר החוקים הסוציאלי השמיני). מתן הרישיונות האמורים נמצא בסמכותם של הגופים האזוריים של שרותי הרווחה לילדים ונוער (סעיף 85 פסקה 2 משפט 6 בחוק). התנאי למתן הרישיון, בין היתר, הוא הוכחת האפשרות להגשת תלונות ומתווים להגנה על הילד.</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הגופים הציבוריים נושאים בעלויות עבור המסגרות הללו (סעיפים 39, 40 תוך זיקה לסעיף 91 פסקה 5 בחוק). בהתאם להכנסתם, ההורים נדרשים לשאת בחלק מהעלויות. הסכומים נקבעים על סמך הוראות החוק (סעיף 94 פסקה 5 בחוק). בני נוער ומבוגרים צעירים נדרשים לשלם 25% מהכנסתם כהשתתפות בהוצאות, אם כי הדבר נתון לשיקול דעתה של לשכת הרווחה לנוער (סעיף 94 פסקה 6). במסגרת קביעת גובה ההכנסה, לא יילקחו בחשבון הכנסות מעבודה או פרקטיקום של תלמידים עד לסכום של 150 אירו; הכנסות מעבודה בחופשות בית הספר; הכנסות מעבודה בהתנדבות או סכום של עד 150 אירו לחודש המשולם במסגרת הכשרה מקצועית.</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Bundesarbeitsgemeinschaft der Landesjugendämter/Internationale Gesellschaft für erzieherische Hilfen (IGfH) (2018): Rechte haben – Recht kriegen; Ein Ratgeberhandbuch für Jugendliche in Erziehungshilfen, Weinheim and Basel.</a:t>
            </a:r>
            <a:endParaRPr lang="en-US" kern="1200" dirty="0">
              <a:solidFill>
                <a:schemeClr val="tx1"/>
              </a:solidFill>
            </a:endParaRPr>
          </a:p>
          <a:p>
            <a:pPr lvl="0" algn="l" rtl="1"/>
            <a:r>
              <a:rPr lang="de-DE" kern="1200" dirty="0">
                <a:solidFill>
                  <a:schemeClr val="tx1"/>
                </a:solidFill>
              </a:rPr>
              <a:t>Tabel, Agathe (2020): Empirische Standortbestimmung der Heimerziehung, IGfH-Eigenverlag, Frankfurt/M. </a:t>
            </a:r>
            <a:endParaRPr lang="en-US" kern="1200" dirty="0">
              <a:solidFill>
                <a:schemeClr val="tx1"/>
              </a:solidFill>
            </a:endParaRPr>
          </a:p>
          <a:p>
            <a:pPr lvl="0" algn="l" rtl="1"/>
            <a:r>
              <a:rPr lang="de-DE" kern="1200" dirty="0">
                <a:solidFill>
                  <a:schemeClr val="tx1"/>
                </a:solidFill>
              </a:rPr>
              <a:t>Statistisches Bundesamt (Destatis) (2020): Statistiken der Kinder- und Jugendhilfe – Erzieherische Hilfen, Eingliederungshilfe für seelisch behinderte junge Menschen, Hilfen für junge Volljährige 2019, Wiesbaden. </a:t>
            </a:r>
            <a:r>
              <a:rPr lang="en-GB" kern="1200" dirty="0">
                <a:solidFill>
                  <a:schemeClr val="tx1"/>
                </a:solidFill>
              </a:rPr>
              <a:t>Online at </a:t>
            </a:r>
            <a:r>
              <a:rPr lang="en-GB" u="sng" kern="1200" dirty="0">
                <a:solidFill>
                  <a:schemeClr val="tx1"/>
                </a:solidFill>
                <a:hlinkClick r:id="rId3"/>
              </a:rPr>
              <a:t>https://www.destatis.de/DE/Themen/Gesellschaft-Umwelt/Soziales/Kinderhilfe-Jugendhilfe/Publikationen/Downloads-Kinder-und-Jugendhilfe/erzieherische-hilfe-5225112197004.pdf?__blob=publicationFile</a:t>
            </a:r>
            <a:r>
              <a:rPr lang="de-DE" u="sng" kern="1200" dirty="0">
                <a:solidFill>
                  <a:schemeClr val="tx1"/>
                </a:solidFill>
              </a:rPr>
              <a:t> </a:t>
            </a:r>
            <a:r>
              <a:rPr lang="en-GB" kern="1200" dirty="0">
                <a:solidFill>
                  <a:schemeClr val="tx1"/>
                </a:solidFill>
              </a:rPr>
              <a:t>(last accessed: 31 May 2021). </a:t>
            </a:r>
            <a:endParaRPr lang="en-US" kern="1200" dirty="0">
              <a:solidFill>
                <a:schemeClr val="tx1"/>
              </a:solidFill>
            </a:endParaRPr>
          </a:p>
          <a:p>
            <a:pPr lvl="0" algn="l" rtl="1"/>
            <a:r>
              <a:rPr lang="de-DE" kern="1200" dirty="0">
                <a:solidFill>
                  <a:schemeClr val="tx1"/>
                </a:solidFill>
              </a:rPr>
              <a:t>Zukunftsforum Heimerziehung, an initiative for the further development of home education, funded by the Federal Ministry for Family Affairs, Senior Citizens, Women and Youth </a:t>
            </a:r>
            <a:r>
              <a:rPr lang="en-GB" u="sng" kern="1200" dirty="0">
                <a:solidFill>
                  <a:schemeClr val="tx1"/>
                </a:solidFill>
                <a:hlinkClick r:id="rId4"/>
              </a:rPr>
              <a:t>www.zukunftsforum-heimerziehung.de</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56</a:t>
            </a:fld>
            <a:endParaRPr lang="de-DE"/>
          </a:p>
        </p:txBody>
      </p:sp>
    </p:spTree>
    <p:extLst>
      <p:ext uri="{BB962C8B-B14F-4D97-AF65-F5344CB8AC3E}">
        <p14:creationId xmlns:p14="http://schemas.microsoft.com/office/powerpoint/2010/main" val="411047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8976914"/>
          </a:xfrm>
        </p:spPr>
        <p:txBody>
          <a:bodyPr/>
          <a:lstStyle/>
          <a:p>
            <a:pPr algn="r" rtl="1"/>
            <a:r>
              <a:rPr lang="he-IL" b="1" kern="1200" dirty="0">
                <a:solidFill>
                  <a:schemeClr val="tx1"/>
                </a:solidFill>
                <a:cs typeface="+mn-cs"/>
              </a:rPr>
              <a:t>2.3.4 ההתפלגות הכמותית של הסיוע בחינוך</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התרשים מתייחס רק למספר הקטינים המקבלים סיוע בחינוך (סעיף 27 בספר החוקים הסוציאלי השמיני), ואינו כולל את מספר מקרי הסיוע לילדים עם מוגבלויות נפשיות בהתאם לסעיף 35א בחוק, ואף לא את המספר הגדול של המבוגרים הצעירים (סעיף 41 בחוק) המקבלים סוגים שונים של תמיכה (בפרט, במסגרת מגורים חוץ-ביתית). מההתפלגות ניכר הטווח הרחב של שירותי הסיוע בחינוך לקטינים בהתאם לסעיף 27 ואילך בחוק, שלא השתנה מהותית בשנים האחרונות. ההתפלגות הנוכחית באחוזים של הסיוע החינוכי שניתן ל-1,026,882 צעירים מתחת לגיל 18 ולבני משפחותיהם ב-2019 ממחישה את המשמעות הכמותית של הייעוץ החינוכי; היא מהווה 43% מכלל הסיוע החינוכי שניתן לצעירים מתחת לגיל 18. זאת, ככל הנראה, משום שהסיוע ניתן להורים ולצעירים על ידי הלשכה לרווחת הנוער במישרין, ללא צורך באישור או במימון מיוחד (סעיף 36א פסקה 2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לעזרה הסוציו-פדגוגית למשפחות (</a:t>
            </a:r>
            <a:r>
              <a:rPr lang="de-DE" kern="1200" dirty="0">
                <a:solidFill>
                  <a:schemeClr val="tx1"/>
                </a:solidFill>
              </a:rPr>
              <a:t>SPFH</a:t>
            </a:r>
            <a:r>
              <a:rPr lang="he-IL" kern="1200" dirty="0">
                <a:solidFill>
                  <a:schemeClr val="tx1"/>
                </a:solidFill>
                <a:cs typeface="+mn-cs"/>
              </a:rPr>
              <a:t>), המוסדרת בסעיף 31 לחוק, נודע תפקיד מרכזי בכל הנוגע לסיוע האמבולטורי. סיוע משפחתי זה ניתן ב-2019 לכ-24% מהקטינים במסגרת התמיכה בחינוך.  סוג הסיוע הבא, בהפרש לא קטן, היה הסיוע האמבולטורי לפי סעיף27(2)  בשיעור 7%, ואחריו סיוע מעובדי חינוך בהתאם לסעיף 30 בחוק, שהסתכם ב-4% מכל שירותי התמיכה החינוכית. מנגד, לעבודה סוציאלית בקבוצות (סעיף 29 בחוק) ולסייעות בטיפול (סעיף 30 בחוק), בשיעור 1.6% ו-0.5% בהתאמה, היה חלק שולי מכלל השירותים.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שירותי הסיוע במסגרות חלקיות הניתנים כחלק מטיפול בקבוצת יום (סעיף 32 בחוק), וטיפול פרטני סוציו-פדגוגי אינטנסיבי (</a:t>
            </a:r>
            <a:r>
              <a:rPr lang="de-DE" kern="1200" dirty="0">
                <a:solidFill>
                  <a:schemeClr val="tx1"/>
                </a:solidFill>
              </a:rPr>
              <a:t>ISE</a:t>
            </a:r>
            <a:r>
              <a:rPr lang="he-IL" kern="1200" dirty="0">
                <a:solidFill>
                  <a:schemeClr val="tx1"/>
                </a:solidFill>
                <a:cs typeface="+mn-cs"/>
              </a:rPr>
              <a:t>) (סעיף 35 בחוק) שניתן בצורה אמבולטורית או במסגרת מוסדית, היו אף הם בעלי ייצוג שולי מכלל השירותים שניתנו.</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ב-2019, כמעט 18% מהצעירים מתחת לגיל 18 שקיבלו תמיכה חינוכית חיו במסגרות מוסדיות (בהתאם לסעיף 27 בחוק תוך זיקה לסעיפים 33 ו-34 בחוק, לרבות הסיוע המוסדי לפי סעיף 27 [2]). כמעט 9% מהם היו בפנימיות (סעיף 34 בחוק), 8% היו במשפחות אומנה (סעיף 33 בחוק). מספר קטן (מתחת ל-1%) קיבל סיוע מוסדי לפי סעיף 27 (2).</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בהשוואה לקטינים, התמונה שונה ביחס להתפלגות הסיוע שניתן למבוגרים צעירים בני 18-27. ב-2019, 140,923 מבוגרים צעירים קיבלו שירותי תמיכה. הסיוע במסגרות למגורים (בהתאם לסעיף 27 בחוק בשילוב עם סעיפים 33 ו-34 בחוק, לרבות סיוע מוסדי לפי סעיף 27 [2]) ניתן ל-38% מהם, מספר גדול בהרבה בהשוואה לבני מתחת לגיל 18. המגורים בפנימיות בקרב בני 18 ומעלה היה בשיעור 30% מכלל שירותי התמיכה. באשר לסיוע אמבולטורי, לסייעות בטיפול משפחתי היה חלק משמעותי ביותר (14%). שירותי ייעוץ הורי ניתנו ל-24% מהמבוגרים הצעירים שהיו זכאים לסיוע.</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Fendrich, Sandra/Pothmann, Jens/Tabel, Agathe (2021, in publication): Monitor Hilfen zur Erziehung 2020, Dortmund.</a:t>
            </a:r>
            <a:endParaRPr lang="en-US" kern="1200" dirty="0">
              <a:solidFill>
                <a:schemeClr val="tx1"/>
              </a:solidFill>
            </a:endParaRPr>
          </a:p>
          <a:p>
            <a:pPr lvl="0" algn="l" rtl="1"/>
            <a:r>
              <a:rPr lang="de-DE" kern="1200" dirty="0">
                <a:solidFill>
                  <a:schemeClr val="tx1"/>
                </a:solidFill>
              </a:rPr>
              <a:t>Statistisches Bundesamt(2020): Statistiken der Kinder- und Jugendhilfe – Erzieherische Hilfe, Eingliederungshilfe, Hilfe für junge Volljährige 2019, Wiesbaden. </a:t>
            </a:r>
            <a:r>
              <a:rPr lang="en-GB" kern="1200" dirty="0">
                <a:solidFill>
                  <a:schemeClr val="tx1"/>
                </a:solidFill>
              </a:rPr>
              <a:t>Online at </a:t>
            </a:r>
            <a:r>
              <a:rPr lang="en-GB" u="sng" kern="1200" dirty="0">
                <a:solidFill>
                  <a:schemeClr val="tx1"/>
                </a:solidFill>
                <a:hlinkClick r:id="rId3"/>
              </a:rPr>
              <a:t>https://www.destatis.de/DE/Themen/Gesellschaft-Umwelt/Soziales/Kinderhilfe-Jugendhilfe/Publikationen/Downloads-Kinder-und-Jugendhilfe/erzieherische-hilfe-5225112197004.pdf?__blob=publicationFile</a:t>
            </a:r>
            <a:r>
              <a:rPr lang="en-GB" kern="1200" dirty="0">
                <a:solidFill>
                  <a:schemeClr val="tx1"/>
                </a:solidFill>
              </a:rPr>
              <a:t> (last accessed: 31 May 2021).</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57</a:t>
            </a:fld>
            <a:endParaRPr lang="de-DE"/>
          </a:p>
        </p:txBody>
      </p:sp>
    </p:spTree>
    <p:extLst>
      <p:ext uri="{BB962C8B-B14F-4D97-AF65-F5344CB8AC3E}">
        <p14:creationId xmlns:p14="http://schemas.microsoft.com/office/powerpoint/2010/main" val="3583308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58</a:t>
            </a:fld>
            <a:endParaRPr lang="de-DE"/>
          </a:p>
        </p:txBody>
      </p:sp>
    </p:spTree>
    <p:extLst>
      <p:ext uri="{BB962C8B-B14F-4D97-AF65-F5344CB8AC3E}">
        <p14:creationId xmlns:p14="http://schemas.microsoft.com/office/powerpoint/2010/main" val="1652604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2200773"/>
          </a:xfrm>
        </p:spPr>
        <p:txBody>
          <a:bodyPr/>
          <a:lstStyle/>
          <a:p>
            <a:pPr algn="r" rtl="1"/>
            <a:r>
              <a:rPr lang="ar-SA" b="1" kern="1200" dirty="0">
                <a:solidFill>
                  <a:schemeClr val="tx1"/>
                </a:solidFill>
                <a:cs typeface="+mn-cs"/>
              </a:rPr>
              <a:t>2.4.1 </a:t>
            </a:r>
            <a:r>
              <a:rPr lang="he-IL" b="1" kern="1200" dirty="0">
                <a:solidFill>
                  <a:schemeClr val="tx1"/>
                </a:solidFill>
                <a:cs typeface="+mn-cs"/>
              </a:rPr>
              <a:t>שירותי סיוע בהשתלבות – הבסיס לזכאות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שירותי הסיוע בהשתלבות מבטיחים שאנשים עם מוגבלויות יוכלו לממש את זכותם להשתלב באופן שווה בחיים בחברה, זכות שגרמניה התחייבה לקיימה, לכל המאוחר, לאחר שאמנת האו"ם בדבר זכויותיהם של אנשים עם מוגבלויות נכנסה לתוקפה בשנת 2009. השירותים מתחלקים לכמה קטגוריות של השתלבות (</a:t>
            </a:r>
            <a:r>
              <a:rPr lang="he-IL" kern="1200" dirty="0" err="1">
                <a:solidFill>
                  <a:schemeClr val="tx1"/>
                </a:solidFill>
                <a:cs typeface="+mn-cs"/>
              </a:rPr>
              <a:t>השתלבות</a:t>
            </a:r>
            <a:r>
              <a:rPr lang="he-IL" kern="1200" dirty="0">
                <a:solidFill>
                  <a:schemeClr val="tx1"/>
                </a:solidFill>
                <a:cs typeface="+mn-cs"/>
              </a:rPr>
              <a:t> ברפואה, בתעסוקה, בחינוך, בחברה ובקבלת הטבות חומריות משלימות). האחריות למתן השירותים והבטחת ההשתלבות בתחומים הללו ​​מוטלת על גופי שיקום שונים (כמו קופות החולים, לשכת התעסוקה </a:t>
            </a:r>
            <a:r>
              <a:rPr lang="he-IL" kern="1200" dirty="0" err="1">
                <a:solidFill>
                  <a:schemeClr val="tx1"/>
                </a:solidFill>
                <a:cs typeface="+mn-cs"/>
              </a:rPr>
              <a:t>הפדרלית</a:t>
            </a:r>
            <a:r>
              <a:rPr lang="he-IL" kern="1200" dirty="0">
                <a:solidFill>
                  <a:schemeClr val="tx1"/>
                </a:solidFill>
                <a:cs typeface="+mn-cs"/>
              </a:rPr>
              <a:t>, המוסד הממלכתי לביטוח פנסיוני או גופי הסיוע לנוער ולהשתלבות).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ב-2015, בביקורת שנערכה בגרמניה מטעם האו"ם על יישום האמנה בדבר זכויותיהם של אנשים עם מוגבלויות, נמצא כי יש מקום לשיפור בתחומים מסוימים. כתוצאה מכך, ב-2017 נערכה בגרמניה רפורמה חקיקתית גדולה בנושא ההשתלבות תוך אימוץ החוק </a:t>
            </a:r>
            <a:r>
              <a:rPr lang="he-IL" kern="1200" dirty="0" err="1">
                <a:solidFill>
                  <a:schemeClr val="tx1"/>
                </a:solidFill>
                <a:cs typeface="+mn-cs"/>
              </a:rPr>
              <a:t>הפדרלי</a:t>
            </a:r>
            <a:r>
              <a:rPr lang="he-IL" kern="1200" dirty="0">
                <a:solidFill>
                  <a:schemeClr val="tx1"/>
                </a:solidFill>
                <a:cs typeface="+mn-cs"/>
              </a:rPr>
              <a:t> להשתלבות (</a:t>
            </a:r>
            <a:r>
              <a:rPr lang="de-DE" b="1" kern="1200" dirty="0">
                <a:solidFill>
                  <a:schemeClr val="tx1"/>
                </a:solidFill>
              </a:rPr>
              <a:t>BTHG</a:t>
            </a:r>
            <a:r>
              <a:rPr lang="he-IL" kern="1200" dirty="0">
                <a:solidFill>
                  <a:schemeClr val="tx1"/>
                </a:solidFill>
                <a:cs typeface="+mn-cs"/>
              </a:rPr>
              <a:t>). אחד השינויים הגדולים כלל פרשנות מחודשת למושג הנכות בהתאם לאמנת האו"ם, לפיה בקטגוריה של אנשים עם מוגבלויות נכללים אנשים בעלי ליקויים גופניים, נפשיים, שכליים או תחושתיים, או אנשים הנמצאים בסיכון לליקוי מעין זה, אשר באינטראקציה עם מחסומי גישה או סביבה עלולים למנוע מהם השתתפות שוות זכויות בחברה, ולפיכך זכאים לקבלת סיוע בהשתלבות. (סעיף 2 בספר החוקים הסוציאלי התשיעי).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בעוד שבעבר, קיומה של מוגבלות התבסס אך ורק על ליקוי אינדיבידואלי (מוגבלות כמושג פתולוגי), החוק החדש מתייחס בעיקר לנסיבות חייהם הקונקרטיות של אנשים בעלי מוגבלויות. לפי תפיסה זו, לא רואים רק באדם עצמו כמוגבל, אלא רואים אותו מוגבל על ידי סביבתו (בהתאם לדגם </a:t>
            </a:r>
            <a:r>
              <a:rPr lang="he-IL" kern="1200" dirty="0" err="1">
                <a:solidFill>
                  <a:schemeClr val="tx1"/>
                </a:solidFill>
                <a:cs typeface="+mn-cs"/>
              </a:rPr>
              <a:t>הביופסיכוסוציאלי</a:t>
            </a:r>
            <a:r>
              <a:rPr lang="he-IL" kern="1200" dirty="0">
                <a:solidFill>
                  <a:schemeClr val="tx1"/>
                </a:solidFill>
                <a:cs typeface="+mn-cs"/>
              </a:rPr>
              <a:t>). בעקבות חקיקת החוק לחיזוק הילדים והנוער מ-2021 (</a:t>
            </a:r>
            <a:r>
              <a:rPr lang="de-DE" b="1" kern="1200" dirty="0">
                <a:solidFill>
                  <a:schemeClr val="tx1"/>
                </a:solidFill>
              </a:rPr>
              <a:t>KJSG</a:t>
            </a:r>
            <a:r>
              <a:rPr lang="he-IL" kern="1200" dirty="0">
                <a:solidFill>
                  <a:schemeClr val="tx1"/>
                </a:solidFill>
                <a:cs typeface="+mn-cs"/>
              </a:rPr>
              <a:t>), פרשנות זו למושג המוגבלות באה לידי ביטוי מפורש בסעיף 7 פסקה 2 בספר החוקים הסוציאלי השמיני (</a:t>
            </a:r>
            <a:r>
              <a:rPr lang="de-DE" b="1" kern="1200" dirty="0">
                <a:solidFill>
                  <a:schemeClr val="tx1"/>
                </a:solidFill>
              </a:rPr>
              <a:t>SGB VIII</a:t>
            </a:r>
            <a:r>
              <a:rPr lang="he-IL" kern="1200" dirty="0">
                <a:solidFill>
                  <a:schemeClr val="tx1"/>
                </a:solidFill>
                <a:cs typeface="+mn-cs"/>
              </a:rPr>
              <a:t>) כהגדרה כללית ביחס לילדים, בני נוער ומבוגרים צעירים. עם זאת, המחוקק לא עדכן את הפרשנות המיושנת למוגבלות בסעיף 35א בחוק בכל הנוגע לצעירים עם מוגבלות נפשית וצורות הסיוע המוענקות להם. מההיבט של זכויות האדם, קיים צורך לסיוע שטרם ניתן לו מענה, אך גם מבחינת ההגדרה הכללית מדובר בפער משפטי בין סעיף 2 בספר החוקים הסוציאלי התשיעי וסעיף 7 בספר החוקים הסוציאלי השמיני.</a:t>
            </a:r>
            <a:endParaRPr lang="en-US" kern="1200" dirty="0">
              <a:solidFill>
                <a:schemeClr val="tx1"/>
              </a:solidFill>
            </a:endParaRPr>
          </a:p>
          <a:p>
            <a:pPr algn="r" rtl="1"/>
            <a:r>
              <a:rPr lang="he-IL" kern="1200" dirty="0">
                <a:solidFill>
                  <a:schemeClr val="tx1"/>
                </a:solidFill>
                <a:cs typeface="+mn-cs"/>
              </a:rPr>
              <a:t>הגופים הציבוריים של שירותי הרווחה לילדים ונוער משמשים גם גופי שיקום למתן סיוע בהשתלבות לצעירים בעלי מוגבלות נפשית או הנמצאים בסיכון למוגבלות מעין זו (סעיף 35א בספר החוקים הסוציאלי השמיני). עם זאת, ילדים ובני נוער בעלי מוגבלות גופנית ו/או נפשית אינם מקבלים כיום שירותים במסגרת זו, אלא משויכים למערך העזרה למבוגרים עם מוגבלויות ושירותי הסיוע בהשתלבות לפי ספר החוקים הסוציאלי התשיעי (ראו גם שקופית 1.1.16). החוק בדבר חיזוק הילדים והנוער מ-2021 קבע ביטול הדרגתי של פיצול הסמכויות הללו עד לשנת 2028, כאשר לשכת הרווחה לנוער תהיה אחראית למתן שירותים לכל הילדים ובני הנוער, בין אם הם בעלי מוגבלויות ובין אם לאו (ראו שקופיות 1.1. 16 ו-3.2.4).</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בשונה משירותי הסיוע בחינוך (ראו שקופית 2.3), לא ההורים/האפוטרופוסים זכאים לסיוע בהשתלבות, אלא הילדים או בני הנוער עצמם, למרות שרובם מיוצגים על ידי הוריהם/האפוטרופוסים שלהם בעת מימוש הזכויות. מתן השירות מותנה באבחון הליקוי הנפשי על ידי פסיכיאטר או פסיכולוג לילדים ולנוער (סעיף 35א פסקה 1א בספר החוקים הסוציאלי השמיני). לאחר מכן, לשכת הרווחה לנוער תבדוק באיזו מידה הליקוי מגביל את הצעיר להשתתף השתתפות שווה בחברה או באיזו מידה קיים סיכוי לליקוי מעין זה.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במידה וניתן אישור לזכאות, שירותי הסיוע ייבחרו בהתאם להסדרים הקונקרטיים הקבועים בחלק העוסק בהשתתפות בחברה בספר החוקים הסוציאלי התשיעי, המפנה לסעיף 35א פסקה 3 בספר החוקים הסוציאלי השמיני. נכללים בהם, בין היתר, שירותים להשתלבות בחינוך (כמו ליווי בכיתה, סעיף 112 בספר החוקים הסוציאלי התשיעי), שירותי השתלבות בחברה (כמו חיים במשפחת אומנה, סעיף 113 פסקה 4 בספר החוקים הסוציאלי התשיעי), או, במידה ורלוונטי, שירותים להשתלבות בתעסוקה או ברפואה (כמו קבלת טיפול רפואי, סעיף 42 בספר החוקים הסוציאלי התשיעי); ראו גם שקופית 2.4.3 לסקירת השירותים.</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Ausschuss der Vereinten Nationen für die Rechte von Menschen mit Behinderungen, Abschließende Bemerkungen über den ersten Staatenbericht Deutschlands, (CRPD/C/DEU/CO/1), 2015, III. A. No. 8 (a).</a:t>
            </a:r>
            <a:endParaRPr lang="en-US" kern="1200" dirty="0">
              <a:solidFill>
                <a:schemeClr val="tx1"/>
              </a:solidFill>
            </a:endParaRPr>
          </a:p>
          <a:p>
            <a:pPr lvl="0" algn="l" rtl="1"/>
            <a:r>
              <a:rPr lang="de-DE" kern="1200" dirty="0">
                <a:solidFill>
                  <a:schemeClr val="tx1"/>
                </a:solidFill>
              </a:rPr>
              <a:t>v. Boetticher, Arne/Meysen, Thomas (2019): § 35a in: Münder, Johannes/Meysen, Thomas/Trenczek, Thomas: Frankfurter Kommentar zum SGB VIII. </a:t>
            </a:r>
            <a:r>
              <a:rPr lang="en-GB" kern="1200" dirty="0">
                <a:solidFill>
                  <a:schemeClr val="tx1"/>
                </a:solidFill>
              </a:rPr>
              <a:t>Kinder- und </a:t>
            </a:r>
            <a:r>
              <a:rPr lang="en-GB" kern="1200" dirty="0" err="1">
                <a:solidFill>
                  <a:schemeClr val="tx1"/>
                </a:solidFill>
              </a:rPr>
              <a:t>Jugendhilfe</a:t>
            </a:r>
            <a:r>
              <a:rPr lang="en-GB" kern="1200" dirty="0">
                <a:solidFill>
                  <a:schemeClr val="tx1"/>
                </a:solidFill>
              </a:rPr>
              <a:t>, 8th edition, Baden-Baden. </a:t>
            </a:r>
            <a:endParaRPr lang="en-US" kern="1200" dirty="0">
              <a:solidFill>
                <a:schemeClr val="tx1"/>
              </a:solidFill>
            </a:endParaRPr>
          </a:p>
          <a:p>
            <a:pPr lvl="0" algn="l" rtl="1"/>
            <a:r>
              <a:rPr lang="de-DE" kern="1200" dirty="0">
                <a:solidFill>
                  <a:schemeClr val="tx1"/>
                </a:solidFill>
              </a:rPr>
              <a:t>Schönecker, Lydia (2019). Auswirkungen des BTHG auf Kinder und Jugendliche mit Behinderungen, heilpädagogik.de 34 (3), p. 18−23.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59</a:t>
            </a:fld>
            <a:endParaRPr lang="de-DE"/>
          </a:p>
        </p:txBody>
      </p:sp>
    </p:spTree>
    <p:extLst>
      <p:ext uri="{BB962C8B-B14F-4D97-AF65-F5344CB8AC3E}">
        <p14:creationId xmlns:p14="http://schemas.microsoft.com/office/powerpoint/2010/main" val="234165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42528" y="4925407"/>
            <a:ext cx="5888787" cy="10750036"/>
          </a:xfrm>
        </p:spPr>
        <p:txBody>
          <a:bodyPr/>
          <a:lstStyle/>
          <a:p>
            <a:pPr algn="r" rtl="1"/>
            <a:r>
              <a:rPr lang="he-IL" b="1" kern="1200" dirty="0">
                <a:solidFill>
                  <a:schemeClr val="tx1"/>
                </a:solidFill>
                <a:cs typeface="+mn-cs"/>
              </a:rPr>
              <a:t> 1.1.2 משפחות</a:t>
            </a:r>
          </a:p>
          <a:p>
            <a:pPr algn="r" rtl="1"/>
            <a:endParaRPr lang="en-US" kern="1200" dirty="0">
              <a:solidFill>
                <a:schemeClr val="tx1"/>
              </a:solidFill>
            </a:endParaRPr>
          </a:p>
          <a:p>
            <a:pPr algn="r" rtl="1"/>
            <a:r>
              <a:rPr lang="he-IL" kern="1200" dirty="0">
                <a:solidFill>
                  <a:schemeClr val="tx1"/>
                </a:solidFill>
                <a:cs typeface="+mn-cs"/>
              </a:rPr>
              <a:t>שני העשורים האחרונים התאפיינו בירידה במספר המשפחות בגרמניה. בעוד שב-1996 חיו בגרמניה כ-13.2 מיליון משפחות, מספרן ירד ל-11.2 מיליון ב-2019. אם מחשיבים רק משפחות עם לפחות ילד אחד מתחת לגיל 18, מדובר ב-2019 </a:t>
            </a:r>
            <a:r>
              <a:rPr lang="he-IL" kern="1200" dirty="0" err="1">
                <a:solidFill>
                  <a:schemeClr val="tx1"/>
                </a:solidFill>
                <a:cs typeface="+mn-cs"/>
              </a:rPr>
              <a:t>ב</a:t>
            </a:r>
            <a:r>
              <a:rPr lang="he-IL" kern="1200" dirty="0">
                <a:solidFill>
                  <a:schemeClr val="tx1"/>
                </a:solidFill>
                <a:cs typeface="+mn-cs"/>
              </a:rPr>
              <a:t>-8.19 מיליון משפחות.</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ילדים ובני נוער גדלים במגוון רחב ביותר של מבנים משפחתיים. ישנן למשל משפחות חורגות, "משפחות טלאים", משפחות חד-הוריות, משפחות אומנה, הורים נשואים או שאינן נשואים ומשפחות של בני זוג מאותו המין. גורם משמעותי עבור ילדים ובני נוער הוא האם הם גרים עם שני ההורים או רק עם אחד מהם. במשפחות של שני הורים, שניהם יכולים להתחלק ביניהם בחינוך הילד,  במשימות היומיומיות ובפרנסת המשפחה. כשילדים או בני נוער גדלים עם הורה אחד בלבד במשק הבית, הורה זה בדרך כלל צריך למלא בעצמו התפקידים הללו. במקרים מעין אלה, לרוב מדובר בפרידה או גירושין מההורה השני שקדמו לכך, מה שעלול לגרום גם למתחים נפשיים (גבוהים) הן עבור האב או האם החד-הוריים והן עבור הילדים ובני הנוער.</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רוב הילדים ובני הנוער גדלים בבית בו נמצאים שני ההורים, כלומר יחד עם בני זוג נשוי או זוג המנהל משק בית משותף. ב-2019, משקי הבית החד-הוריים היוו כ-16% מכלל המשפחות עם ילדים מתחת לגיל 18. מצד אחד, שיעור המשפחות החד-הוריות עולה עם עליית גיל הילדים. מצד שני, מספרן גדל באופן משמעותי במשך תקופה ממושכת, אך ירד שוב במידה מועטה לאחר 2016</a:t>
            </a:r>
            <a:r>
              <a:rPr lang="de-DE" b="1" kern="1200" dirty="0">
                <a:solidFill>
                  <a:schemeClr val="tx1"/>
                </a:solidFill>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במקביל, גם שיעור ההורים המועסקים שלהם ילדים קטנים נמצא בעלייה. במחצית מהמשפחות בהן חיים שני ההורים עם ילדים מתחת לגיל 6, שני בני הזוג מועסקים, לעומת 41% בלבד ב-2006. בקבוצת המשפחות החד-הוריות, עלה מספר ההורים העובדים שלהם ילדים מתחת לגיל 18 מ-67% לכמעט 73% במשך 10 שנים.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התוכניות המוצעות לרווחת הילדים, כמו מעונות יום, מהוות סיוע חיוני לילדים רבים ולבני משפחותיהם. התמיכה במשפחות שניתנת על ידי שירותי הרווחה לילדים ולנוער עשויה, למשל, לאפשר את עבודתם של ההורים או להקל עליה, וכן לסייע להם במשימות ובאתגרים היומיומיים.</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de-DE" b="1" kern="1200" dirty="0">
              <a:solidFill>
                <a:schemeClr val="tx1"/>
              </a:solidFill>
              <a:cs typeface="+mn-cs"/>
            </a:endParaRPr>
          </a:p>
          <a:p>
            <a:pPr algn="r" rtl="1"/>
            <a:r>
              <a:rPr lang="de-DE" b="1" kern="1200" dirty="0">
                <a:solidFill>
                  <a:schemeClr val="tx1"/>
                </a:solidFill>
              </a:rPr>
              <a:t> </a:t>
            </a:r>
            <a:endParaRPr lang="en-US" kern="1200" dirty="0">
              <a:solidFill>
                <a:schemeClr val="tx1"/>
              </a:solidFill>
            </a:endParaRPr>
          </a:p>
          <a:p>
            <a:pPr lvl="0" algn="l" rtl="1"/>
            <a:r>
              <a:rPr lang="de-DE" kern="1200" dirty="0">
                <a:solidFill>
                  <a:schemeClr val="tx1"/>
                </a:solidFill>
              </a:rPr>
              <a:t>Böwing-Schmalenbrock, Melanie/Detemple, Jonas/Meiner-Teubner, Christiane (2021): Aufwachsen in Deutschland – Rahmenbedingungen der Kinder- und Jugendhilfe, in: Autorengruppe Kinder- und Jugendhilfestatistik: Kinder- und Jugendhilfereport Extra 2021, Dortmund, p. 7</a:t>
            </a:r>
            <a:r>
              <a:rPr lang="en-GB" kern="1200" dirty="0">
                <a:solidFill>
                  <a:schemeClr val="tx1"/>
                </a:solidFill>
              </a:rPr>
              <a:t>−</a:t>
            </a:r>
            <a:r>
              <a:rPr lang="de-DE" kern="1200" dirty="0">
                <a:solidFill>
                  <a:schemeClr val="tx1"/>
                </a:solidFill>
              </a:rPr>
              <a:t>11.</a:t>
            </a:r>
            <a:endParaRPr lang="en-US" kern="1200" dirty="0">
              <a:solidFill>
                <a:schemeClr val="tx1"/>
              </a:solidFill>
            </a:endParaRPr>
          </a:p>
          <a:p>
            <a:pPr lvl="0" algn="l" rtl="1"/>
            <a:r>
              <a:rPr lang="de-DE" kern="1200" dirty="0">
                <a:solidFill>
                  <a:schemeClr val="tx1"/>
                </a:solidFill>
              </a:rPr>
              <a:t>Bundesministerium für Familie, Senioren, Frauen und Jugend (ed.) (2020): Familie heute. Daten. Fakten. Trends. Familienreport 2020, Berlin (</a:t>
            </a:r>
            <a:r>
              <a:rPr lang="de-DE" u="sng" kern="1200" dirty="0">
                <a:solidFill>
                  <a:schemeClr val="tx1"/>
                </a:solidFill>
                <a:hlinkClick r:id="rId3"/>
              </a:rPr>
              <a:t>https://www.bmfsfj.de/blob/163108/edcf52db42aa6bc27683f797f16a350e/familienreport-2020-familie-heute-daten-fakten-trends-data.pdf</a:t>
            </a:r>
            <a:r>
              <a:rPr lang="de-DE" kern="1200" dirty="0">
                <a:solidFill>
                  <a:schemeClr val="tx1"/>
                </a:solidFill>
              </a:rPr>
              <a:t> (last accessed: 16 February 2021).</a:t>
            </a:r>
            <a:endParaRPr lang="en-US" kern="1200" dirty="0">
              <a:solidFill>
                <a:schemeClr val="tx1"/>
              </a:solidFill>
            </a:endParaRPr>
          </a:p>
          <a:p>
            <a:pPr lvl="0" algn="l" rtl="1"/>
            <a:r>
              <a:rPr lang="de-DE" kern="1200" dirty="0">
                <a:solidFill>
                  <a:schemeClr val="tx1"/>
                </a:solidFill>
              </a:rPr>
              <a:t>Statistisches Bundesamt: Ergebnisse des Mikrozensus – Bevölkerung in Familie/Lebensform am Hauptwohnsitz (Ergebnisse des Mikrozensus 2019). </a:t>
            </a:r>
            <a:r>
              <a:rPr lang="en-GB" u="sng" kern="1200" dirty="0">
                <a:solidFill>
                  <a:schemeClr val="tx1"/>
                </a:solidFill>
                <a:hlinkClick r:id="rId4"/>
              </a:rPr>
              <a:t>www.destatis.de/DE/Themen/Gesellschaft-Umwelt/Bevoelkerung/Haushalte-Familien/Tabellen/2-5-familien.html</a:t>
            </a:r>
            <a:r>
              <a:rPr lang="en-GB" kern="1200" dirty="0">
                <a:solidFill>
                  <a:schemeClr val="tx1"/>
                </a:solidFill>
              </a:rPr>
              <a:t> As of 22 July 2020 (last accessed: 30 January 2021). </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6</a:t>
            </a:fld>
            <a:endParaRPr lang="de-DE"/>
          </a:p>
        </p:txBody>
      </p:sp>
    </p:spTree>
    <p:extLst>
      <p:ext uri="{BB962C8B-B14F-4D97-AF65-F5344CB8AC3E}">
        <p14:creationId xmlns:p14="http://schemas.microsoft.com/office/powerpoint/2010/main" val="4263194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7284388"/>
          </a:xfrm>
        </p:spPr>
        <p:txBody>
          <a:bodyPr/>
          <a:lstStyle/>
          <a:p>
            <a:pPr algn="r" rtl="1"/>
            <a:r>
              <a:rPr lang="ar-SA" b="1" kern="1200" dirty="0">
                <a:solidFill>
                  <a:schemeClr val="tx1"/>
                </a:solidFill>
                <a:cs typeface="+mn-cs"/>
              </a:rPr>
              <a:t>2.4.2 </a:t>
            </a:r>
            <a:r>
              <a:rPr lang="he-IL" b="1" kern="1200" dirty="0">
                <a:solidFill>
                  <a:schemeClr val="tx1"/>
                </a:solidFill>
                <a:cs typeface="+mn-cs"/>
              </a:rPr>
              <a:t>שירותי סיוע בהשתלבות – עקרונות </a:t>
            </a:r>
            <a:r>
              <a:rPr lang="he-IL" b="1" kern="1200" dirty="0" err="1">
                <a:solidFill>
                  <a:schemeClr val="tx1"/>
                </a:solidFill>
                <a:cs typeface="+mn-cs"/>
              </a:rPr>
              <a:t>פרוצדורליים</a:t>
            </a:r>
            <a:endParaRPr lang="en-US" kern="1200" dirty="0">
              <a:solidFill>
                <a:schemeClr val="tx1"/>
              </a:solidFill>
            </a:endParaRPr>
          </a:p>
          <a:p>
            <a:pPr algn="r" rtl="1"/>
            <a:r>
              <a:rPr lang="he-IL" kern="1200" dirty="0">
                <a:solidFill>
                  <a:schemeClr val="tx1"/>
                </a:solidFill>
                <a:cs typeface="+mn-cs"/>
              </a:rPr>
              <a:t>האחריות להבטחת ההשתלבות של אנשים עם מוגבלויות מוטלת על כמה גופים שונים (ראו גם שקופית 2.4.1). שיטה זו מבטיחה מתן תמיכה ממוקדת. אולם, הזכאים עלולים להתקשות במציאת גוף השיקום האחראי כלפיהם, בהבנת הנהלים הפרוצדוראליים או הסמכויות השונות של הרשויות, שסכסוכים ביניהן עלולים לעכב את מתן השירות.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על רקע זה קבע המחוקק עקרונות פרוצדוראליים בחלק הראשון של ספר החוקים הסוציאלי התשיעי (</a:t>
            </a:r>
            <a:r>
              <a:rPr lang="de-DE" b="1" kern="1200" dirty="0">
                <a:solidFill>
                  <a:schemeClr val="tx1"/>
                </a:solidFill>
              </a:rPr>
              <a:t>SGB IX</a:t>
            </a:r>
            <a:r>
              <a:rPr lang="he-IL" kern="1200" dirty="0">
                <a:solidFill>
                  <a:schemeClr val="tx1"/>
                </a:solidFill>
                <a:cs typeface="+mn-cs"/>
              </a:rPr>
              <a:t>) וכן באופן מפורש עוד יותר במסגרת הרפורמה הגדולה בזכות להשתלבות מ-2018 (ראו שקופית 2.4.1.), החלים על כל גופי השיקום גם במקרים בהם הדינים הפרוצדוראליים של הגופים עצמם (למשל, ספר החוקים הסוציאלי השמיני) קובעים הסדרים שונים (למשל, סעיף 7 פסקה 2 בספר החוקים הסוציאלי התשיעי). במקרה של סיוע בשילוב צעירים עם מוגבלויות נפשיות לפי סעיף 35א בחוק, לשכת הרווחה לנוער היא הגוף האחראי ומכאן שעליה לפעול בהתאם לעקרונות הפרוצדוראליים הנזכרים בספר החוקים הסוציאלי התשיעי.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ההוראות הרלוונטיות ביותר בספר החוקים הסוציאלי התשיעי כוללות, בין היתר: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קיומו של </a:t>
            </a:r>
            <a:r>
              <a:rPr lang="he-IL" b="1" kern="1200" dirty="0">
                <a:solidFill>
                  <a:schemeClr val="tx1"/>
                </a:solidFill>
                <a:cs typeface="+mn-cs"/>
              </a:rPr>
              <a:t>הליך אישור מזורז</a:t>
            </a:r>
            <a:r>
              <a:rPr lang="he-IL" kern="1200" dirty="0">
                <a:solidFill>
                  <a:schemeClr val="tx1"/>
                </a:solidFill>
                <a:cs typeface="+mn-cs"/>
              </a:rPr>
              <a:t> בהתאם לסעיף 14 בספר החוקים הסוציאלי התשיעי: עם קבלת הבקשה נדרשת הרשות לוודא תוך זמן קצר האם מתן השירותים נמצא בסמכותה והאם המבקש זכאי לקבלת השירות, ולאשר את השירותים הדרושים ללא דיחוי. במידה ויתברר כי הרשות אינה מוסמכת לטפל בבקשה, ניתן להפנותה לרשות אחרת תוך שבועיים מיום קבלתה. לאחר מכן, גוף השיקום יהיה אחראי למתן השירות גם אם אינו נמצא בסמכותו. מנקודה זו ואילך, אסור יהיה לו להודיע לזכאי על חוסר סמכותו; במקום זאת, ייתכן שיצטרך לאשר את מתן השירות בשם הרשות המוסמכת בפועל, ולאחר מכן לפנות אליה כדי להסדיר את החזר העלויות.</a:t>
            </a:r>
          </a:p>
          <a:p>
            <a:pPr lvl="0" algn="r" rtl="1">
              <a:buFont typeface="Arial" pitchFamily="34" charset="0"/>
              <a:buChar char="•"/>
            </a:pP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מתן שירותים "ממקור אחד"</a:t>
            </a:r>
            <a:r>
              <a:rPr lang="he-IL" kern="1200" dirty="0">
                <a:solidFill>
                  <a:schemeClr val="tx1"/>
                </a:solidFill>
                <a:cs typeface="+mn-cs"/>
              </a:rPr>
              <a:t>: הרשות המוסמכת (בין אם הייתה מוסמכת במקור ובין אם הפכה לאחראית על המקרה) תקבל את האחריות לכל השירותים הנדרשים. משמעות הדבר היא שאם ישנו צורך במתן שירותים שהאחריות עליהם מוטלת על יותר מגוף שיקום אחד, אותה רשות תהיה אחראית למתן כל השירותים (סעיף 15 בחוק) ולגיבוש תכנית מקיפה להשתלבות הכוללת את כל השירותים (סעיפים 19, 20 בחוק). בדרך זו, לזכאי יהיה איש קשר אחד בלבד, האחראי לכך שכל השירותים יסופקו "ממקור אחד".</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en-GB" kern="1200" dirty="0">
                <a:solidFill>
                  <a:schemeClr val="tx1"/>
                </a:solidFill>
              </a:rPr>
              <a:t>v. </a:t>
            </a:r>
            <a:r>
              <a:rPr lang="en-GB" kern="1200" dirty="0" err="1">
                <a:solidFill>
                  <a:schemeClr val="tx1"/>
                </a:solidFill>
              </a:rPr>
              <a:t>Boetticher</a:t>
            </a:r>
            <a:r>
              <a:rPr lang="en-GB" kern="1200" dirty="0">
                <a:solidFill>
                  <a:schemeClr val="tx1"/>
                </a:solidFill>
              </a:rPr>
              <a:t>, Arne (2020). </a:t>
            </a:r>
            <a:r>
              <a:rPr lang="de-DE" kern="1200" dirty="0">
                <a:solidFill>
                  <a:schemeClr val="tx1"/>
                </a:solidFill>
              </a:rPr>
              <a:t>Das neue Teilhaberecht, 2nd edition, Baden-Baden.</a:t>
            </a:r>
            <a:endParaRPr lang="en-US" kern="1200" dirty="0">
              <a:solidFill>
                <a:schemeClr val="tx1"/>
              </a:solidFill>
            </a:endParaRPr>
          </a:p>
          <a:p>
            <a:pPr lvl="0" algn="l" rtl="1"/>
            <a:r>
              <a:rPr lang="de-DE" kern="1200" dirty="0">
                <a:solidFill>
                  <a:schemeClr val="tx1"/>
                </a:solidFill>
              </a:rPr>
              <a:t>Schönecker, Lydia (2019). Auswirkungen des BTHG auf Kinder und Jugendliche mit Behinderungen, heilpädagogik.de 34 (3), p. 18−23.</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60</a:t>
            </a:fld>
            <a:endParaRPr lang="de-DE"/>
          </a:p>
        </p:txBody>
      </p:sp>
    </p:spTree>
    <p:extLst>
      <p:ext uri="{BB962C8B-B14F-4D97-AF65-F5344CB8AC3E}">
        <p14:creationId xmlns:p14="http://schemas.microsoft.com/office/powerpoint/2010/main" val="432407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2361965"/>
          </a:xfrm>
        </p:spPr>
        <p:txBody>
          <a:bodyPr/>
          <a:lstStyle/>
          <a:p>
            <a:pPr algn="r" rtl="1"/>
            <a:r>
              <a:rPr lang="ar-SA" b="1" kern="1200" dirty="0">
                <a:solidFill>
                  <a:schemeClr val="tx1"/>
                </a:solidFill>
                <a:cs typeface="+mn-cs"/>
              </a:rPr>
              <a:t>2.4.3 </a:t>
            </a:r>
            <a:r>
              <a:rPr lang="he-IL" b="1" kern="1200" dirty="0">
                <a:solidFill>
                  <a:schemeClr val="tx1"/>
                </a:solidFill>
                <a:cs typeface="+mn-cs"/>
              </a:rPr>
              <a:t>שירותי סיוע בהשתלבות צעירים עם מוגבלויות נפשיות </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שירותי הרווחה לילדים ונוער נמנים עם גופי השיקום לסיוע בהשתלבות צעירים עם מוגבלויות, ונכון להיום הם גם האחראים הבלעדיים לצעירים בעלי מוגבלות נפשית (על התפתחויות חקיקה עד שנת 2028 בנושא שירותי הרווחה לצעירים עם מוגבלות גופנית ו/או נפשית, ראו שקופית 1.1.16). בהתקיים בתנאים לזכאות הנזכרים בסעיף 35א בספר החוקים הסוציאלי השמיני</a:t>
            </a:r>
            <a:r>
              <a:rPr lang="de-DE" b="1" kern="1200" dirty="0">
                <a:solidFill>
                  <a:schemeClr val="tx1"/>
                </a:solidFill>
              </a:rPr>
              <a:t> (SGB VIII) </a:t>
            </a:r>
            <a:r>
              <a:rPr lang="he-IL" kern="1200" dirty="0">
                <a:solidFill>
                  <a:schemeClr val="tx1"/>
                </a:solidFill>
                <a:cs typeface="+mn-cs"/>
              </a:rPr>
              <a:t>(ראו שקופית 2.4.1), התמיכה יכולה להינתן באופן עקרוני בכל אחת מהצורות (סיוע אמבולטורי, במסגרת חלקית או במסגרת מלאה), כמו במקרה של שירותי התמיכה החינוכית (סעיף 35א פסקה 2 בחוק). תוכן השירותים מוגדר בספר החוקים הסוציאלי התשיעי</a:t>
            </a:r>
            <a:r>
              <a:rPr lang="he-IL" b="1" kern="1200" dirty="0">
                <a:solidFill>
                  <a:schemeClr val="tx1"/>
                </a:solidFill>
                <a:cs typeface="+mn-cs"/>
              </a:rPr>
              <a:t> </a:t>
            </a:r>
            <a:r>
              <a:rPr lang="de-DE" b="1" kern="1200" dirty="0">
                <a:solidFill>
                  <a:schemeClr val="tx1"/>
                </a:solidFill>
              </a:rPr>
              <a:t>(SGB IX) </a:t>
            </a:r>
            <a:r>
              <a:rPr lang="he-IL" kern="1200" dirty="0">
                <a:solidFill>
                  <a:schemeClr val="tx1"/>
                </a:solidFill>
                <a:cs typeface="+mn-cs"/>
              </a:rPr>
              <a:t>(סעיף 35א פסקה 3 בספר החוקים הסוציאלי השמיני). </a:t>
            </a:r>
            <a:endParaRPr lang="en-US" kern="1200" dirty="0">
              <a:solidFill>
                <a:schemeClr val="tx1"/>
              </a:solidFill>
            </a:endParaRPr>
          </a:p>
          <a:p>
            <a:pPr algn="r" rtl="1"/>
            <a:r>
              <a:rPr lang="he-IL" kern="1200" dirty="0">
                <a:solidFill>
                  <a:schemeClr val="tx1"/>
                </a:solidFill>
                <a:cs typeface="+mn-cs"/>
              </a:rPr>
              <a:t>בהתאם לסעיף 6 פסקה 1 סעיף קטן 6 בספר החוקים הסוציאלי התשיעי, שירותי הרווחה לילדים ונוער אחראים למתן סיוע בהשתלבות בתחומים הבאים:</a:t>
            </a:r>
          </a:p>
          <a:p>
            <a:pPr algn="r" rtl="1"/>
            <a:endParaRPr lang="en-US" kern="1200" dirty="0">
              <a:solidFill>
                <a:schemeClr val="tx1"/>
              </a:solidFill>
            </a:endParaRPr>
          </a:p>
          <a:p>
            <a:pPr algn="r" rtl="1"/>
            <a:r>
              <a:rPr lang="he-IL" b="1" kern="1200" dirty="0">
                <a:solidFill>
                  <a:schemeClr val="tx1"/>
                </a:solidFill>
                <a:cs typeface="+mn-cs"/>
              </a:rPr>
              <a:t>השתלבות ברפואה</a:t>
            </a:r>
            <a:r>
              <a:rPr lang="he-IL" kern="1200" dirty="0">
                <a:solidFill>
                  <a:schemeClr val="tx1"/>
                </a:solidFill>
                <a:cs typeface="+mn-cs"/>
              </a:rPr>
              <a:t>: בדרך כלל, האחריות לשירותים אלה בסמכותן של קופות החולים. עם זאת, במקרה של שירותים שאינם כלולים בסל (למשל, טיפול בדיסלקציה), ייתכן והסיוע יהיה באחריות של שירותי הרווחה לילדים ונוער בהתאם לסעיף 35א בספר החוקים הסוציאלי השמיני.</a:t>
            </a:r>
          </a:p>
          <a:p>
            <a:pPr algn="r" rtl="1"/>
            <a:endParaRPr lang="en-US" kern="1200" dirty="0">
              <a:solidFill>
                <a:schemeClr val="tx1"/>
              </a:solidFill>
            </a:endParaRPr>
          </a:p>
          <a:p>
            <a:pPr algn="r" rtl="1"/>
            <a:r>
              <a:rPr lang="he-IL" b="1" kern="1200" dirty="0">
                <a:solidFill>
                  <a:schemeClr val="tx1"/>
                </a:solidFill>
                <a:cs typeface="+mn-cs"/>
              </a:rPr>
              <a:t>השתלבות</a:t>
            </a:r>
            <a:r>
              <a:rPr lang="he-IL" kern="1200" dirty="0">
                <a:solidFill>
                  <a:schemeClr val="tx1"/>
                </a:solidFill>
                <a:cs typeface="+mn-cs"/>
              </a:rPr>
              <a:t> </a:t>
            </a:r>
            <a:r>
              <a:rPr lang="he-IL" b="1" kern="1200" dirty="0">
                <a:solidFill>
                  <a:schemeClr val="tx1"/>
                </a:solidFill>
                <a:cs typeface="+mn-cs"/>
              </a:rPr>
              <a:t>בתעסוקה</a:t>
            </a:r>
            <a:r>
              <a:rPr lang="he-IL" kern="1200" dirty="0">
                <a:solidFill>
                  <a:schemeClr val="tx1"/>
                </a:solidFill>
                <a:cs typeface="+mn-cs"/>
              </a:rPr>
              <a:t>: גם בתחום זה, ברוב רובם של המקרים מוטלת האחריות על גופי שיקום אחרים (לשכת התעסוקה </a:t>
            </a:r>
            <a:r>
              <a:rPr lang="he-IL" kern="1200" dirty="0" err="1">
                <a:solidFill>
                  <a:schemeClr val="tx1"/>
                </a:solidFill>
                <a:cs typeface="+mn-cs"/>
              </a:rPr>
              <a:t>הפדרלית</a:t>
            </a:r>
            <a:r>
              <a:rPr lang="he-IL" kern="1200" dirty="0">
                <a:solidFill>
                  <a:schemeClr val="tx1"/>
                </a:solidFill>
                <a:cs typeface="+mn-cs"/>
              </a:rPr>
              <a:t>), גם אם נדרשים שירותים פדגוגיים במסגרת הפעילות התעסוקתית (למשל, לינה בפנימייה). עם זאת, אם השירות הסוציו-פדגוגי אינו קשור לפעילות המקצועית, ייתכן והזכאי יוכל לקבל שירותים לפי סעיף 35א בספר החוקים הסוציאלי השמיני.</a:t>
            </a:r>
          </a:p>
          <a:p>
            <a:pPr algn="r" rtl="1"/>
            <a:endParaRPr lang="en-US" kern="1200" dirty="0">
              <a:solidFill>
                <a:schemeClr val="tx1"/>
              </a:solidFill>
            </a:endParaRPr>
          </a:p>
          <a:p>
            <a:pPr algn="r" rtl="1"/>
            <a:r>
              <a:rPr lang="he-IL" b="1" kern="1200" dirty="0">
                <a:solidFill>
                  <a:schemeClr val="tx1"/>
                </a:solidFill>
                <a:cs typeface="+mn-cs"/>
              </a:rPr>
              <a:t>השתלבות</a:t>
            </a:r>
            <a:r>
              <a:rPr lang="he-IL" kern="1200" dirty="0">
                <a:solidFill>
                  <a:schemeClr val="tx1"/>
                </a:solidFill>
                <a:cs typeface="+mn-cs"/>
              </a:rPr>
              <a:t> </a:t>
            </a:r>
            <a:r>
              <a:rPr lang="he-IL" b="1" kern="1200" dirty="0">
                <a:solidFill>
                  <a:schemeClr val="tx1"/>
                </a:solidFill>
                <a:cs typeface="+mn-cs"/>
              </a:rPr>
              <a:t>בחינוך</a:t>
            </a:r>
            <a:r>
              <a:rPr lang="he-IL" kern="1200" dirty="0">
                <a:solidFill>
                  <a:schemeClr val="tx1"/>
                </a:solidFill>
                <a:cs typeface="+mn-cs"/>
              </a:rPr>
              <a:t>: האחריות להבטחת השתלבות שוות זכויות בחינוך, במיוחד בחינוך הרגיל, מוטלת בראש ובראשונה על מערכת החינוך. עם זאת, לאור העיכוב ביישום ההשתלבות בפועל (ראו שקופית 1.1.9, שיעור גבוה של סיוע בבתי ספר), שירותי הרווחה לילדים ונוער נדרשים לספק שירותי תמיכה במיוחד במסגרת סייעות לתלמידים (בבית ספר או באוניברסיטה) (סעיף 112 בספר החוקים הסוציאלי התשיעי).</a:t>
            </a:r>
          </a:p>
          <a:p>
            <a:pPr algn="r" rtl="1"/>
            <a:endParaRPr lang="en-US" kern="1200" dirty="0">
              <a:solidFill>
                <a:schemeClr val="tx1"/>
              </a:solidFill>
            </a:endParaRPr>
          </a:p>
          <a:p>
            <a:pPr algn="r" rtl="1"/>
            <a:r>
              <a:rPr lang="he-IL" b="1" kern="1200" dirty="0">
                <a:solidFill>
                  <a:schemeClr val="tx1"/>
                </a:solidFill>
                <a:cs typeface="+mn-cs"/>
              </a:rPr>
              <a:t>השתלבות בחברה</a:t>
            </a:r>
            <a:r>
              <a:rPr lang="he-IL" kern="1200" dirty="0">
                <a:solidFill>
                  <a:schemeClr val="tx1"/>
                </a:solidFill>
                <a:cs typeface="+mn-cs"/>
              </a:rPr>
              <a:t>: אחד מתחומי הפעילות העיקריים של שירותי הרווחה לילדים ונוער נועד להבטיח שילדים ובני נוער עם מוגבלות נפשית יוכלו להשתלב בחברה. השירותים כוללים במיוחד מתן שירותים טיפוליים לילדים מתחת לגיל בית ספר במסגרת גני הילדים (סעיף 79 בספר החוקים הסוציאלי התשיעי), או סיוע בשעות הפנאי, למשל, במסגרות צהרונים, לילדים בגיל בית הספר (סעיף 113 בספר החוקים הסוציאלי התשיעי).</a:t>
            </a:r>
            <a:endParaRPr lang="en-US" kern="1200" dirty="0">
              <a:solidFill>
                <a:schemeClr val="tx1"/>
              </a:solidFill>
            </a:endParaRPr>
          </a:p>
          <a:p>
            <a:pPr algn="l"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נתוני מפתח סטטיסטיים לשנת 2019 לגבי הסיוע בהשתלבות בהתאם לסעיף 35א בספר החוקים הסוציאלי השמיני:</a:t>
            </a:r>
            <a:endParaRPr lang="de-DE" kern="1200" dirty="0">
              <a:solidFill>
                <a:schemeClr val="tx1"/>
              </a:solidFill>
              <a:cs typeface="+mn-cs"/>
            </a:endParaRP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b="1" kern="1200" dirty="0">
                <a:solidFill>
                  <a:schemeClr val="tx1"/>
                </a:solidFill>
              </a:rPr>
              <a:t> </a:t>
            </a:r>
            <a:endParaRPr lang="en-US" kern="1200" dirty="0">
              <a:solidFill>
                <a:schemeClr val="tx1"/>
              </a:solidFill>
            </a:endParaRPr>
          </a:p>
          <a:p>
            <a:pPr lvl="0" algn="l" rtl="1"/>
            <a:r>
              <a:rPr lang="de-DE" kern="1200" dirty="0">
                <a:solidFill>
                  <a:schemeClr val="tx1"/>
                </a:solidFill>
              </a:rPr>
              <a:t>Tabel, Agathe/Fendrich, Sandra: Eingliederungshilfen (§ 35a SGB VIII und 6. </a:t>
            </a:r>
            <a:r>
              <a:rPr lang="en-GB" kern="1200" dirty="0" err="1">
                <a:solidFill>
                  <a:schemeClr val="tx1"/>
                </a:solidFill>
              </a:rPr>
              <a:t>Kapitel</a:t>
            </a:r>
            <a:r>
              <a:rPr lang="en-GB" kern="1200" dirty="0">
                <a:solidFill>
                  <a:schemeClr val="tx1"/>
                </a:solidFill>
              </a:rPr>
              <a:t> SGB XII), in: </a:t>
            </a:r>
            <a:r>
              <a:rPr lang="en-GB" kern="1200" dirty="0" err="1">
                <a:solidFill>
                  <a:schemeClr val="tx1"/>
                </a:solidFill>
              </a:rPr>
              <a:t>Autorengruppe</a:t>
            </a:r>
            <a:r>
              <a:rPr lang="en-GB" kern="1200" dirty="0">
                <a:solidFill>
                  <a:schemeClr val="tx1"/>
                </a:solidFill>
              </a:rPr>
              <a:t> Kinder- und </a:t>
            </a:r>
            <a:r>
              <a:rPr lang="en-GB" kern="1200" dirty="0" err="1">
                <a:solidFill>
                  <a:schemeClr val="tx1"/>
                </a:solidFill>
              </a:rPr>
              <a:t>Jugendhilfestatistik</a:t>
            </a:r>
            <a:r>
              <a:rPr lang="en-GB" kern="1200" dirty="0">
                <a:solidFill>
                  <a:schemeClr val="tx1"/>
                </a:solidFill>
              </a:rPr>
              <a:t> (2021). </a:t>
            </a:r>
            <a:r>
              <a:rPr lang="de-DE" kern="1200" dirty="0">
                <a:solidFill>
                  <a:schemeClr val="tx1"/>
                </a:solidFill>
              </a:rPr>
              <a:t>Kinder- und Jugendhilfereport Extra 2021, Dortmund, p. 26−30.</a:t>
            </a:r>
            <a:endParaRPr lang="en-US" kern="1200" dirty="0">
              <a:solidFill>
                <a:schemeClr val="tx1"/>
              </a:solidFill>
            </a:endParaRPr>
          </a:p>
          <a:p>
            <a:pPr lvl="0" algn="l" rtl="1"/>
            <a:r>
              <a:rPr lang="de-DE" kern="1200" dirty="0">
                <a:solidFill>
                  <a:schemeClr val="tx1"/>
                </a:solidFill>
              </a:rPr>
              <a:t>Schönecker, Lydia/Meysen, Thomas: § 10 SGB VIII, in: Münder, Johannes/Meysen, Thomas/Trenczek, Thomas (2019). Frankfurter Kommentar zum SGB VIII. Kinder- und Jugendhilfe, 8th edition, Baden-Baden.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61</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1482345040"/>
              </p:ext>
            </p:extLst>
          </p:nvPr>
        </p:nvGraphicFramePr>
        <p:xfrm>
          <a:off x="769669" y="11887409"/>
          <a:ext cx="5559964" cy="3578094"/>
        </p:xfrm>
        <a:graphic>
          <a:graphicData uri="http://schemas.openxmlformats.org/drawingml/2006/table">
            <a:tbl>
              <a:tblPr firstRow="1" bandRow="1">
                <a:tableStyleId>{5C22544A-7EE6-4342-B048-85BDC9FD1C3A}</a:tableStyleId>
              </a:tblPr>
              <a:tblGrid>
                <a:gridCol w="1853321">
                  <a:extLst>
                    <a:ext uri="{9D8B030D-6E8A-4147-A177-3AD203B41FA5}">
                      <a16:colId xmlns:a16="http://schemas.microsoft.com/office/drawing/2014/main" val="1860519804"/>
                    </a:ext>
                  </a:extLst>
                </a:gridCol>
                <a:gridCol w="1853321">
                  <a:extLst>
                    <a:ext uri="{9D8B030D-6E8A-4147-A177-3AD203B41FA5}">
                      <a16:colId xmlns:a16="http://schemas.microsoft.com/office/drawing/2014/main" val="709952001"/>
                    </a:ext>
                  </a:extLst>
                </a:gridCol>
                <a:gridCol w="1853321">
                  <a:extLst>
                    <a:ext uri="{9D8B030D-6E8A-4147-A177-3AD203B41FA5}">
                      <a16:colId xmlns:a16="http://schemas.microsoft.com/office/drawing/2014/main" val="84895977"/>
                    </a:ext>
                  </a:extLst>
                </a:gridCol>
              </a:tblGrid>
              <a:tr h="415070">
                <a:tc>
                  <a:txBody>
                    <a:bodyPr/>
                    <a:lstStyle/>
                    <a:p>
                      <a:pPr algn="r"/>
                      <a:r>
                        <a:rPr lang="he-IL" sz="1300" b="1" kern="1200" dirty="0">
                          <a:solidFill>
                            <a:schemeClr val="bg1"/>
                          </a:solidFill>
                          <a:latin typeface="Open Sans" panose="020B0606030504020204" pitchFamily="34" charset="0"/>
                          <a:ea typeface="Open Sans" panose="020B0606030504020204" pitchFamily="34" charset="0"/>
                          <a:cs typeface="+mn-cs"/>
                        </a:rPr>
                        <a:t>סיוע במסגרות</a:t>
                      </a:r>
                      <a:endParaRPr lang="de-DE"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algn="r"/>
                      <a:r>
                        <a:rPr lang="he-IL" sz="1300" b="1" kern="1200" dirty="0">
                          <a:solidFill>
                            <a:schemeClr val="bg1"/>
                          </a:solidFill>
                          <a:latin typeface="Open Sans" panose="020B0606030504020204" pitchFamily="34" charset="0"/>
                          <a:ea typeface="Open Sans" panose="020B0606030504020204" pitchFamily="34" charset="0"/>
                          <a:cs typeface="+mn-cs"/>
                        </a:rPr>
                        <a:t>סיוע אמבולטורי</a:t>
                      </a:r>
                      <a:endParaRPr lang="de-DE"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endParaRPr lang="de-DE" sz="1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extLst>
                  <a:ext uri="{0D108BD9-81ED-4DB2-BD59-A6C34878D82A}">
                    <a16:rowId xmlns:a16="http://schemas.microsoft.com/office/drawing/2014/main" val="1544755593"/>
                  </a:ext>
                </a:extLst>
              </a:tr>
              <a:tr h="41507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latin typeface="Open Sans" panose="020B0606030504020204" pitchFamily="34" charset="0"/>
                          <a:ea typeface="Open Sans" panose="020B0606030504020204" pitchFamily="34" charset="0"/>
                          <a:cs typeface="+mn-cs"/>
                        </a:rPr>
                        <a:t>22,571</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algn="r"/>
                      <a:r>
                        <a:rPr lang="he-IL" sz="1200" kern="1200" dirty="0">
                          <a:solidFill>
                            <a:schemeClr val="tx1"/>
                          </a:solidFill>
                          <a:latin typeface="Open Sans" panose="020B0606030504020204" pitchFamily="34" charset="0"/>
                          <a:ea typeface="Open Sans" panose="020B0606030504020204" pitchFamily="34" charset="0"/>
                          <a:cs typeface="+mn-cs"/>
                        </a:rPr>
                        <a:t>101,765</a:t>
                      </a:r>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b="1" kern="1200" dirty="0">
                          <a:solidFill>
                            <a:schemeClr val="tx1"/>
                          </a:solidFill>
                          <a:latin typeface="Open Sans" panose="020B0606030504020204" pitchFamily="34" charset="0"/>
                          <a:ea typeface="Open Sans" panose="020B0606030504020204" pitchFamily="34" charset="0"/>
                          <a:cs typeface="+mn-cs"/>
                        </a:rPr>
                        <a:t>מספר</a:t>
                      </a:r>
                      <a:r>
                        <a:rPr lang="he-IL" sz="1200" kern="1200" dirty="0">
                          <a:solidFill>
                            <a:schemeClr val="tx1"/>
                          </a:solidFill>
                          <a:latin typeface="Open Sans" panose="020B0606030504020204" pitchFamily="34" charset="0"/>
                          <a:ea typeface="Open Sans" panose="020B0606030504020204" pitchFamily="34" charset="0"/>
                          <a:cs typeface="+mn-cs"/>
                        </a:rPr>
                        <a:t> הצעירים:</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extLst>
                  <a:ext uri="{0D108BD9-81ED-4DB2-BD59-A6C34878D82A}">
                    <a16:rowId xmlns:a16="http://schemas.microsoft.com/office/drawing/2014/main" val="2412142046"/>
                  </a:ext>
                </a:extLst>
              </a:tr>
              <a:tr h="41507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latin typeface="Open Sans" panose="020B0606030504020204" pitchFamily="34" charset="0"/>
                          <a:ea typeface="Open Sans" panose="020B0606030504020204" pitchFamily="34" charset="0"/>
                          <a:cs typeface="+mn-cs"/>
                        </a:rPr>
                        <a:t>14.7 שנים</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latin typeface="Open Sans" panose="020B0606030504020204" pitchFamily="34" charset="0"/>
                          <a:ea typeface="Open Sans" panose="020B0606030504020204" pitchFamily="34" charset="0"/>
                          <a:cs typeface="+mn-cs"/>
                        </a:rPr>
                        <a:t>10.8 שנים</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b="1" kern="1200" dirty="0">
                          <a:solidFill>
                            <a:schemeClr val="tx1"/>
                          </a:solidFill>
                          <a:latin typeface="Open Sans" panose="020B0606030504020204" pitchFamily="34" charset="0"/>
                          <a:ea typeface="Open Sans" panose="020B0606030504020204" pitchFamily="34" charset="0"/>
                          <a:cs typeface="+mn-cs"/>
                        </a:rPr>
                        <a:t>גיל ממוצע</a:t>
                      </a:r>
                      <a:r>
                        <a:rPr lang="he-IL" sz="1200" kern="1200" dirty="0">
                          <a:solidFill>
                            <a:schemeClr val="tx1"/>
                          </a:solidFill>
                          <a:latin typeface="Open Sans" panose="020B0606030504020204" pitchFamily="34" charset="0"/>
                          <a:ea typeface="Open Sans" panose="020B0606030504020204" pitchFamily="34" charset="0"/>
                          <a:cs typeface="+mn-cs"/>
                        </a:rPr>
                        <a:t> בתחילת הסיוע:</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extLst>
                  <a:ext uri="{0D108BD9-81ED-4DB2-BD59-A6C34878D82A}">
                    <a16:rowId xmlns:a16="http://schemas.microsoft.com/office/drawing/2014/main" val="2382698371"/>
                  </a:ext>
                </a:extLst>
              </a:tr>
              <a:tr h="47945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40.2%</a:t>
                      </a: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30.6%</a:t>
                      </a: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b="1" kern="1200" dirty="0">
                          <a:solidFill>
                            <a:schemeClr val="tx1"/>
                          </a:solidFill>
                          <a:latin typeface="Open Sans" panose="020B0606030504020204" pitchFamily="34" charset="0"/>
                          <a:ea typeface="Open Sans" panose="020B0606030504020204" pitchFamily="34" charset="0"/>
                          <a:cs typeface="+mn-cs"/>
                        </a:rPr>
                        <a:t>עם הורה יחידני</a:t>
                      </a:r>
                      <a:r>
                        <a:rPr lang="he-IL" sz="1200" kern="1200" dirty="0">
                          <a:solidFill>
                            <a:schemeClr val="tx1"/>
                          </a:solidFill>
                          <a:latin typeface="Open Sans" panose="020B0606030504020204" pitchFamily="34" charset="0"/>
                          <a:ea typeface="Open Sans" panose="020B0606030504020204" pitchFamily="34" charset="0"/>
                          <a:cs typeface="+mn-cs"/>
                        </a:rPr>
                        <a:t> בתחילת קבלת העזרה:</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4658" marR="94658" marT="51173" marB="51173"/>
                </a:tc>
                <a:extLst>
                  <a:ext uri="{0D108BD9-81ED-4DB2-BD59-A6C34878D82A}">
                    <a16:rowId xmlns:a16="http://schemas.microsoft.com/office/drawing/2014/main" val="2595174813"/>
                  </a:ext>
                </a:extLst>
              </a:tr>
              <a:tr h="47945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39.4%</a:t>
                      </a: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24.0%</a:t>
                      </a: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b="1" kern="1200" dirty="0">
                          <a:solidFill>
                            <a:schemeClr val="tx1"/>
                          </a:solidFill>
                          <a:cs typeface="+mn-cs"/>
                        </a:rPr>
                        <a:t>קבלת קצבאות</a:t>
                      </a:r>
                      <a:r>
                        <a:rPr lang="he-IL" sz="1200" kern="1200" dirty="0">
                          <a:solidFill>
                            <a:schemeClr val="tx1"/>
                          </a:solidFill>
                          <a:cs typeface="+mn-cs"/>
                        </a:rPr>
                        <a:t> בתחילת קבלת העזרה:</a:t>
                      </a:r>
                      <a:endParaRPr lang="en-US" sz="1200" kern="1200" dirty="0">
                        <a:solidFill>
                          <a:schemeClr val="tx1"/>
                        </a:solidFill>
                      </a:endParaRPr>
                    </a:p>
                  </a:txBody>
                  <a:tcPr marL="94658" marR="94658" marT="51173" marB="51173"/>
                </a:tc>
                <a:extLst>
                  <a:ext uri="{0D108BD9-81ED-4DB2-BD59-A6C34878D82A}">
                    <a16:rowId xmlns:a16="http://schemas.microsoft.com/office/drawing/2014/main" val="2006203708"/>
                  </a:ext>
                </a:extLst>
              </a:tr>
              <a:tr h="47945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9.3%</a:t>
                      </a: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12.2%</a:t>
                      </a:r>
                      <a:endParaRPr lang="en-US" sz="1200" kern="1200" dirty="0">
                        <a:solidFill>
                          <a:schemeClr val="tx1"/>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b="1" kern="1200" dirty="0">
                          <a:solidFill>
                            <a:schemeClr val="tx1"/>
                          </a:solidFill>
                          <a:cs typeface="+mn-cs"/>
                        </a:rPr>
                        <a:t>שפת המשפחה אינה גרמנית</a:t>
                      </a:r>
                      <a:r>
                        <a:rPr lang="he-IL" sz="1200" kern="1200" dirty="0">
                          <a:solidFill>
                            <a:schemeClr val="tx1"/>
                          </a:solidFill>
                          <a:cs typeface="+mn-cs"/>
                        </a:rPr>
                        <a:t>:</a:t>
                      </a:r>
                      <a:endParaRPr lang="de-DE" sz="1200" kern="1200" dirty="0">
                        <a:solidFill>
                          <a:schemeClr val="tx1"/>
                        </a:solidFill>
                        <a:cs typeface="+mn-cs"/>
                      </a:endParaRPr>
                    </a:p>
                  </a:txBody>
                  <a:tcPr marL="94658" marR="94658" marT="51173" marB="51173"/>
                </a:tc>
                <a:extLst>
                  <a:ext uri="{0D108BD9-81ED-4DB2-BD59-A6C34878D82A}">
                    <a16:rowId xmlns:a16="http://schemas.microsoft.com/office/drawing/2014/main" val="2367316864"/>
                  </a:ext>
                </a:extLst>
              </a:tr>
              <a:tr h="41507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37.9%</a:t>
                      </a:r>
                      <a:endParaRPr lang="en-US" sz="1200" kern="1200" dirty="0">
                        <a:solidFill>
                          <a:schemeClr val="tx1"/>
                        </a:solidFill>
                      </a:endParaRPr>
                    </a:p>
                  </a:txBody>
                  <a:tcPr marL="94658" marR="94658" marT="51173" marB="51173"/>
                </a:tc>
                <a:tc>
                  <a:txBody>
                    <a:bodyPr/>
                    <a:lstStyle/>
                    <a:p>
                      <a:pPr algn="r" rtl="1"/>
                      <a:r>
                        <a:rPr lang="he-IL" sz="1200" kern="1200" dirty="0">
                          <a:solidFill>
                            <a:schemeClr val="tx1"/>
                          </a:solidFill>
                          <a:cs typeface="+mn-cs"/>
                        </a:rPr>
                        <a:t>26.6%</a:t>
                      </a: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b="1" kern="1200" dirty="0">
                          <a:solidFill>
                            <a:schemeClr val="tx1"/>
                          </a:solidFill>
                          <a:cs typeface="+mn-cs"/>
                        </a:rPr>
                        <a:t>אחוז הבנות</a:t>
                      </a:r>
                      <a:r>
                        <a:rPr lang="he-IL" sz="1200" kern="1200" dirty="0">
                          <a:solidFill>
                            <a:schemeClr val="tx1"/>
                          </a:solidFill>
                          <a:cs typeface="+mn-cs"/>
                        </a:rPr>
                        <a:t>:</a:t>
                      </a:r>
                      <a:endParaRPr lang="en-US" sz="1200" kern="1200" dirty="0">
                        <a:solidFill>
                          <a:schemeClr val="tx1"/>
                        </a:solidFill>
                      </a:endParaRPr>
                    </a:p>
                  </a:txBody>
                  <a:tcPr marL="94658" marR="94658" marT="51173" marB="51173"/>
                </a:tc>
                <a:extLst>
                  <a:ext uri="{0D108BD9-81ED-4DB2-BD59-A6C34878D82A}">
                    <a16:rowId xmlns:a16="http://schemas.microsoft.com/office/drawing/2014/main" val="3287604399"/>
                  </a:ext>
                </a:extLst>
              </a:tr>
              <a:tr h="47945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23 חודשים</a:t>
                      </a: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kern="1200" dirty="0">
                          <a:solidFill>
                            <a:schemeClr val="tx1"/>
                          </a:solidFill>
                          <a:cs typeface="+mn-cs"/>
                        </a:rPr>
                        <a:t>24 חודשים</a:t>
                      </a:r>
                      <a:endParaRPr lang="en-US" sz="1200" kern="1200" dirty="0">
                        <a:solidFill>
                          <a:schemeClr val="tx1"/>
                        </a:solidFill>
                      </a:endParaRPr>
                    </a:p>
                  </a:txBody>
                  <a:tcPr marL="94658" marR="94658" marT="51173" marB="51173"/>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he-IL" sz="1200" b="1" kern="1200" dirty="0">
                          <a:solidFill>
                            <a:schemeClr val="tx1"/>
                          </a:solidFill>
                          <a:cs typeface="+mn-cs"/>
                        </a:rPr>
                        <a:t>משך הסיוע הממוצע</a:t>
                      </a:r>
                      <a:r>
                        <a:rPr lang="he-IL" sz="1200" kern="1200" dirty="0">
                          <a:solidFill>
                            <a:schemeClr val="tx1"/>
                          </a:solidFill>
                          <a:cs typeface="+mn-cs"/>
                        </a:rPr>
                        <a:t> שהושלם:</a:t>
                      </a:r>
                      <a:endParaRPr lang="de-DE" sz="1200" kern="1200" dirty="0">
                        <a:solidFill>
                          <a:schemeClr val="tx1"/>
                        </a:solidFill>
                        <a:cs typeface="+mn-cs"/>
                      </a:endParaRPr>
                    </a:p>
                  </a:txBody>
                  <a:tcPr marL="94658" marR="94658" marT="51173" marB="51173"/>
                </a:tc>
                <a:extLst>
                  <a:ext uri="{0D108BD9-81ED-4DB2-BD59-A6C34878D82A}">
                    <a16:rowId xmlns:a16="http://schemas.microsoft.com/office/drawing/2014/main" val="534447299"/>
                  </a:ext>
                </a:extLst>
              </a:tr>
            </a:tbl>
          </a:graphicData>
        </a:graphic>
      </p:graphicFrame>
    </p:spTree>
    <p:extLst>
      <p:ext uri="{BB962C8B-B14F-4D97-AF65-F5344CB8AC3E}">
        <p14:creationId xmlns:p14="http://schemas.microsoft.com/office/powerpoint/2010/main" val="391876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62</a:t>
            </a:fld>
            <a:endParaRPr lang="de-DE"/>
          </a:p>
        </p:txBody>
      </p:sp>
    </p:spTree>
    <p:extLst>
      <p:ext uri="{BB962C8B-B14F-4D97-AF65-F5344CB8AC3E}">
        <p14:creationId xmlns:p14="http://schemas.microsoft.com/office/powerpoint/2010/main" val="2246619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299300"/>
          </a:xfrm>
        </p:spPr>
        <p:txBody>
          <a:bodyPr/>
          <a:lstStyle/>
          <a:p>
            <a:pPr algn="r" rtl="1"/>
            <a:r>
              <a:rPr lang="ar-SA" b="1" kern="1200" dirty="0">
                <a:solidFill>
                  <a:schemeClr val="tx1"/>
                </a:solidFill>
                <a:cs typeface="+mn-cs"/>
              </a:rPr>
              <a:t>2.5.1 </a:t>
            </a:r>
            <a:r>
              <a:rPr lang="he-IL" b="1" kern="1200" dirty="0">
                <a:solidFill>
                  <a:schemeClr val="tx1"/>
                </a:solidFill>
                <a:cs typeface="+mn-cs"/>
              </a:rPr>
              <a:t>סיוע למבוגרים צעירים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"מבוגרים צעירים יקבלו תמיכה מתאימה והכרחית (...) אם וכל עוד התפתחות אישיותם אינה מאפשרת להם לנהל חיים עצמאיים, אוטונומיים ואחראיים. הסיוע יינתן בדרך כלל עד לגיל 21; במקרים מוצדקים ניתן להאריך אותו לפרק זמן קצוב. לאחר סיום מתן הסיוע, ניתן לאשר קבלת סיוע חדש או המשך הסיוע הקודם בהתאם לסעיפים קטנים 1 ו-2". (סעיף 41 פסקה 1 בספר החוקים הסוציאלי השמיני).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ההבנה מאחורי מתן הסיוע היא שכיום "תקופת הנעורים" אינה מוגבלת לגיל או מעמד מסוים, אלא יכולה לחרוג הרבה מעבר ליום הולדתו ה-18 של הזכאי. כפועל יוצא, גם מבחינה משפטית אין להפסיק את מתן התמיכה בפתאומיות רק בגלל שהזכאי הגיע לגיל 18. הבעיות הקשורות להפסקה מוקדמת במתן הסיוע הודגשו בבירור על ידי קהילת "מסיימי הטיפול" (</a:t>
            </a:r>
            <a:r>
              <a:rPr lang="de-DE" kern="1200" dirty="0">
                <a:solidFill>
                  <a:schemeClr val="tx1"/>
                </a:solidFill>
              </a:rPr>
              <a:t>Care Leaver</a:t>
            </a:r>
            <a:r>
              <a:rPr lang="he-IL" kern="1200" dirty="0">
                <a:solidFill>
                  <a:schemeClr val="tx1"/>
                </a:solidFill>
                <a:cs typeface="+mn-cs"/>
              </a:rPr>
              <a:t>) העולמית (</a:t>
            </a:r>
            <a:r>
              <a:rPr lang="de-DE" kern="1200" dirty="0">
                <a:solidFill>
                  <a:schemeClr val="tx1"/>
                </a:solidFill>
              </a:rPr>
              <a:t>https://www.careleaver.de</a:t>
            </a:r>
            <a:r>
              <a:rPr lang="he-IL" kern="1200" dirty="0">
                <a:solidFill>
                  <a:schemeClr val="tx1"/>
                </a:solidFill>
                <a:cs typeface="+mn-cs"/>
              </a:rPr>
              <a:t> /): חוסר בית, נשירה מההכשרה המקצועית, תגובות </a:t>
            </a:r>
            <a:r>
              <a:rPr lang="he-IL" kern="1200" dirty="0" err="1">
                <a:solidFill>
                  <a:schemeClr val="tx1"/>
                </a:solidFill>
                <a:cs typeface="+mn-cs"/>
              </a:rPr>
              <a:t>פסיכוסומטיות</a:t>
            </a:r>
            <a:r>
              <a:rPr lang="he-IL" kern="1200" dirty="0">
                <a:solidFill>
                  <a:schemeClr val="tx1"/>
                </a:solidFill>
                <a:cs typeface="+mn-cs"/>
              </a:rPr>
              <a:t> וחוסר יכולת להשיג אישורים מההורים, אם להזכיר רק כמה מהן. מסיימי הטיפול קוראים להעלות את מגבלת הגיל לקבלת סיוע ל-25, אולם למרות שדרישתם זוכה לגיבויים של ארגונים מקצועיים רבים, החוק טרם תוקן בהתאם.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סוגי התמיכה המוצעים למבוגרים צעירים תואמים ככלל את מגוון שירותי התמיכה החינוכית האמבולטורית והמוסדית. עם זאת, הושמו הדגשים להמשך התהליכים החינוכיים בפנימיות, בקבוצות מגורים ובמשפחות אומנה – הן במסגרות מוסדיות והן באופן אמבולטורי.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למבוגרים צעירים עומדת הזכות "לקבל ייעוץ ותמיכה תוך פרק זמן סביר לאחר סיום קבלת הסיוע הדרוש להם כדי להפוך לאנשים עצמאיים; הייעוץ והתמיכה יהיו בהיקף הנדרש ויינתנו להם בצורה מובנת, ברורה ונגישה עבורם" (סעיף 41א פסקה 1 בספר החוקים הסוציאלי השמיני). אם יתברר כי הפסקת התמיכה הייתה מוקדמת מדי ועלולה להיות לה השפעה שלילית, ניתן יהיה לחדש אותה (סעיף 41 פסקה 1 בחוק). על לשכת הרווחה לנוער מוטל לפנות לצעירים בפרקי זמן קבועים לאחר הפסקת הסיוע (סעיף 41א פסקה 2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היה והלשכה לרווחת הנוער החליטה לשקול את הפסקת התמיכה, יהיה עליה לוודא האם באה בחשבון העברת האחריות לצעיר לגוף אחר הנותן שירותים סוציאליים, וזאת שנה לפני המועד הנזכר בתוכנית הסיוע (סעיף 41 פסקה 3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עד לחודש מאי 2021, מבוגרים צעירים נדרשו להשתתף בעלויות התמיכה תוך תשלום של עד 75% מהכנסתם או מנכסיהם. נכון להיום, נכסיהם אינם נלקחים עוד בחשבון והשתתפותם בתשלום מוגבלת ל-25% מהכנסתם. גם הכנסה מפרקטיקום, עבודה בחופשות, פעילות התנדבותית ו-150 אירו המשולמים בהכשרה המקצועית אינם נלקחים יותר בחשבון (סעיף 94 פסקה 6 בחוק).</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Nüsken, Dirk (2014): Übergang aus der stationären Jugendhilfe ins Erwachsenen-leben in Deutschland. </a:t>
            </a:r>
            <a:r>
              <a:rPr lang="en-GB" kern="1200" dirty="0">
                <a:solidFill>
                  <a:schemeClr val="tx1"/>
                </a:solidFill>
              </a:rPr>
              <a:t>Online at </a:t>
            </a:r>
            <a:r>
              <a:rPr lang="en-GB" u="sng" kern="1200" dirty="0">
                <a:solidFill>
                  <a:schemeClr val="tx1"/>
                </a:solidFill>
                <a:hlinkClick r:id="rId3"/>
              </a:rPr>
              <a:t>https://igfh.de/publikationen/broschueren-expertisen/uebergang-aus-stationaeren-jugendhilfe-ins-erwachsenenleben</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Nüsken, Dirk (2008): Regionale Disparitäten in der Kinder- und Jugendhilfe. Eine empirische Untersuchung zu den Hilfen für junge Volljährige. Münster et al.</a:t>
            </a:r>
            <a:endParaRPr lang="en-US" kern="1200" dirty="0">
              <a:solidFill>
                <a:schemeClr val="tx1"/>
              </a:solidFill>
            </a:endParaRPr>
          </a:p>
          <a:p>
            <a:pPr lvl="0" algn="l" rtl="1"/>
            <a:r>
              <a:rPr lang="de-DE" kern="1200" dirty="0">
                <a:solidFill>
                  <a:schemeClr val="tx1"/>
                </a:solidFill>
              </a:rPr>
              <a:t>Webseite of the association Careleaver e.V.: </a:t>
            </a:r>
            <a:r>
              <a:rPr lang="de-DE" u="sng" kern="1200" dirty="0">
                <a:solidFill>
                  <a:schemeClr val="tx1"/>
                </a:solidFill>
                <a:hlinkClick r:id="rId4"/>
              </a:rPr>
              <a:t>https://www.careleaver.de/</a:t>
            </a:r>
            <a:r>
              <a:rPr lang="de-DE" kern="1200" dirty="0">
                <a:solidFill>
                  <a:schemeClr val="tx1"/>
                </a:solidFill>
              </a:rPr>
              <a:t> </a:t>
            </a:r>
            <a:r>
              <a:rPr lang="en-GB" kern="1200" dirty="0">
                <a:solidFill>
                  <a:schemeClr val="tx1"/>
                </a:solidFill>
              </a:rPr>
              <a:t>(last accessed: 31 May 2021).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63</a:t>
            </a:fld>
            <a:endParaRPr lang="de-DE" dirty="0"/>
          </a:p>
        </p:txBody>
      </p:sp>
    </p:spTree>
    <p:extLst>
      <p:ext uri="{BB962C8B-B14F-4D97-AF65-F5344CB8AC3E}">
        <p14:creationId xmlns:p14="http://schemas.microsoft.com/office/powerpoint/2010/main" val="25009707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64</a:t>
            </a:fld>
            <a:endParaRPr lang="de-DE"/>
          </a:p>
        </p:txBody>
      </p:sp>
    </p:spTree>
    <p:extLst>
      <p:ext uri="{BB962C8B-B14F-4D97-AF65-F5344CB8AC3E}">
        <p14:creationId xmlns:p14="http://schemas.microsoft.com/office/powerpoint/2010/main" val="2963869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5585824"/>
          </a:xfrm>
        </p:spPr>
        <p:txBody>
          <a:bodyPr/>
          <a:lstStyle/>
          <a:p>
            <a:pPr algn="r" rtl="1"/>
            <a:r>
              <a:rPr lang="ar-SA" b="1" kern="1200" dirty="0">
                <a:solidFill>
                  <a:schemeClr val="tx1"/>
                </a:solidFill>
                <a:cs typeface="+mn-cs"/>
              </a:rPr>
              <a:t>2.6.1 </a:t>
            </a:r>
            <a:r>
              <a:rPr lang="he-IL" b="1" kern="1200" dirty="0">
                <a:solidFill>
                  <a:schemeClr val="tx1"/>
                </a:solidFill>
                <a:cs typeface="+mn-cs"/>
              </a:rPr>
              <a:t>תפקידם של שירותי הרווחה לילדים ונוער להגנה בפני פגיעה בשלום הילד </a:t>
            </a:r>
          </a:p>
          <a:p>
            <a:pPr algn="r" rtl="1"/>
            <a:endParaRPr lang="en-US" kern="1200" dirty="0">
              <a:solidFill>
                <a:schemeClr val="tx1"/>
              </a:solidFill>
            </a:endParaRPr>
          </a:p>
          <a:p>
            <a:pPr algn="r" rtl="1"/>
            <a:r>
              <a:rPr lang="he-IL" kern="1200" dirty="0">
                <a:solidFill>
                  <a:schemeClr val="tx1"/>
                </a:solidFill>
                <a:cs typeface="+mn-cs"/>
              </a:rPr>
              <a:t>מלבד מתן ייעוץ, קידום, תמיכה וסיוע, שירותי הרווחה לילדים ונוער אחראים גם על הגנה על ילדים מפני סכנה לשלומם (סעיף 1 פסקה 3 סעיף קטן 4 בספר החוקים הסוציאלי השמיני). בבסיס חובה זו להגנה עומדת פרשנות מצומצמת של הגנת הילד כאמצעי למנוע פגיעה בהתפתחותו. הפסיקה בתחום מפרשת את הפגיעה בתור "סכנה קיימת בסדר גודל כזה שאם לא תטופל, יש סיכוי גבוה שתגרום נזק ניכר להתפתחות הילד" (בית המשפט </a:t>
            </a:r>
            <a:r>
              <a:rPr lang="he-IL" kern="1200" dirty="0" err="1">
                <a:solidFill>
                  <a:schemeClr val="tx1"/>
                </a:solidFill>
                <a:cs typeface="+mn-cs"/>
              </a:rPr>
              <a:t>הפדרלי</a:t>
            </a:r>
            <a:r>
              <a:rPr lang="he-IL" kern="1200" dirty="0">
                <a:solidFill>
                  <a:schemeClr val="tx1"/>
                </a:solidFill>
                <a:cs typeface="+mn-cs"/>
              </a:rPr>
              <a:t> העליון, 1956). סעיף 1666 פסקה 1 סעיף קטן 1 בקודקס האזרחי הגרמני מגדיר סיכון לשלום הילד בתור מצב שבו אם הילד ימשיך להיחשף לסכנה שזוהתה, מוצדק להניח כי רווחתו הגופנית, השכלית או הנפשית ייפגעו פגיעה משמעותית בסבירות גבוהה.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ספר החוקים הסוציאלי השמיני מכיל מספר רב של אזכורים לחובת ההגנה על הילד. ההוראות העיקריות בהקשר זה הן:</a:t>
            </a:r>
            <a:endParaRPr lang="en-US" kern="1200" dirty="0">
              <a:solidFill>
                <a:schemeClr val="tx1"/>
              </a:solidFill>
            </a:endParaRPr>
          </a:p>
          <a:p>
            <a:pPr algn="r" rtl="1"/>
            <a:r>
              <a:rPr lang="he-IL" kern="1200" dirty="0">
                <a:solidFill>
                  <a:schemeClr val="tx1"/>
                </a:solidFill>
                <a:cs typeface="+mn-cs"/>
              </a:rPr>
              <a:t>סעיף 8א - חובת ההגנה מפני סיכון לשלום הילד.</a:t>
            </a:r>
            <a:endParaRPr lang="en-US" kern="1200" dirty="0">
              <a:solidFill>
                <a:schemeClr val="tx1"/>
              </a:solidFill>
            </a:endParaRPr>
          </a:p>
          <a:p>
            <a:pPr algn="r" rtl="1"/>
            <a:r>
              <a:rPr lang="he-IL" kern="1200" dirty="0">
                <a:solidFill>
                  <a:schemeClr val="tx1"/>
                </a:solidFill>
                <a:cs typeface="+mn-cs"/>
              </a:rPr>
              <a:t>סעיף 42 - לקיחת המשמורת על ילדים ובני נוער.</a:t>
            </a:r>
            <a:endParaRPr lang="en-US" kern="1200" dirty="0">
              <a:solidFill>
                <a:schemeClr val="tx1"/>
              </a:solidFill>
            </a:endParaRPr>
          </a:p>
          <a:p>
            <a:pPr algn="r" rtl="1"/>
            <a:r>
              <a:rPr lang="he-IL" kern="1200" dirty="0">
                <a:solidFill>
                  <a:schemeClr val="tx1"/>
                </a:solidFill>
                <a:cs typeface="+mn-cs"/>
              </a:rPr>
              <a:t>סעיף 8ב - ייעוץ ותמיכת מומחים להגנה על ילדים ובני נוער</a:t>
            </a:r>
            <a:endParaRPr lang="en-US" kern="1200" dirty="0">
              <a:solidFill>
                <a:schemeClr val="tx1"/>
              </a:solidFill>
            </a:endParaRPr>
          </a:p>
          <a:p>
            <a:pPr algn="r" rtl="1"/>
            <a:r>
              <a:rPr lang="he-IL" kern="1200" dirty="0">
                <a:solidFill>
                  <a:schemeClr val="tx1"/>
                </a:solidFill>
                <a:cs typeface="+mn-cs"/>
              </a:rPr>
              <a:t>סעיף 45 - רישיון להפעלת מסגרות חינוכיות.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מספר רב של הוראות אחרות (כמו סעיפים 37ב ו-44 בחוק: שמירה על זכויותיהם של ילדים ובני נוער בטיפול במשפחה; סעיף 38: חוקיות מתן שירותי סיוע מחוץ למדינה וכו') מתייחסות באופן ספציפי לחובת ההגנה. חמשת סעיפי החוק לשיתוף פעולה ומידע בענייני הגנת הילד (</a:t>
            </a:r>
            <a:r>
              <a:rPr lang="de-DE" kern="1200" dirty="0">
                <a:solidFill>
                  <a:schemeClr val="tx1"/>
                </a:solidFill>
              </a:rPr>
              <a:t> KKG</a:t>
            </a:r>
            <a:r>
              <a:rPr lang="he-IL" kern="1200" dirty="0">
                <a:solidFill>
                  <a:schemeClr val="tx1"/>
                </a:solidFill>
                <a:cs typeface="+mn-cs"/>
              </a:rPr>
              <a:t>) מכילים אף הם הוראות חשובות בנושא הגנת הילד (בפרט סעיף 4 בחוק, המגדיר את תפקידם של אנשי מקצוע מחוץ לתחום של שירותי הרווחה להגנה על הילד באופן דומה לסעיף 8א בספר החוקים הסוציאלי השמיני). הנורמות הללו מהוות בסיס לקביעת נהלים </a:t>
            </a:r>
            <a:r>
              <a:rPr lang="he-IL" kern="1200" dirty="0" err="1">
                <a:solidFill>
                  <a:schemeClr val="tx1"/>
                </a:solidFill>
                <a:cs typeface="+mn-cs"/>
              </a:rPr>
              <a:t>פרוצדורליים</a:t>
            </a:r>
            <a:r>
              <a:rPr lang="he-IL" kern="1200" dirty="0">
                <a:solidFill>
                  <a:schemeClr val="tx1"/>
                </a:solidFill>
                <a:cs typeface="+mn-cs"/>
              </a:rPr>
              <a:t>, חלוקת אחריות והגדרת זכויות.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סעיף 8א</a:t>
            </a:r>
            <a:r>
              <a:rPr lang="he-IL" kern="1200" dirty="0">
                <a:solidFill>
                  <a:schemeClr val="tx1"/>
                </a:solidFill>
                <a:cs typeface="+mn-cs"/>
              </a:rPr>
              <a:t> בספר החוקים הסוציאלי השמיני קובע כיצד על לשכת רווחת הנוער להגיב אם קיימת "אינדיקציה משמעותית" לסכנה לשלום הילד. לאחר מכן, עליה להעריך את מידת הסיכון בשיתוף כמה אנשי מקצוע, במידת האפשר גם בהשתתפות הילדים/בני הנוער וההורים או האפוטרופוס/ים שלהם. כמו כן, מוטל על לשכת הרווחה להתרשם במישרין מהסביבה בה גדלים הילדים/בני הנוער, ובמידת האפשר לערב את מי שהודיע ​​מלכתחילה על הסיכון. אם מתקבל הרושם כי יש צורך במתן סיוע כדי למנוע פגיעה בשלום הילד, על הלשכה להציע עזרה במקרים מעין אלה.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כמו כן, עליה לחתום על </a:t>
            </a:r>
            <a:r>
              <a:rPr lang="he-IL" b="1" kern="1200" dirty="0">
                <a:solidFill>
                  <a:schemeClr val="tx1"/>
                </a:solidFill>
                <a:cs typeface="+mn-cs"/>
              </a:rPr>
              <a:t>הסכמים</a:t>
            </a:r>
            <a:r>
              <a:rPr lang="he-IL" kern="1200" dirty="0">
                <a:solidFill>
                  <a:schemeClr val="tx1"/>
                </a:solidFill>
                <a:cs typeface="+mn-cs"/>
              </a:rPr>
              <a:t> עם כל הגופים המנהלים מוסדות המציעים שירותים לילדים ובני נוער על מנת להבטיח שגם הם יבצעו הערכת הסיכון לשלום הילדים או בני הנוער אם תהיה להם אינדיקציה משמעותית לסיכון מעין זה. יש לערב איש מקצוע מנוסה ואת הצעיר הנוגע בדבר בתהליך, בתנאי שהדבר אינו חושף אותו לסיכון גבוה יותר. בהסכמים יש לפרט את המיומנויות הנדרשות מאנשי המקצוע המנוסים הנותנים ייעוץ; בפרט, עליהם להיות בעלי ידע בכל הנוגע לצרכים המיוחדים להגנה על שלומם של ילדים ובני נוער עם מוגבלויות. במידת הצורך, יש לעשות מאמצים להפעיל את שירותי הסיוע. לאחר שאנשי המקצוע מיצו את כל האפשרויות העומדות בפניהם למתן סיוע והגנה, הם מחויבים ליידע את לשכת הרווחה לנוער על הסיכון (סעיף 8א פסקה 4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אם קיימת סכנה ודאית ונדרשת פעולה מיידית, לשכת הרווחה לנוער רשאית ומחויבת לקחת את הילדים/בני הנוער למשמורת (סעיף 42 פסקה 2) (ראו שקופית 2.6.2). במידה וההורים מתנגדים למשמורת, בית המשפט לענייני משפחה יכריע לגבי המשכתה.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במידה ונראה כי מן ההכרח לערב את בית המשפט לענייני משפחה, יש לפנות רשמית לבית המשפט (סעיף 8א פסקה 2). ככלל, התערבויות במשמורת ההורית נתונות תמיד בסמכותו של בית המשפט לענייני משפחה (פרט למקרים בהם ילדים ובני נוער נלקחים למשמורת עקב סכנה מיידית) (סעיף 1666 בקודקס האזרחי הגרמני) (ראו שקף 2.6.3). במידה ויהיה צורך להתערב בזכויות המשמורת ההורית, ימנה בית המשפט אפוטרופוס בדין או נציג מתאים שייצג את האינטרסים המשפטיים של הקטינים (ראו שקופית 2.6.5).</a:t>
            </a:r>
            <a:endParaRPr lang="en-US" kern="1200" dirty="0">
              <a:solidFill>
                <a:schemeClr val="tx1"/>
              </a:solidFill>
            </a:endParaRPr>
          </a:p>
          <a:p>
            <a:pPr algn="r" rtl="1"/>
            <a:r>
              <a:rPr lang="he-IL" b="1" kern="1200" dirty="0">
                <a:solidFill>
                  <a:schemeClr val="tx1"/>
                </a:solidFill>
                <a:cs typeface="+mn-cs"/>
              </a:rPr>
              <a:t>אנשים</a:t>
            </a:r>
            <a:r>
              <a:rPr lang="he-IL" kern="1200" dirty="0">
                <a:solidFill>
                  <a:schemeClr val="tx1"/>
                </a:solidFill>
                <a:cs typeface="+mn-cs"/>
              </a:rPr>
              <a:t> "הנמצאים בקשר עם ילדים או בני נוער מבחינה מקצועית" (דהיינו, מלבד אנשי המקצוע משירותי הרווחה לילדים ונוער, גם עובדי משק בית, מורים, אחיות ילדים, רופאים וכו') זכאים לקבל ייעוץ בתחום הגנת הילד על ידי איש מקצוע מומחה מלשכת הרווחה לנוער, במקרים בהם הם חושדים שקיימת סכנה לשלום הילד (סעיף 8ב פסקה 1 בספר החוקים הסוציאלי השמיני).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גופים המפעילים מוסדות</a:t>
            </a:r>
            <a:r>
              <a:rPr lang="he-IL" kern="1200" dirty="0">
                <a:solidFill>
                  <a:schemeClr val="tx1"/>
                </a:solidFill>
                <a:cs typeface="+mn-cs"/>
              </a:rPr>
              <a:t> זכאים לקבל ייעוץ מלשכת הרווחה לנוער בפיתוח מתווים להגנה, השתתפות וניהול תלונות, אשר עריכתם מהווה תנאי מוקדם לקבלת רישיון להפעלת המוסד (סעיף 45 בספר החוקים הסוציאלי השמיני).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החוק לשיתוף פעולה ומידע בענייני הגנת הילד</a:t>
            </a:r>
            <a:r>
              <a:rPr lang="he-IL" kern="1200" dirty="0">
                <a:solidFill>
                  <a:schemeClr val="tx1"/>
                </a:solidFill>
                <a:cs typeface="+mn-cs"/>
              </a:rPr>
              <a:t> (</a:t>
            </a:r>
            <a:r>
              <a:rPr lang="de-DE" kern="1200" dirty="0">
                <a:solidFill>
                  <a:schemeClr val="tx1"/>
                </a:solidFill>
              </a:rPr>
              <a:t>KKG</a:t>
            </a:r>
            <a:r>
              <a:rPr lang="he-IL" kern="1200" dirty="0">
                <a:solidFill>
                  <a:schemeClr val="tx1"/>
                </a:solidFill>
                <a:cs typeface="+mn-cs"/>
              </a:rPr>
              <a:t>) הוא חוק עצמאי המכיל הוראות חשובות בנושא הגנת הילד, במיוחד בתחומים הנושקים לתחומים אחרים, ונועד לספק "תנאי מסגרת לתשתיות חובה להגנה על ילדים" (סעיף 3 בחוק). כמו כן, הוא מסדיר את "העברת מידע על סיכון לשלום הילד על ידי מוסד החייב בשמירת סודיות (סעיף 4 בחוק). ההיגיון מאחורי ההוראות זהה ביסודו להוראות של סעיף 8א בספר החוקים הסוציאלי השמיני, החלות על אנשי מקצוע מתחום רווחת הילדים והנוער:</a:t>
            </a:r>
            <a:endParaRPr lang="en-US" kern="1200" dirty="0">
              <a:solidFill>
                <a:schemeClr val="tx1"/>
              </a:solidFill>
            </a:endParaRPr>
          </a:p>
          <a:p>
            <a:pPr lvl="0" algn="r" rtl="1"/>
            <a:r>
              <a:rPr lang="he-IL" kern="1200" dirty="0">
                <a:solidFill>
                  <a:schemeClr val="tx1"/>
                </a:solidFill>
                <a:cs typeface="+mn-cs"/>
              </a:rPr>
              <a:t>במידת האפשר, לערב את הנוגעים בדבר בהערכת הסיכון ולהציע להם עזרה.</a:t>
            </a:r>
            <a:endParaRPr lang="en-US" kern="1200" dirty="0">
              <a:solidFill>
                <a:schemeClr val="tx1"/>
              </a:solidFill>
            </a:endParaRPr>
          </a:p>
          <a:p>
            <a:pPr lvl="0" algn="r" rtl="1"/>
            <a:r>
              <a:rPr lang="he-IL" kern="1200" dirty="0">
                <a:solidFill>
                  <a:schemeClr val="tx1"/>
                </a:solidFill>
                <a:cs typeface="+mn-cs"/>
              </a:rPr>
              <a:t>לקבל ייעוץ מאיש מקצוע מנוסה.</a:t>
            </a:r>
            <a:endParaRPr lang="en-US" kern="1200" dirty="0">
              <a:solidFill>
                <a:schemeClr val="tx1"/>
              </a:solidFill>
            </a:endParaRPr>
          </a:p>
          <a:p>
            <a:pPr lvl="0" algn="r" rtl="1"/>
            <a:r>
              <a:rPr lang="he-IL" kern="1200" dirty="0">
                <a:solidFill>
                  <a:schemeClr val="tx1"/>
                </a:solidFill>
                <a:cs typeface="+mn-cs"/>
              </a:rPr>
              <a:t>אם הסיכון נמשך, ליידע את לשכת הרווחה לנוער. הצוות הרפואי מחויב לעשות זאת מכוח התחייבות קבועה (סעיף 4 פסקה 3 ב-</a:t>
            </a:r>
            <a:r>
              <a:rPr lang="de-DE" kern="1200" dirty="0">
                <a:solidFill>
                  <a:schemeClr val="tx1"/>
                </a:solidFill>
              </a:rPr>
              <a:t>KKG</a:t>
            </a:r>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במידה ובעקבות הליכים פליליים תהיה אינדיקציה משמעותית לסיכון לשלום הילד, על רשויות אכיפת החוק או בית המשפט ליידע את לשכת הרווחה לנוער ללא דיחוי (סעיף 5 ב-</a:t>
            </a:r>
            <a:r>
              <a:rPr lang="de-DE" kern="1200" dirty="0">
                <a:solidFill>
                  <a:schemeClr val="tx1"/>
                </a:solidFill>
              </a:rPr>
              <a:t>KKG</a:t>
            </a:r>
            <a:r>
              <a:rPr lang="he-IL" kern="1200" dirty="0">
                <a:solidFill>
                  <a:schemeClr val="tx1"/>
                </a:solidFill>
                <a:cs typeface="+mn-cs"/>
              </a:rPr>
              <a:t>).</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lvl="0" algn="l" rtl="1"/>
            <a:r>
              <a:rPr lang="de-DE" kern="1200" dirty="0">
                <a:solidFill>
                  <a:schemeClr val="tx1"/>
                </a:solidFill>
              </a:rPr>
              <a:t>Biesel, Kai/Urban-Stahl, Ulrike (2018): Lehrbuch Kinderschutz. Weinheim and Basel. </a:t>
            </a:r>
            <a:endParaRPr lang="en-US" kern="1200" dirty="0">
              <a:solidFill>
                <a:schemeClr val="tx1"/>
              </a:solidFill>
            </a:endParaRPr>
          </a:p>
          <a:p>
            <a:pPr lvl="0" algn="l" rtl="1"/>
            <a:r>
              <a:rPr lang="de-DE" kern="1200" dirty="0">
                <a:solidFill>
                  <a:schemeClr val="tx1"/>
                </a:solidFill>
              </a:rPr>
              <a:t>Schone, Reinhold/Struck, Norbert (2015): Kinderschutz, in: Otto, Hans-Uwe/Thiersch, Hans (ed.): Handbuch Soziale Arbeit, 5th extended edition, Munich and Basel, p. 791−814.</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65</a:t>
            </a:fld>
            <a:endParaRPr lang="de-DE"/>
          </a:p>
        </p:txBody>
      </p:sp>
    </p:spTree>
    <p:extLst>
      <p:ext uri="{BB962C8B-B14F-4D97-AF65-F5344CB8AC3E}">
        <p14:creationId xmlns:p14="http://schemas.microsoft.com/office/powerpoint/2010/main" val="10923230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2120175"/>
          </a:xfrm>
        </p:spPr>
        <p:txBody>
          <a:bodyPr/>
          <a:lstStyle/>
          <a:p>
            <a:pPr algn="r" rtl="1"/>
            <a:r>
              <a:rPr lang="ar-SA" b="1" kern="1200" dirty="0">
                <a:solidFill>
                  <a:schemeClr val="tx1"/>
                </a:solidFill>
                <a:cs typeface="+mn-cs"/>
              </a:rPr>
              <a:t>2.6.2 </a:t>
            </a:r>
            <a:r>
              <a:rPr lang="he-IL" b="1" kern="1200" dirty="0">
                <a:solidFill>
                  <a:schemeClr val="tx1"/>
                </a:solidFill>
                <a:cs typeface="+mn-cs"/>
              </a:rPr>
              <a:t>לקיחה למשמורת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לקיחה למשמורת משקפת את זכותם הבלתי מותנית של ילדים ובני נוער המבקשים להילקח למשמורת, משום שהמצב בו הם חיים בלתי נסבל עבורם, מכל סיבה שהיא.</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יתרה מכך, לשכת הרווחה לנוער "רשאית ומחויבת" לקחת ילדים או בני נוער למשמורת:</a:t>
            </a:r>
            <a:endParaRPr lang="en-US" kern="1200" dirty="0">
              <a:solidFill>
                <a:schemeClr val="tx1"/>
              </a:solidFill>
            </a:endParaRPr>
          </a:p>
          <a:p>
            <a:pPr algn="r" rtl="1"/>
            <a:r>
              <a:rPr lang="he-IL" kern="1200" dirty="0">
                <a:solidFill>
                  <a:schemeClr val="tx1"/>
                </a:solidFill>
                <a:cs typeface="+mn-cs"/>
              </a:rPr>
              <a:t>אם "סכנה מיידית לשלום הילד מחייבת לקיחה למשמורת".</a:t>
            </a:r>
            <a:endParaRPr lang="en-US" kern="1200" dirty="0">
              <a:solidFill>
                <a:schemeClr val="tx1"/>
              </a:solidFill>
            </a:endParaRPr>
          </a:p>
          <a:p>
            <a:pPr algn="r" rtl="1"/>
            <a:r>
              <a:rPr lang="he-IL" kern="1200" dirty="0">
                <a:solidFill>
                  <a:schemeClr val="tx1"/>
                </a:solidFill>
                <a:cs typeface="+mn-cs"/>
              </a:rPr>
              <a:t>כאשר "ילדים או בני נוער זרים מגיעים לגרמניה ללא ליווי והמחזיקים במשמורת או האפוטרופוס אינם שוהים במדינה (סעיף 42 פסקה 1 בספר החוקים הסוציאלי השמיני).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הלקיחה למשמורת מהווה אמצעי להעברה זמנית של ילדים או בני נוער לחזקתו של אדם מתאים שיהיה אמון על הטיפול בהם, למסגרת מתאימה או להסדר מגורים אחר (סעיף 42 פסקה 1 בחוק). במהלך תקופה זו, המשבר שבגינו נלקחו הילדים/בני הנוער למשמורת יעמוד במוקד הטיפול ויסוכמו הצעדים הבאים עם ההורים/אפוטרופוסים וילדיהם/בני חסותם.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לקיחת ילדים/בני נוער למשמורת על ידי לשכות הרווחה לנוער מחייבת את הסכמת ההורה או האפוטרופוס, ויש להודיע לו ​​על כך ללא דיחוי (סעיף 42 פסקה 1 סעיף קטן 1א בחוק). לחילופין, אם המצב מחייב פעולה מיידית על מנת להגן על שלום הילדים/בני הנוער, רשאית לשכת הרווחה לנוער לעשות זאת מבלי להמתין ל"הכרעת בית משפט לענייני משפחה" הדרושה תמיד בעת התערבות בזכויות המשמורת ההורית, משום "שלא ניתן לקבל את ההכרעה מבעוד מועד" (סעיף 42 פסקה 1 סעיף קטן </a:t>
            </a:r>
            <a:r>
              <a:rPr lang="he-IL" kern="1200" dirty="0" err="1">
                <a:solidFill>
                  <a:schemeClr val="tx1"/>
                </a:solidFill>
                <a:cs typeface="+mn-cs"/>
              </a:rPr>
              <a:t>1ב</a:t>
            </a:r>
            <a:r>
              <a:rPr lang="he-IL" kern="1200" dirty="0">
                <a:solidFill>
                  <a:schemeClr val="tx1"/>
                </a:solidFill>
                <a:cs typeface="+mn-cs"/>
              </a:rPr>
              <a:t>' בחוק). במקרה כזה, על לשכת רווחת הנוער לפנות לקבלת ההכרעה כאמור ללא דיחוי (סעיף 42 פסקה 3 סעיף קטן 2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במשך תקופת המשמורת רשאית לשכת הרווחה לנוער "לנקוט בצעדים המשפטיים הנדרשים להבטחת טובתם של הילדים או בני הנוער" (סעיף 42 פסקה 2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בעקבות המספר הרב של הפליטים שהגיעו לגרמניה ב-2015, נקבעו בספר החוקים הסוציאלי השמיני הסדרים בנוגע ל"לקיחה למשמורת זמנית" (סעיף 42א ואילך בחוק) של קטינים פליטים ללא ליווי.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ה"לקיחה למשמורת זמנית" מסדירה את החלוקה בין המדינות </a:t>
            </a:r>
            <a:r>
              <a:rPr lang="he-IL" kern="1200" dirty="0" err="1">
                <a:solidFill>
                  <a:schemeClr val="tx1"/>
                </a:solidFill>
                <a:cs typeface="+mn-cs"/>
              </a:rPr>
              <a:t>הפדרליות</a:t>
            </a:r>
            <a:r>
              <a:rPr lang="he-IL" kern="1200" dirty="0">
                <a:solidFill>
                  <a:schemeClr val="tx1"/>
                </a:solidFill>
                <a:cs typeface="+mn-cs"/>
              </a:rPr>
              <a:t> השונות, שם מתבצעת הלקיחה למשמורת רגילה (סעיף 42 בחוק). הוראות אלו אומצו במטרה להקל על הרשויות המקומיות שנאלצו להתמודד עם מספר גדול באופן לא </a:t>
            </a:r>
            <a:r>
              <a:rPr lang="he-IL" kern="1200" dirty="0" err="1">
                <a:solidFill>
                  <a:schemeClr val="tx1"/>
                </a:solidFill>
                <a:cs typeface="+mn-cs"/>
              </a:rPr>
              <a:t>פרופורציונלי</a:t>
            </a:r>
            <a:r>
              <a:rPr lang="he-IL" kern="1200" dirty="0">
                <a:solidFill>
                  <a:schemeClr val="tx1"/>
                </a:solidFill>
                <a:cs typeface="+mn-cs"/>
              </a:rPr>
              <a:t> של קטינים פליטים שהגיעו לתחומן ב-2015. המשרד </a:t>
            </a:r>
            <a:r>
              <a:rPr lang="he-IL" kern="1200" dirty="0" err="1">
                <a:solidFill>
                  <a:schemeClr val="tx1"/>
                </a:solidFill>
                <a:cs typeface="+mn-cs"/>
              </a:rPr>
              <a:t>הפדרלי</a:t>
            </a:r>
            <a:r>
              <a:rPr lang="he-IL" kern="1200" dirty="0">
                <a:solidFill>
                  <a:schemeClr val="tx1"/>
                </a:solidFill>
                <a:cs typeface="+mn-cs"/>
              </a:rPr>
              <a:t> לענייני משפחה, אזרחים ותיקים, נשים ונוער (</a:t>
            </a:r>
            <a:r>
              <a:rPr lang="de-DE" kern="1200" dirty="0">
                <a:solidFill>
                  <a:schemeClr val="tx1"/>
                </a:solidFill>
              </a:rPr>
              <a:t>BMFSFJ</a:t>
            </a:r>
            <a:r>
              <a:rPr lang="he-IL" kern="1200" dirty="0">
                <a:solidFill>
                  <a:schemeClr val="tx1"/>
                </a:solidFill>
                <a:cs typeface="+mn-cs"/>
              </a:rPr>
              <a:t>) נדרש להגיש לבונדסטג את תוצאות ההערכה של החוק הנ"ל עד סוף 2020. כמו כן, לבונדסטג מוגש דו"ח שנתי "על מצבם של קטינים זרים ללא ליווי בגרמניה" (סעיף 42ה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לקיחה למשמורת קבועה או זמנית הן חלק מ"המשימות האחרות של השירותים לרווחת הילדים והנוער" (סעיף 2 פסקה 3 בחוק) שככלל אמורות להתבצע על ידי הגופים הציבוריים לרווחת הנוער הנושאים באחריות העליונה (סעיף 3 פסקה 3 בחוק). אמנם, סעיף 76 פסקה 1 בחוק מונע מגופים ציבוריים להאציל את הסמכות הריבונית ללקיחה למשמורת, אולם הם רשאים לערב גופים עצמאיים מוכרים בביצועה.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ב-2019, כ-49,550 ילדים ובני נוער נלקחו למשמורת. 8,400 ביקשו זאת בעצמם (רובם בגילאי 14-18, כמעט שני שליש מהם בנות); 32,500 נלקחו למשמורת עקב סכנה מיידית לשלומם (בהתפלגות דומה על פני כל קבוצות הגילאים והמינים); ב-8,650 הליכי משמורת היו מעורבים קטינים פליטים ללא ליווי (רובם בני 14-18, כ-80% מהם בנים).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בלמעלה מ-50% מהמקרים, תקופת המשמורת נמשכה פחות משבועיים. רוב הבנים והבנות הוחזרו  להוריהם, לאפוטרופוסים או למשפחות אומנה או לפנימיות (38%). קצת פחות מ-30% הועברו לחזקתן של משפחות אומנה חדשות, פנימיות חדשות או מסגרות דיור חדשות.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Bericht der Bundesregierung zu dem Gesetz zur Verbesserung der Unterbringung, Versorgung und Betreuung ausländischer Kinder und Jugendlicher gem. </a:t>
            </a:r>
            <a:r>
              <a:rPr lang="en-GB" kern="1200" dirty="0">
                <a:solidFill>
                  <a:schemeClr val="tx1"/>
                </a:solidFill>
              </a:rPr>
              <a:t>§ 42e SGB VIII – Die Situation </a:t>
            </a:r>
            <a:r>
              <a:rPr lang="en-GB" kern="1200" dirty="0" err="1">
                <a:solidFill>
                  <a:schemeClr val="tx1"/>
                </a:solidFill>
              </a:rPr>
              <a:t>unbegleiteter</a:t>
            </a:r>
            <a:r>
              <a:rPr lang="en-GB" kern="1200" dirty="0">
                <a:solidFill>
                  <a:schemeClr val="tx1"/>
                </a:solidFill>
              </a:rPr>
              <a:t> </a:t>
            </a:r>
            <a:r>
              <a:rPr lang="en-GB" kern="1200" dirty="0" err="1">
                <a:solidFill>
                  <a:schemeClr val="tx1"/>
                </a:solidFill>
              </a:rPr>
              <a:t>Minderjähriger</a:t>
            </a:r>
            <a:r>
              <a:rPr lang="en-GB" kern="1200" dirty="0">
                <a:solidFill>
                  <a:schemeClr val="tx1"/>
                </a:solidFill>
              </a:rPr>
              <a:t> in Deutschland (2020). Online at </a:t>
            </a:r>
            <a:r>
              <a:rPr lang="en-GB" u="sng" kern="1200" dirty="0">
                <a:solidFill>
                  <a:schemeClr val="tx1"/>
                </a:solidFill>
                <a:hlinkClick r:id="rId3"/>
              </a:rPr>
              <a:t>https://www.bmfsfj.de/blob/148642/43592ef3cccc4a39f8ab039da77162d5/uma-bericht-2020-data.pdf</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Fachgruppe Inobhutnahme (ed.) (2020): Handbuch Inobhutnahme. Grundlagen – Praxis und Methoden – Spannungsfelder. Frankfurt/M., IGfH-Eigenverlag.</a:t>
            </a:r>
            <a:endParaRPr lang="en-US" kern="1200" dirty="0">
              <a:solidFill>
                <a:schemeClr val="tx1"/>
              </a:solidFill>
            </a:endParaRPr>
          </a:p>
          <a:p>
            <a:pPr lvl="0" algn="l" rtl="1"/>
            <a:r>
              <a:rPr lang="de-DE" kern="1200" dirty="0">
                <a:solidFill>
                  <a:schemeClr val="tx1"/>
                </a:solidFill>
              </a:rPr>
              <a:t>Trenczek, Thomas/Düring, Diana/Neumann-Witt, Andreas (2017): Inobhutnahme, 3rd edition. </a:t>
            </a:r>
            <a:r>
              <a:rPr lang="en-GB" kern="1200" dirty="0">
                <a:solidFill>
                  <a:schemeClr val="tx1"/>
                </a:solidFill>
              </a:rPr>
              <a:t>Munich et al.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66</a:t>
            </a:fld>
            <a:endParaRPr lang="de-DE"/>
          </a:p>
        </p:txBody>
      </p:sp>
    </p:spTree>
    <p:extLst>
      <p:ext uri="{BB962C8B-B14F-4D97-AF65-F5344CB8AC3E}">
        <p14:creationId xmlns:p14="http://schemas.microsoft.com/office/powerpoint/2010/main" val="2911483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2926140"/>
          </a:xfrm>
        </p:spPr>
        <p:txBody>
          <a:bodyPr/>
          <a:lstStyle/>
          <a:p>
            <a:pPr algn="r" rtl="1"/>
            <a:r>
              <a:rPr lang="ar-SA" b="1" kern="1200" dirty="0">
                <a:solidFill>
                  <a:schemeClr val="tx1"/>
                </a:solidFill>
                <a:cs typeface="+mn-cs"/>
              </a:rPr>
              <a:t>2.6.3 </a:t>
            </a:r>
            <a:r>
              <a:rPr lang="he-IL" b="1" kern="1200" dirty="0">
                <a:solidFill>
                  <a:schemeClr val="tx1"/>
                </a:solidFill>
                <a:cs typeface="+mn-cs"/>
              </a:rPr>
              <a:t>מעורבות בהליכים בבית המשפט לענייני משפחה במקרים של סיכון (אפשרי) לשלום הילד</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הפסיקה הגרמנית מפרשת את הסיכון לשלום הילד בתור "סכנה קיימת בסדר גודל כזה שאם לא תטופל, יש סיכוי גבוה שתגרום נזק ניכר להתפתחות הילד". אם ההורים אינם מוכנים או אינם מסוגלים למנוע סכנה קיומית כזו מילדיהם או שהם בעצמם המקור לסכנה האמורה, על המדינה להגן על הילדים ובני הנוער בפני הסכנה (משמורת המדינה).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המדינה האצילה את הסמכות הנ"ל בעיקר על בתי המשפט לענייני משפחה ולשכות הרווחה לנוער, אשר "שותפים באחריות להגנה על הילד" ונושאים באחריות להבטחת טובת הילד. הבסיס המשפטי למימוש הסמכות האמורה מפורט ברובו בספר החוקים הסוציאלי השמיני (</a:t>
            </a:r>
            <a:r>
              <a:rPr lang="de-DE" kern="1200" dirty="0">
                <a:solidFill>
                  <a:schemeClr val="tx1"/>
                </a:solidFill>
              </a:rPr>
              <a:t>SGB VIII</a:t>
            </a:r>
            <a:r>
              <a:rPr lang="he-IL" kern="1200" dirty="0">
                <a:solidFill>
                  <a:schemeClr val="tx1"/>
                </a:solidFill>
                <a:cs typeface="+mn-cs"/>
              </a:rPr>
              <a:t>), בדיני המשפחה של הקודקס האזרחי (</a:t>
            </a:r>
            <a:r>
              <a:rPr lang="de-DE" kern="1200" dirty="0">
                <a:solidFill>
                  <a:schemeClr val="tx1"/>
                </a:solidFill>
              </a:rPr>
              <a:t>BGB</a:t>
            </a:r>
            <a:r>
              <a:rPr lang="he-IL" kern="1200" dirty="0">
                <a:solidFill>
                  <a:schemeClr val="tx1"/>
                </a:solidFill>
                <a:cs typeface="+mn-cs"/>
              </a:rPr>
              <a:t>) ובדינים </a:t>
            </a:r>
            <a:r>
              <a:rPr lang="he-IL" kern="1200" dirty="0" err="1">
                <a:solidFill>
                  <a:schemeClr val="tx1"/>
                </a:solidFill>
                <a:cs typeface="+mn-cs"/>
              </a:rPr>
              <a:t>הפרוצדורליים</a:t>
            </a:r>
            <a:r>
              <a:rPr lang="he-IL" kern="1200" dirty="0">
                <a:solidFill>
                  <a:schemeClr val="tx1"/>
                </a:solidFill>
                <a:cs typeface="+mn-cs"/>
              </a:rPr>
              <a:t> של החוק בדבר ההליכים בענייני משפחה ושיפוט וולונטרי (</a:t>
            </a:r>
            <a:r>
              <a:rPr lang="de-DE" kern="1200" dirty="0">
                <a:solidFill>
                  <a:schemeClr val="tx1"/>
                </a:solidFill>
              </a:rPr>
              <a:t>FamFG</a:t>
            </a:r>
            <a:r>
              <a:rPr lang="he-IL" kern="1200" dirty="0">
                <a:solidFill>
                  <a:schemeClr val="tx1"/>
                </a:solidFill>
                <a:cs typeface="+mn-cs"/>
              </a:rPr>
              <a:t>). החוקים הללו מסדירים את החובה לערב את לשכת הרווחה לנוער ואת חובתה של הלשכה להיות מעורבת בהליכים המתנהלים בפני בית המשפט לענייני משפחה.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1666 בקודקס האזרחי (אמצעים שיפוטיים במקרה של סיכון לטובת הילד) מתמקד ביישום המעשי של משמורת המדינה. בפסקה 1 עוסק הסעיף בתנאים העובדתיים ונותן הגדרה חוקית לצורות השונות של סיכון גופני, שכלי או נפשי לשלום הילד, וכן לנכונות וליכולת ההורים למנוע סכנה אפשרית בעצמם או תוך קבלת סיוע. פסקה 3 מונה את אמצעי ההתערבות האפשריים שבית המשפט רשאי לנקוט בהם, לרבות מתן הוראות, איסורים, מתן הסכמה בשם בעלי המשמורת ההורית, או אף שלילה חלקית או מלאה של המשמורת ההורית. על פי סעיף 1666א בקודקס האזרחי, כל התערבות של בית המשפט לענייני משפחה במשמורת ההורית חייבת להיות מידתית וניתן לממשה רק לאחר שניתנה תמיכה מהגופים הציבוריים. הפרדת ילדים מהוריהם נתפסת כמוצא אחרון.</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התפקידים והמשימות של לשכת הרווחה לנוער</a:t>
            </a:r>
            <a:endParaRPr lang="en-US" kern="1200" dirty="0">
              <a:solidFill>
                <a:schemeClr val="tx1"/>
              </a:solidFill>
            </a:endParaRPr>
          </a:p>
          <a:p>
            <a:pPr algn="r" rtl="1"/>
            <a:r>
              <a:rPr lang="he-IL" kern="1200" dirty="0">
                <a:solidFill>
                  <a:schemeClr val="tx1"/>
                </a:solidFill>
                <a:cs typeface="+mn-cs"/>
              </a:rPr>
              <a:t>ללשכת הרווחה לנוער אחריות ספציפית במסגרת ההליך למניעת פגיעה בשלום הילד (בעיקר לפי סעיפים 8א ו-50 בספר החוקים הסוציאלי השמיני). סעיף 50 בחוק מחייב את לשכת הרווחה לנוער בראש ובראשונה לקחת בחשבון את הצרכים ההתפתחותיים של הילד במידה מספקת במסגרת הליכים בבית המשפט לענייני משפחה. כמו כן, על הלשכה להודיע ​​לבית המשפט לענייני משפחה על כל סיוע שניתן בעבר ובהווה. ברוב המקרים, יובא לידיעתה של לשכת הרווחה לנוער במסגרת תפקידה על סיכונים לשלום הילד והיא תנסה למנוע אותם באמצעות התערבות סוציו-פדגוגית. במידה ומאמצים אלו לא יצלחו מכיוון שההורים מסרבים לשתף פעולה עם הערכת הסיכון לילד, או שאינם רוצים (או מסוגלים) למנוע את הסיכון בעצמם, לשכת הרווחה לנוער תפנה את הנושא לבית המשפט לענייני משפחה. מטרת הפנייה היא להגיע להחלטה במסגרת בית המשפט, שעניינה, למשל, שלילה חלקית או מלאה של המשמורת ההורית והעברת הזכויות האמורות לאפוטרופוס או למשפחת אומנה (ראו שקופית 2.6.4) כדי להגן על הילד מכל סיכון נוסף לשלומו. בהיותה גוף מינהלי, לשכת הרווחה לנוער אינה מוסמכת בעצמה להתערב בזכויות ההורים.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התפקידים והמשימות של בית המשפט לענייני משפחה</a:t>
            </a:r>
            <a:endParaRPr lang="en-US" kern="1200" dirty="0">
              <a:solidFill>
                <a:schemeClr val="tx1"/>
              </a:solidFill>
            </a:endParaRPr>
          </a:p>
          <a:p>
            <a:pPr algn="r" rtl="1"/>
            <a:r>
              <a:rPr lang="he-IL" kern="1200" dirty="0">
                <a:solidFill>
                  <a:schemeClr val="tx1"/>
                </a:solidFill>
                <a:cs typeface="+mn-cs"/>
              </a:rPr>
              <a:t>לבית המשפט לענייני משפחה הסמכות הבלעדית להכריע האם הסיכון לילד מצדיק התערבות באוטונומיה של ההורים, מעבר ללקיחת הילד למשמורת זמנית לטווח קצר. בית המשפט לענייני משפחה הוא המוסד היחיד הרשאי (כערכאה שיפוטית) על פי דין (סעיף 1666 בקודקס האזרחי) להתערב בזכויות המשמורת ההורית. התערבות כזו עשויה להיות כרוכה במתן הוראות או איסורים ביחס להורים או בשלילה חלקית או מלאה של המשמורת ההורית והעברתה למשפחת אומנה או לאפוטרופוס שמינה בית המשפט.</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הדין </a:t>
            </a:r>
            <a:r>
              <a:rPr lang="he-IL" b="1" kern="1200" dirty="0" err="1">
                <a:solidFill>
                  <a:schemeClr val="tx1"/>
                </a:solidFill>
                <a:cs typeface="+mn-cs"/>
              </a:rPr>
              <a:t>הפרוצדורלי</a:t>
            </a:r>
            <a:endParaRPr lang="en-US" kern="1200" dirty="0">
              <a:solidFill>
                <a:schemeClr val="tx1"/>
              </a:solidFill>
            </a:endParaRPr>
          </a:p>
          <a:p>
            <a:pPr algn="r" rtl="1"/>
            <a:r>
              <a:rPr lang="he-IL" kern="1200" dirty="0">
                <a:solidFill>
                  <a:schemeClr val="tx1"/>
                </a:solidFill>
                <a:cs typeface="+mn-cs"/>
              </a:rPr>
              <a:t>החוק בנושא הליכים בענייני משפחה ושיפוט וולונטרי (</a:t>
            </a:r>
            <a:r>
              <a:rPr lang="de-DE" kern="1200" dirty="0">
                <a:solidFill>
                  <a:schemeClr val="tx1"/>
                </a:solidFill>
              </a:rPr>
              <a:t>FamFG</a:t>
            </a:r>
            <a:r>
              <a:rPr lang="he-IL" kern="1200" dirty="0">
                <a:solidFill>
                  <a:schemeClr val="tx1"/>
                </a:solidFill>
                <a:cs typeface="+mn-cs"/>
              </a:rPr>
              <a:t>), שנכנס לתוקף ב-1 בספטמבר 2009, מסדיר את ההליכים לגבי ילדים בפני בית המשפט לענייני משפחה. החוק קובע עקרון למתן קדימות וזירוז הליכים (סעיף 155 בחוק), מאפשר קיום דיון מקדמי בנושא הסיכון לשלום הילד ומתן צו זמני (סעיף 157 בחוק), וכן מינוי אפוטרופוס בדין למימוש רצונו של הילד במסגרת ההליך (סעיף 158 בחוק). כמו כן, סעיף 163 מאפשר הזמנת חוות דעת מומחה.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מרכיב חשוב נוסף בהליכים המתנהלים בפני בית המשפט לענייני משפחה הוא החובה המוטלת על בית המשפט לערוך שימוע לילדים ובני נוער (סעיף 159 - שימוע אישי לילד) ולמחזיקים במשמורת ההורית (סעיף 160 - שימוע להורים).</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Berghaus, Michaela (2020): Erleben und Bewältigen von Verfahren zur Abwendung einer Kindeswohlgefährdung aus Sicht betroffener Eltern, Weinheim.</a:t>
            </a:r>
            <a:endParaRPr lang="en-US" kern="1200" dirty="0">
              <a:solidFill>
                <a:schemeClr val="tx1"/>
              </a:solidFill>
            </a:endParaRPr>
          </a:p>
          <a:p>
            <a:pPr lvl="0" algn="l" rtl="1"/>
            <a:r>
              <a:rPr lang="de-DE" kern="1200" dirty="0">
                <a:solidFill>
                  <a:schemeClr val="tx1"/>
                </a:solidFill>
              </a:rPr>
              <a:t>Deutsches Institut für Jugendhilfe und Familienrecht e. V. (DIJuF) (2010): Situation, Perspektiven und Entwicklungsbedarf verlässlicher Qualitätsstandards und klarer Rollengestaltung im familiengerichtlichen Verfahren im Kinderschutz. </a:t>
            </a:r>
            <a:r>
              <a:rPr lang="en-GB" kern="1200" dirty="0">
                <a:solidFill>
                  <a:schemeClr val="tx1"/>
                </a:solidFill>
              </a:rPr>
              <a:t>Position paper. Online at </a:t>
            </a:r>
            <a:r>
              <a:rPr lang="en-GB" u="sng" kern="1200" dirty="0">
                <a:solidFill>
                  <a:schemeClr val="tx1"/>
                </a:solidFill>
                <a:hlinkClick r:id="rId3"/>
              </a:rPr>
              <a:t>https://www.dijuf.de/files/downloads/2011/2012/Positionspapier_SKF_2.pdf</a:t>
            </a:r>
            <a:r>
              <a:rPr lang="de-DE" u="sng" kern="1200" dirty="0">
                <a:solidFill>
                  <a:schemeClr val="tx1"/>
                </a:solidFill>
              </a:rPr>
              <a:t> </a:t>
            </a:r>
            <a:r>
              <a:rPr lang="en-GB" kern="1200" dirty="0">
                <a:solidFill>
                  <a:schemeClr val="tx1"/>
                </a:solidFill>
              </a:rPr>
              <a:t>(last accessed: 31 May 2021).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67</a:t>
            </a:fld>
            <a:endParaRPr lang="de-DE"/>
          </a:p>
        </p:txBody>
      </p:sp>
    </p:spTree>
    <p:extLst>
      <p:ext uri="{BB962C8B-B14F-4D97-AF65-F5344CB8AC3E}">
        <p14:creationId xmlns:p14="http://schemas.microsoft.com/office/powerpoint/2010/main" val="36959950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863475"/>
          </a:xfrm>
        </p:spPr>
        <p:txBody>
          <a:bodyPr/>
          <a:lstStyle/>
          <a:p>
            <a:pPr algn="r" rtl="1"/>
            <a:r>
              <a:rPr lang="ar-SA" b="1" kern="1200" dirty="0">
                <a:solidFill>
                  <a:schemeClr val="tx1"/>
                </a:solidFill>
                <a:cs typeface="+mn-cs"/>
              </a:rPr>
              <a:t>2.6.4 </a:t>
            </a:r>
            <a:r>
              <a:rPr lang="he-IL" b="1" kern="1200" dirty="0">
                <a:solidFill>
                  <a:schemeClr val="tx1"/>
                </a:solidFill>
                <a:cs typeface="+mn-cs"/>
              </a:rPr>
              <a:t>מעורבות בהליכים בבית המשפט לענייני משפחה במקרים של פרידה/גירושין של הורים לילדים קטינים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על פי רוב, הורים ממשיכים להחזיק במשמורת משותפת לילדיהם במקרה של פרידה (בין אם היו נשואים ובין אם לאו). באופן אידיאלי, הורים החיים בפירוד ידונו במשותף כיצד לחלוק את אחריותם וחובותיהם ההוריות ומה יהיו מערכות היחסים שלהם עם ילדיהם. לשכת הרווחה לנוער יכולה לסייע להורים בתהליך, למשל, על ידי מתן שירותים לפי סעיף 17 בספר החוקים הסוציאלי השמיני (ייעוץ בשאלות של זוגיות, פרידה וגירושין) או סעיף 18 בחוק (ייעוץ ותמיכה במימוש זכויות המשמורת והסדרי ראייה). ההורים יכולים לבחור לממש את זכותם לקבלת השירותים הללו. במסגרת הייעוץ והתמיכה, לשכת הרווחה לנוער מבקשת לעודד שיתוף פעולה בין הורים פרודים בכל הנוגע לאחריותם כהורים.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מעורבות לשכת הרווחה הנוער בהליכים הנדונים בפני בית המשפט לענייני משפחה כחלק מתפקידה הריבוני קשורה קשר הדוק לשירותי הרווחה לילדים ונוער במסגרת קידום החינוך במשפחה (ראו גם שקופית 2.2.4). כאשר סכסוכי משמורת מובאים בפני בית המשפט, למשל כאשר הורה עותר לבית המשפט לענייני משפחה בבקשה לשינוי או קביעת הסדרי המשמורת והראייה, לשכת הרווחה לנוער מחויבת להיות מעורבת בהליך. החוק בדבר ההליכים בענייני משפחה ושיפוט וולונטרי קובע כי "בהליכים הנוגעים לילד, יש לערך שימוע ללשכת הרווחה לנוער. היה ולא ייערך שימוש מחמת סכנה מיידית, יש לערוך את השימוע בהקדם האפשרי" (סעיף 162 פסקה 1 בחוק). לפי סעיף 50 פסקה 1 בספר החוקים הסוציאלי השמיני (שיתוף פעולה בהליכים הנדונים בפני בית המשפט לענייני משפחה), לשכת הרווחה לנוער מחויבת לשתף פעולה ולסייע לבית המשפט בכל ההליכים הנוגעים למשמורת ילדים ובני נוער. לשכת הרווחה לנוער תתמוך בראש ובראשונה במשפחות במציאת פתרון בהסכמה לסכסוכים בין ההורים. אנשי המקצוע יעודדו את ההורים לממש (בשנית) את שירותי הייעוץ והתמיכה לפי סעיפים 17 ו-18 בספר החוקים הסוציאלי השמיני.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לשכת הרווחה לנוער תדווח לבית המשפט לענייני משפחה על כל השירותים שניתנו בעבר ובהווה ועל כל תמיכה אפשרית נוספת שעשויה להינתן בעתיד. הודות למומחיותם הסוציו-פדגוגית, עובדי הלשכה מסייעים ותומכים בבית המשפט לענייני משפחה בקבלת ההחלטה. במסגרת חוות הדעת, מומחי הלשכה עוסקים, למשל, בהתפתחות החברתית והרגשית של הילדים ובני הנוער, מחווים דעתם לגבי הקשרים המשפחתיים והיחסים בין האחים, ונותנים במה לנטיותיהם, העדפותיהם ורצונותיהם של הילדים. ככלל, ההליכים בבית המשפט לענייני משפחה שעניינם פרידה וגירושין מתמקדים במציאת פתרונות בהסכמה. סעיף 156 בחוק בדבר ההליכים בענייני משפחה ושיפוט וולונטרי מסדיר באופן חוקי את המגמה הזו במסגרת של </a:t>
            </a:r>
            <a:r>
              <a:rPr lang="he-IL" b="1" kern="1200" dirty="0">
                <a:solidFill>
                  <a:schemeClr val="tx1"/>
                </a:solidFill>
                <a:cs typeface="+mn-cs"/>
              </a:rPr>
              <a:t>תיווך להסכמה</a:t>
            </a:r>
            <a:r>
              <a:rPr lang="he-IL" kern="1200" dirty="0">
                <a:solidFill>
                  <a:schemeClr val="tx1"/>
                </a:solidFill>
                <a:cs typeface="+mn-cs"/>
              </a:rPr>
              <a:t>. הורים שלא מצליחים להגיע לפתרון בעצמם יכולים להיעזר בשירותי הייעוץ והגישור של שירותי הרווחה לילדים ונוער כדי שיוכלו להגיע להסכמה משותפת על המשמורת ההורית. במידה והורים לא יהיו מוכנים לקבל תמיכה כזו, בית המשפט לענייני משפחה רשאי להורות להם להגיע לייעוץ או לשיחת הסברה בנושא גישור שאינה כרוכה בתשלום.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בסעיף 155 בחוק בדבר ההליכים בענייני משפחה ושיפוט וולונטרי, מוסדר במסגרת </a:t>
            </a:r>
            <a:r>
              <a:rPr lang="he-IL" b="1" kern="1200" dirty="0">
                <a:solidFill>
                  <a:schemeClr val="tx1"/>
                </a:solidFill>
                <a:cs typeface="+mn-cs"/>
              </a:rPr>
              <a:t>העיקרון למתן קדימות וזירוז הליכים</a:t>
            </a:r>
            <a:r>
              <a:rPr lang="he-IL" kern="1200" dirty="0">
                <a:solidFill>
                  <a:schemeClr val="tx1"/>
                </a:solidFill>
                <a:cs typeface="+mn-cs"/>
              </a:rPr>
              <a:t> שיש לקבוע "דיון מוקדם ראשון" (לכל המאוחר בתוך חודש מיום תחילת ההליך), במהלכו מתכנסים כל המשתתפים לדיון במצב כדי להעריך את נכונות ויכולת הצדדים לשתף פעולה ביניהם. הדיון עוסק בצעדים האפשריים הבאים ובאופן אידיאלי מגיעים ההורים להסכמות ביניהם. במידה והדבר לא יתאפשר, רשאי השופט לתת צו זמני טרם פתיחת ההליך הראשי. במסגרת ההליך הראשי ייאסף מידע נוסף ויינתן פסק דין סופי.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Meysen, Thomas/Nonninger, Sybille (2019): Familienrecht und familiengerichtliches Verfahren (FamFG). In: Merchel, Joachim (ed.): Handbuch Allgemeiner Sozialer Dienst. 3rd edition. Munich, p. 126−136.</a:t>
            </a:r>
            <a:endParaRPr lang="en-US" kern="1200" dirty="0">
              <a:solidFill>
                <a:schemeClr val="tx1"/>
              </a:solidFill>
            </a:endParaRPr>
          </a:p>
          <a:p>
            <a:pPr lvl="0" algn="l" rtl="1"/>
            <a:r>
              <a:rPr lang="de-DE" kern="1200" dirty="0">
                <a:solidFill>
                  <a:schemeClr val="tx1"/>
                </a:solidFill>
              </a:rPr>
              <a:t>Münder, Johannes (ed.) (2017): Kindeswohl zwischen Jugendhilfe und Justiz: Weinheim and Basel.</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68</a:t>
            </a:fld>
            <a:endParaRPr lang="de-DE"/>
          </a:p>
        </p:txBody>
      </p:sp>
    </p:spTree>
    <p:extLst>
      <p:ext uri="{BB962C8B-B14F-4D97-AF65-F5344CB8AC3E}">
        <p14:creationId xmlns:p14="http://schemas.microsoft.com/office/powerpoint/2010/main" val="809625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218704"/>
          </a:xfrm>
        </p:spPr>
        <p:txBody>
          <a:bodyPr/>
          <a:lstStyle/>
          <a:p>
            <a:pPr algn="r" rtl="1"/>
            <a:r>
              <a:rPr lang="ar-SA" b="1" kern="1200" dirty="0">
                <a:solidFill>
                  <a:schemeClr val="tx1"/>
                </a:solidFill>
                <a:cs typeface="+mn-cs"/>
              </a:rPr>
              <a:t>2.6.5 </a:t>
            </a:r>
            <a:r>
              <a:rPr lang="he-IL" b="1" kern="1200" dirty="0">
                <a:solidFill>
                  <a:schemeClr val="tx1"/>
                </a:solidFill>
                <a:cs typeface="+mn-cs"/>
              </a:rPr>
              <a:t>אפוטרופסות מלאה וחלקית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אין ילדים או בני נוער ללא ייצוג חוקי. ב"מקרה הרגיל", האפוטרופוסים הטבעיים של הילד הם הורים המחזיקים במשמורת משותפת או הורה אחד המחזיק במשמורת יחידנית. העברת המשמורת מההורים ביולוגיים לאפוטרופוס מלא (העברת כל המשמורת ההורית) או לאפוטרופוס חלקי (העברת חלקים מהמשמורת ההורית) תתבצע על ידי בית המשפט לענייני משפחה בהשתתפות לשכת הרווחה לנוער, במקרים בהם ההורים אינם מוכנים או אינם מסוגלים להחזיק במשמורת ההורית בעצמם, או לחליפין אם במסגרת המשמורת ההורית הם אינם מונעים סכנות עבור ילדיהם או אף גורמים לסכנות מעין אלה בעצמם (התעללות, הזנחה, אלימות מינית).</a:t>
            </a:r>
          </a:p>
          <a:p>
            <a:pPr algn="r" rtl="1"/>
            <a:endParaRPr lang="en-US" kern="1200" dirty="0">
              <a:solidFill>
                <a:schemeClr val="tx1"/>
              </a:solidFill>
            </a:endParaRPr>
          </a:p>
          <a:p>
            <a:pPr algn="r" rtl="1"/>
            <a:r>
              <a:rPr lang="he-IL" kern="1200" dirty="0">
                <a:solidFill>
                  <a:schemeClr val="tx1"/>
                </a:solidFill>
                <a:cs typeface="+mn-cs"/>
              </a:rPr>
              <a:t>נעשית הבחנה בין אפוטרופסות רשמית מלאה </a:t>
            </a:r>
            <a:r>
              <a:rPr lang="he-IL" b="1" kern="1200" dirty="0">
                <a:solidFill>
                  <a:schemeClr val="tx1"/>
                </a:solidFill>
                <a:cs typeface="+mn-cs"/>
              </a:rPr>
              <a:t>על פי מינוי</a:t>
            </a:r>
            <a:r>
              <a:rPr lang="he-IL" kern="1200" dirty="0">
                <a:solidFill>
                  <a:schemeClr val="tx1"/>
                </a:solidFill>
                <a:cs typeface="+mn-cs"/>
              </a:rPr>
              <a:t> (סעיף 1791ב בקודקס האזרחי) או אפוטרופסות רשמית חלקית </a:t>
            </a:r>
            <a:r>
              <a:rPr lang="he-IL" b="1" kern="1200" dirty="0">
                <a:solidFill>
                  <a:schemeClr val="tx1"/>
                </a:solidFill>
                <a:cs typeface="+mn-cs"/>
              </a:rPr>
              <a:t>על פי מינוי</a:t>
            </a:r>
            <a:r>
              <a:rPr lang="he-IL" kern="1200" dirty="0">
                <a:solidFill>
                  <a:schemeClr val="tx1"/>
                </a:solidFill>
                <a:cs typeface="+mn-cs"/>
              </a:rPr>
              <a:t> (סעיף 1909 בקודקס האזרחי) מטעם בית המשפט לענייני משפחה לבין אפוטרופסות רשמית </a:t>
            </a:r>
            <a:r>
              <a:rPr lang="he-IL" b="1" kern="1200" dirty="0">
                <a:solidFill>
                  <a:schemeClr val="tx1"/>
                </a:solidFill>
                <a:cs typeface="+mn-cs"/>
              </a:rPr>
              <a:t>על פי דין</a:t>
            </a:r>
            <a:r>
              <a:rPr lang="he-IL" kern="1200" dirty="0">
                <a:solidFill>
                  <a:schemeClr val="tx1"/>
                </a:solidFill>
                <a:cs typeface="+mn-cs"/>
              </a:rPr>
              <a:t> (סעיף 1791ג, </a:t>
            </a:r>
            <a:r>
              <a:rPr lang="he-IL" kern="1200" dirty="0" err="1">
                <a:solidFill>
                  <a:schemeClr val="tx1"/>
                </a:solidFill>
                <a:cs typeface="+mn-cs"/>
              </a:rPr>
              <a:t>סעיף</a:t>
            </a:r>
            <a:r>
              <a:rPr lang="he-IL" kern="1200" dirty="0">
                <a:solidFill>
                  <a:schemeClr val="tx1"/>
                </a:solidFill>
                <a:cs typeface="+mn-cs"/>
              </a:rPr>
              <a:t> 1751 בקודקס האזרחי). האפוטרופסות הרשמית על פי דין נוצרת מכוח החוק במקרים בהם ילד נולד לאם קטינה שאינה נשואה לאביו של הילד, או כאשר הורים מוסרים את ילדם לאימוץ.</a:t>
            </a:r>
            <a:endParaRPr lang="en-US" kern="1200" dirty="0">
              <a:solidFill>
                <a:schemeClr val="tx1"/>
              </a:solidFill>
            </a:endParaRPr>
          </a:p>
          <a:p>
            <a:pPr algn="r" rtl="1"/>
            <a:r>
              <a:rPr lang="he-IL" kern="1200" dirty="0">
                <a:solidFill>
                  <a:schemeClr val="tx1"/>
                </a:solidFill>
                <a:cs typeface="+mn-cs"/>
              </a:rPr>
              <a:t>עם העברת המשמורת לאפוטרופוס מלא או חלקי, הוא יקבל על עצמו את הזכות והחובה לדאוג לקטין (סעיף 1800 בקודקס האזרחי), כמו למשל, לקבוע את מקום מגוריו, לפנות לקבלת עזרה ולפנות לערכאות במקרה של סירוב למתן שירותים. בהחלטותיו, מחויב האפוטרופוס אך ורק לרווחתו של החוסה, וככלל הוא אינו כפוף למרותה של רשות כלשהי. בנוסף, מאז 2011, האפוטרופוסים המלאים והחלקיים נדרשים על פי חוק לשמור על קשר אישי עם החוסים, אשר בא לידי ביטוי בדרך כלל בביקורים חודשיים (סעיף 1793 פסקה 1א בקודקס האזרחי).</a:t>
            </a:r>
          </a:p>
          <a:p>
            <a:pPr algn="r" rtl="1"/>
            <a:endParaRPr lang="en-US" kern="1200" dirty="0">
              <a:solidFill>
                <a:schemeClr val="tx1"/>
              </a:solidFill>
            </a:endParaRPr>
          </a:p>
          <a:p>
            <a:pPr algn="r" rtl="1"/>
            <a:r>
              <a:rPr lang="he-IL" kern="1200" dirty="0">
                <a:solidFill>
                  <a:schemeClr val="tx1"/>
                </a:solidFill>
                <a:cs typeface="+mn-cs"/>
              </a:rPr>
              <a:t>יש להבחין גם בין אפוטרופסות מלאה/חלקית של אנשים פרטיים ועמותות לבין אפוטרופסות רשמית. במסגרת האפוטרופסות הרשמית, זכויות המשמורת שנשללו מההורה מועברות ללשכת הסעד לנוער מתוקף היותה רשות ממשלתית (סעיפים 1791א, 1791ב בקודקס האזרחי). לשכת הסעד מעבירה את תפקיד האפוטרופוס המלא או החלקי לאחד מעובדיה. במסגרת העברה זו, עובדי הלשכה ישמשו כנציגיו החוקיים של הילד או המתבגר (סעיף 55 פסקה 2 בספר החוקים הסוציאלי השמיני).</a:t>
            </a:r>
          </a:p>
          <a:p>
            <a:pPr algn="r" rtl="1"/>
            <a:endParaRPr lang="en-US" kern="1200" dirty="0">
              <a:solidFill>
                <a:schemeClr val="tx1"/>
              </a:solidFill>
            </a:endParaRPr>
          </a:p>
          <a:p>
            <a:pPr algn="r" rtl="1"/>
            <a:r>
              <a:rPr lang="he-IL" kern="1200" dirty="0">
                <a:solidFill>
                  <a:schemeClr val="tx1"/>
                </a:solidFill>
                <a:cs typeface="+mn-cs"/>
              </a:rPr>
              <a:t>בנוסף לשלילה מלאה או חלקית של המשמורת ההורית על ידי בתי המשפט לענייני משפחה, סעיף 1666 בקודקס האזרחי קובע כי בית המשפט לענייני משפחה רשאי לתת הוראות או איסורים, לרבות הוראות לפנייה לקבלת סיוע מגופים ציבוריים, הוראות למניעת הפרתו של חוק חינוך חובה או איסורים על יצירת קשר אם אנשים מסוימים או שהייה במקומות מסוימים (ראו </a:t>
            </a:r>
            <a:r>
              <a:rPr lang="de-DE" kern="1200" dirty="0">
                <a:solidFill>
                  <a:schemeClr val="tx1"/>
                </a:solidFill>
              </a:rPr>
              <a:t>Münder 2017</a:t>
            </a:r>
            <a:r>
              <a:rPr lang="he-IL" kern="1200" dirty="0">
                <a:solidFill>
                  <a:schemeClr val="tx1"/>
                </a:solidFill>
                <a:cs typeface="+mn-cs"/>
              </a:rPr>
              <a:t>).</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Münder, Johannes (2017): Kindeswohl zwischen Jugendhilfe und Justiz. Zur Entwicklung von Entscheidungsgrundlagen und Verfahren zur Sicherung des Kindeswohls zwischen Jugendämtern und Familiengerichten, Weinheim and Basel.</a:t>
            </a:r>
            <a:endParaRPr lang="en-US" kern="1200" dirty="0">
              <a:solidFill>
                <a:schemeClr val="tx1"/>
              </a:solidFill>
            </a:endParaRPr>
          </a:p>
          <a:p>
            <a:pPr lvl="0" algn="l" rtl="1"/>
            <a:r>
              <a:rPr lang="de-DE" kern="1200" dirty="0">
                <a:solidFill>
                  <a:schemeClr val="tx1"/>
                </a:solidFill>
              </a:rPr>
              <a:t>Pothmann, Jens (2021): Amtsvormundschaften, Amtspflegschaften, Beistandschaften, in: Autorengruppe Kinder- und Jugendhilfestatistik: Kinder- und Jugendhilfereport Extra 2021, Dortmund, p. 45-47. </a:t>
            </a:r>
            <a:r>
              <a:rPr lang="en-GB" kern="1200" dirty="0">
                <a:solidFill>
                  <a:schemeClr val="tx1"/>
                </a:solidFill>
              </a:rPr>
              <a:t>Online at </a:t>
            </a:r>
            <a:r>
              <a:rPr lang="en-GB" u="sng" kern="1200" dirty="0">
                <a:solidFill>
                  <a:schemeClr val="tx1"/>
                </a:solidFill>
                <a:hlinkClick r:id="rId3"/>
              </a:rPr>
              <a:t>https://www.akjstat.tu-dortmund.de/fileadmin/user_upload/Kinder-_und_Jugendhilfereport_Extra_2021_AKJStat.pdf</a:t>
            </a:r>
            <a:r>
              <a:rPr lang="en-GB" kern="1200" dirty="0">
                <a:solidFill>
                  <a:schemeClr val="tx1"/>
                </a:solidFill>
              </a:rPr>
              <a:t> (last accessed: 31 May 2021). </a:t>
            </a:r>
            <a:endParaRPr lang="en-US" kern="1200" dirty="0">
              <a:solidFill>
                <a:schemeClr val="tx1"/>
              </a:solidFill>
            </a:endParaRPr>
          </a:p>
          <a:p>
            <a:pPr lvl="0" algn="l" rtl="1"/>
            <a:r>
              <a:rPr lang="de-DE" kern="1200" dirty="0">
                <a:solidFill>
                  <a:schemeClr val="tx1"/>
                </a:solidFill>
              </a:rPr>
              <a:t>Wabnitz, Reinhard J. (2018): Andere Aufgaben der Kinder- und Jugendhilfe, in: Böllert, Karin (ed.), Kompendium Kinder- und Jugendhilfe, Wiesbaden, p. 853−864.</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69</a:t>
            </a:fld>
            <a:endParaRPr lang="de-DE"/>
          </a:p>
        </p:txBody>
      </p:sp>
    </p:spTree>
    <p:extLst>
      <p:ext uri="{BB962C8B-B14F-4D97-AF65-F5344CB8AC3E}">
        <p14:creationId xmlns:p14="http://schemas.microsoft.com/office/powerpoint/2010/main" val="40752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9621686"/>
          </a:xfrm>
        </p:spPr>
        <p:txBody>
          <a:bodyPr/>
          <a:lstStyle/>
          <a:p>
            <a:pPr algn="r" rtl="1"/>
            <a:r>
              <a:rPr lang="he-IL" b="1" kern="1200" dirty="0">
                <a:solidFill>
                  <a:schemeClr val="tx1"/>
                </a:solidFill>
                <a:cs typeface="+mn-cs"/>
              </a:rPr>
              <a:t>1.1.3 ילדים, בני נוער ומבוגרים צעירים</a:t>
            </a:r>
          </a:p>
          <a:p>
            <a:pPr algn="r" rtl="1"/>
            <a:endParaRPr lang="en-US" kern="1200" dirty="0">
              <a:solidFill>
                <a:schemeClr val="tx1"/>
              </a:solidFill>
            </a:endParaRPr>
          </a:p>
          <a:p>
            <a:pPr algn="r" rtl="1"/>
            <a:r>
              <a:rPr lang="he-IL" kern="1200" dirty="0">
                <a:solidFill>
                  <a:schemeClr val="tx1"/>
                </a:solidFill>
                <a:cs typeface="+mn-cs"/>
              </a:rPr>
              <a:t>שירותי הרווחה לילדים ולנוער נעזרים במידע על תנאי המסגרת ונסיבות החיים בקשר לגדילתם של ילדים, בני נוער ומבוגרים צעירים ככלי חשוב לזיהוי טוב יותר של מצבים בעייתיים. נתון חשוב בהקשר זה הוא מספר הצעירים מתחת לגיל 27 הפונים לשירותי הרווחה לילדים ולנוער. לאחר ירידה במספרם למשך תקופה ממושכת, הוא שב לעלות ב-2015 </a:t>
            </a:r>
            <a:r>
              <a:rPr lang="he-IL" kern="1200" dirty="0" err="1">
                <a:solidFill>
                  <a:schemeClr val="tx1"/>
                </a:solidFill>
                <a:cs typeface="+mn-cs"/>
              </a:rPr>
              <a:t>וב</a:t>
            </a:r>
            <a:r>
              <a:rPr lang="he-IL" kern="1200" dirty="0">
                <a:solidFill>
                  <a:schemeClr val="tx1"/>
                </a:solidFill>
                <a:cs typeface="+mn-cs"/>
              </a:rPr>
              <a:t>-2016 עקב שיעורי ילודה גבוהים יותר והגירה מוגברת.</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בגרמניה, צעירים מגיעים לבגרות בגיל 18. קבוצת הצעירים מתחת לגיל 18, הנחשבים קטינים, היא  קבוצת הגיל המרכזית בשירותי הרווחה לילדים ולנוער. בהתחשב במגוון הרחב של השירותים שהיא מעניקה לסיוע ולתמיכה בילדים, בבני נוער ובמשפחותיהם, ישנה משמעות לחשיבות הכמותית שהייתה לקבוצת גיל זו בעבר, לזו שיש לה כיום ותהיה לה בעתיד. ההתמקדות היא אפוא בשאלה על כמה צעירים אחראים שירותי הרווחה לילדים ונוער</a:t>
            </a:r>
            <a:r>
              <a:rPr lang="de-DE" kern="1200" dirty="0">
                <a:solidFill>
                  <a:schemeClr val="tx1"/>
                </a:solidFill>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ב-31 בדצמבר 2019 חיו בגרמניה 13.7 מיליון איש בני פחות מ-18, המהווים 16.4% מכלל האוכלוסייה. ערך זה נשאר קבוע ברובו בשנים האחרונות חרף עלייה קלה במספרים האבסולוטיים. בנוסף, ישנם 8.2 מיליון בוגרים צעירים (גיל 18 עד 27), המהווים 9.8% מכלל האוכלוסייה. בסך הכול, קהל היעד של שירותי הרווחה לילדים ונוער בשנת 2019 כלל 21.9 מיליון צעירים מתחת לגיל 27, קצת יותר מרבע מכלל האוכלוסייה.</a:t>
            </a:r>
            <a:endParaRPr lang="en-US" kern="1200" dirty="0">
              <a:solidFill>
                <a:schemeClr val="tx1"/>
              </a:solidFill>
            </a:endParaRPr>
          </a:p>
          <a:p>
            <a:pPr algn="r" rtl="1"/>
            <a:r>
              <a:rPr lang="he-IL" kern="1200" dirty="0">
                <a:solidFill>
                  <a:schemeClr val="tx1"/>
                </a:solidFill>
                <a:cs typeface="+mn-cs"/>
              </a:rPr>
              <a:t>קבוצות גיל ספציפיות והתפתחותן המספרית חשובות לתחומי הפעילות השונים בשירותים לרווחת הילדים והנוער; לדוגמא, ילדים מתחת לגיל 3 וילדים מגיל 3 ועד לגיל בית הספר רלוונטיים לתחום של מעונות היום, בעוד שהקבוצה של בני 6 ומעלה רלוונטית לתחום העבודה עם ילדים ונוער. כל קבוצות הגילאים רלוונטיות לתחום התמיכה בחינוך. בשנים האחרונות, גידול האוכלוסייה הרב ביותר נרשם בעיקר בקבוצות הגיל הצעירות, בעוד שמספר בני הנוער הבוגרים יותר והמבוגרים הצעירים ירד מעט בין השנים 2016 ל-2019. הגידול במספר הצעירים באוכלוסייה מביא לכך ששירותי הרווחה לילדים ולנוער צריכים להציע תוכניות נוספות בזמן שהצורך (בתמיכה) נשאר זהה. הכרת המגמות בקבוצות הגיל הרלוונטיות לשירותי הרווחה מהווה כלי הכרחי לתכנון בתחומי פעולה רבים ברווחת הילדים והנוער, למשל בתחום מעונות היום, לצורך מעקב אחרי מספר המקומות במעונות והצוות הנדרש.</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התכנון מצריך גם שימוש בתחזיות אוכלוסייה. אם נתבונן בגרסה המתונה של תחזית האוכלוסייה המתואמת ה-14, המספר הכולל של צעירים מתחת לגיל 18 ימשיך לעלות בעתיד מ-13.7 מיליון כיום ל-14.2 מיליון קטינים עד 2030 (כתוצאה מכך צפוי שחלקם באוכלוסייה יגדל מ-16.4% ל-17.0%). ברמה המקומית, האתגר התכנוני המרכזי ובעיקר הפוליטי של תחזיות אוכלוסייה מעין אלה הוא לארגן את שירותי הרווחה לילדים ונוער תוך הסתמכות על צרכיהם של הצעירים ובני משפחותיהם לקראת העתיד, להתאים אותם לצרכיהם האישיים ולשלבם במגוון הרחב של השירותים המוצעים.</a:t>
            </a:r>
            <a:endParaRPr lang="en-US" kern="1200" dirty="0">
              <a:solidFill>
                <a:schemeClr val="tx1"/>
              </a:solidFill>
            </a:endParaRPr>
          </a:p>
          <a:p>
            <a:pPr algn="r" rtl="1"/>
            <a:endParaRPr lang="he-IL" b="1" kern="1200" dirty="0">
              <a:solidFill>
                <a:schemeClr val="tx1"/>
              </a:solidFill>
              <a:cs typeface="+mn-cs"/>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Böwing-Schmalenbrock, Melanie/Detemple, Jonas/Meiner-Teubner, Christiane (2021): Aufwachsen in Deutschland – Rahmenbedingungen der Kinder- und Jugendhilfe, in: Autorengruppe Kinder- und Jugendhilfestatistik: Kinder- und Jugendhilfereport Extra 2021, Dortmund, p. 7</a:t>
            </a:r>
            <a:r>
              <a:rPr lang="en-GB" kern="1200" dirty="0">
                <a:solidFill>
                  <a:schemeClr val="tx1"/>
                </a:solidFill>
              </a:rPr>
              <a:t>−</a:t>
            </a:r>
            <a:r>
              <a:rPr lang="de-DE" kern="1200" dirty="0">
                <a:solidFill>
                  <a:schemeClr val="tx1"/>
                </a:solidFill>
              </a:rPr>
              <a:t>11.</a:t>
            </a:r>
            <a:endParaRPr lang="en-US" kern="1200" dirty="0">
              <a:solidFill>
                <a:schemeClr val="tx1"/>
              </a:solidFill>
            </a:endParaRPr>
          </a:p>
          <a:p>
            <a:pPr lvl="0" algn="l" rtl="1"/>
            <a:r>
              <a:rPr lang="de-DE" kern="1200" dirty="0">
                <a:solidFill>
                  <a:schemeClr val="tx1"/>
                </a:solidFill>
              </a:rPr>
              <a:t>Fendrich, Sandra (2018): Auswirkungen des demografischen Wandels auf die Arbeitsfelder der Kinder- und Jugendhilfe, in Böllert, Karin (ed.), Kompendium Kinder- und Jugendhilfe, Münster 2018.</a:t>
            </a:r>
            <a:endParaRPr lang="en-US" kern="1200" dirty="0">
              <a:solidFill>
                <a:schemeClr val="tx1"/>
              </a:solidFill>
            </a:endParaRPr>
          </a:p>
          <a:p>
            <a:pPr lvl="0" algn="l" rtl="1"/>
            <a:r>
              <a:rPr lang="de-DE" kern="1200" dirty="0">
                <a:solidFill>
                  <a:schemeClr val="tx1"/>
                </a:solidFill>
              </a:rPr>
              <a:t>Statistisches Bundesamt: Fortschreibung des Bevölkerungsstandes (</a:t>
            </a:r>
            <a:r>
              <a:rPr lang="de-DE" u="sng" kern="1200" dirty="0">
                <a:solidFill>
                  <a:schemeClr val="tx1"/>
                </a:solidFill>
                <a:hlinkClick r:id="rId3"/>
              </a:rPr>
              <a:t>https://www-genesis.destatis.de/genesis//online?operation=table&amp;code=12411-0005&amp;bypass=true&amp;levelindex=0&amp;levelid=1615581699068#abreadcrumb</a:t>
            </a:r>
            <a:r>
              <a:rPr lang="de-DE" kern="1200" dirty="0">
                <a:solidFill>
                  <a:schemeClr val="tx1"/>
                </a:solidFill>
              </a:rPr>
              <a:t> (last accessed: 12 March 2021).</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7</a:t>
            </a:fld>
            <a:endParaRPr lang="de-DE"/>
          </a:p>
        </p:txBody>
      </p:sp>
    </p:spTree>
    <p:extLst>
      <p:ext uri="{BB962C8B-B14F-4D97-AF65-F5344CB8AC3E}">
        <p14:creationId xmlns:p14="http://schemas.microsoft.com/office/powerpoint/2010/main" val="16770525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427651"/>
          </a:xfrm>
        </p:spPr>
        <p:txBody>
          <a:bodyPr/>
          <a:lstStyle/>
          <a:p>
            <a:pPr algn="r" rtl="1"/>
            <a:r>
              <a:rPr lang="ar-SA" b="1" kern="1200" dirty="0">
                <a:solidFill>
                  <a:schemeClr val="tx1"/>
                </a:solidFill>
                <a:cs typeface="+mn-cs"/>
              </a:rPr>
              <a:t>2.6.6 </a:t>
            </a:r>
            <a:r>
              <a:rPr lang="he-IL" b="1" kern="1200" dirty="0">
                <a:solidFill>
                  <a:schemeClr val="tx1"/>
                </a:solidFill>
                <a:cs typeface="+mn-cs"/>
              </a:rPr>
              <a:t>מעורבות בהליכים בפני בית המשפט לענייני נוער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לפי סעיף 52 בספר החוקים הסוציאלי השמיני (</a:t>
            </a:r>
            <a:r>
              <a:rPr lang="de-DE" kern="1200" dirty="0">
                <a:solidFill>
                  <a:schemeClr val="tx1"/>
                </a:solidFill>
              </a:rPr>
              <a:t>SGB VIII</a:t>
            </a:r>
            <a:r>
              <a:rPr lang="he-IL" kern="1200" dirty="0">
                <a:solidFill>
                  <a:schemeClr val="tx1"/>
                </a:solidFill>
                <a:cs typeface="+mn-cs"/>
              </a:rPr>
              <a:t>), לשכת רווחה לנוער תהיה מעורבת בהליכים לפי חוק בתי המשפט לנוער (</a:t>
            </a:r>
            <a:r>
              <a:rPr lang="de-DE" kern="1200" dirty="0">
                <a:solidFill>
                  <a:schemeClr val="tx1"/>
                </a:solidFill>
              </a:rPr>
              <a:t>Jugendgerichtsgesetz</a:t>
            </a:r>
            <a:r>
              <a:rPr lang="he-IL" kern="1200" dirty="0">
                <a:solidFill>
                  <a:schemeClr val="tx1"/>
                </a:solidFill>
                <a:cs typeface="+mn-cs"/>
              </a:rPr>
              <a:t>) המתנהלים נגד בני נוער (בני 14 עד 17) או מבוגרים צעירים (שהיו בני 18 עד 21 בעת ביצוע העבירה). שירות הסיוע המשפטי לנוער או שירות הסיוע לנוער בהליכים פליליים נכנסים לתמונה כאשר המשטרה מודיעה ללשכת הסעד לנוער כי היא חושדת בנער או מבוגר צעיר בביצוע עבירה פלילית ופותחת בהליכים פליליים נגדו. שירותי הסיוע ידריכו את בני הנוער או המבוגרים הצעירים שעברו עבירה פלילית לאורך כל ההליך הפלילי לנוער.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בעוד שטווח תפקידיהם של שירות הסיוע המשפטי לנוער והסיוע לנוער בהליכים פליליים אינו שונה באופן מהותי מתפקידיהם של שירותי הרווחה לילדים ונוער (סעיף 1 בספר החוקים הסוציאלי השמיני), יש להם זכויות וחובות נוספות על פי חוק בתי המשפט לנוער. ראשית, שירות הסיוע המשפטי לנוער ושירות הסיוע לנוער בהליכים פליליים תומכים בנאשם הצעיר במתן סיוע לצרכיו החינוכיים על פי חקיקת שירותי הרווחה הנוער. שירותי הסיוע מוודאים, בין היתר, האם האפשרות של מתן תמיכה חינוכית לצעיר מטעם שירותי הרווחה עשויה להביא לביטול הצורך בהעמדה לדין או לסגירת התיק. המעורבות של שירותי הסיוע מבטיחה שהיבטים סוציו-פדגוגיים יילקחו בחשבון במסגרת ההליכים בבתי משפט לנוער. שנית, שירות הסיוע המשפטי לנוער ושירות הסיוע לנוער בהליכים פליליים פועלים גם מטעם בית המשפט לנוער ומסייעים "לרשויות המעורבות בחקר אישיותו, התפתחותו וסביבתו המשפחתית, חברתית וכלכלית של הצעיר" (סעיף 38 ב' 2</a:t>
            </a:r>
            <a:r>
              <a:rPr lang="he-IL" b="1" kern="1200" dirty="0">
                <a:solidFill>
                  <a:schemeClr val="tx1"/>
                </a:solidFill>
                <a:cs typeface="+mn-cs"/>
              </a:rPr>
              <a:t> </a:t>
            </a:r>
            <a:r>
              <a:rPr lang="he-IL" kern="1200" dirty="0">
                <a:solidFill>
                  <a:schemeClr val="tx1"/>
                </a:solidFill>
                <a:cs typeface="+mn-cs"/>
              </a:rPr>
              <a:t>בחוק בתי המשפט לנוער). שירותי הסיוע משתתפים בהליך המשפטי הראשי המתנהל נגד הנאשם הצעיר ומדווחים לבית המשפט על אישיותו ונסיבות חייו. אם ההליך מסתיים בהרשעה, שירותי הסיוע מפקחים על כך שהצעיר שהורשע ממלא אחר ההוראות והתנאים (סעיף 38 ה' 1 בחוק בתי המשפט לנוער, "סמכות הפיקוח"). שירות הסיוע לנוער בהליכים פליליים אחראי לוודא שעומדת בפני הצעיר שהורשע תשתית הולמת של שירותים אמבולטוריים במקום (למשל, הוראות לגבי הדרכתו, ליווי סוציו-פדגוגי בעבודה, קורסים למיומנויות חברתיות). שירותי הסיוע מאפשרים באופן חלקי גם תמיכה לילדים הנמצאים בגיל האחריות הפלילית (מתחת לגיל 14) ולהוריהם.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התחולה הכפולה של שתי מערכות חקיקה – ספר החוקים הסוציאלי השמיני וחוק בתי המשפט לנוער  – יוצרת לעיתים "מתח" מסוים עקב ההיגיון השונה העומד בבסיסם של כל אחד מהתחומים המשפטיים. המשפט הפלילי לנוער מתמקד בעבירות פליליות שבוצעו (לכאורה), בעוד שמטרתו של ההליך המשפטי היא חשיפת "האמת" לגבי האירוע ומניעת עבירות פליליות נוספות ("מניעת עבריינות חוזרת"). מנגד, דיני הרווחה לילדים ונוער מתמקדים בצרכים החינוכיים, בקידום ובתמיכה  לצעירים בהתאם לצרכיהם האישיים. "אי-התאמה" זו בין העבודה הסוציאלית למערכת המשפט (הפלילית) באה לידי ביטוי גם במונחים השונים הנמצאים בשימוש בעבודה הסוציו-פדגוגית בתחום. בעוד שלמונח השמרני "שירות סיוע משפטי לנוער" יש סממנים שיפוטיים ברורים, המונח "שירותי סיוע לנוער בהליכים פליליים" מעיד על זיקה למערך שירותי הרווחה לילדים ונוער. הן שירות הסיוע המשפטי לנוער והן שירות הסיוע לנוער בהליכים פליליים אינם כפופים להנחיות של בית המשפט. כמו כן, הם אינם חייבים בדיווח במסגרת החקירה של עבירות פליליות כלשהן.</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בפועל, הדרך בה מאורגנים השירותים הללו שונה מאוד ממקום למקום. רוב לשכות הרווחה לנוער ממלאות את תפקידיהן בעצמן; רק לעתים נדירות הן מאצילות סמכויות, באופן מלא או חלקי, על גופים עצמאיים. מנגד, שירות הסיוע המשפטי לנוער ושירות הסיוע לנוער בהליכים פליליים פועלים בתור יחידה ארגונית עצמאית בתוך לשכות הרווחה לנוער, או כחלק מהשירות הסוציאלי הכללי. בהתאם לגודל וזמינות הצוות של הרשות המקומית ולשכת הרווחה לנוער שבתחומה, העבודה עשויה להתבצע על ידי צוותים גדולים או במסגרת "מחלקה של איש אחד".</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Cornel, Heinz/Trenczek, Thomas (2019): Strafrecht und Soziale Arbeit – Lehrbuch, Baden-Baden.</a:t>
            </a:r>
            <a:endParaRPr lang="en-US" kern="1200" dirty="0">
              <a:solidFill>
                <a:schemeClr val="tx1"/>
              </a:solidFill>
            </a:endParaRPr>
          </a:p>
          <a:p>
            <a:pPr lvl="0" algn="l" rtl="1"/>
            <a:r>
              <a:rPr lang="de-DE" kern="1200" dirty="0">
                <a:solidFill>
                  <a:schemeClr val="tx1"/>
                </a:solidFill>
              </a:rPr>
              <a:t>Goldberg, Brigitta/Trenczek, Thomas (2016): Jugendkriminalität, Jugendhilfe und Strafjustiz: Mitwirkung der Jugendhilfe im strafrechtlichen Verfahren, Stuttgart.</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70</a:t>
            </a:fld>
            <a:endParaRPr lang="de-DE"/>
          </a:p>
        </p:txBody>
      </p:sp>
    </p:spTree>
    <p:extLst>
      <p:ext uri="{BB962C8B-B14F-4D97-AF65-F5344CB8AC3E}">
        <p14:creationId xmlns:p14="http://schemas.microsoft.com/office/powerpoint/2010/main" val="18764434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1717194"/>
          </a:xfrm>
        </p:spPr>
        <p:txBody>
          <a:bodyPr/>
          <a:lstStyle/>
          <a:p>
            <a:pPr algn="r" rtl="1"/>
            <a:r>
              <a:rPr lang="ar-SA" b="1" kern="1200" dirty="0">
                <a:solidFill>
                  <a:schemeClr val="tx1"/>
                </a:solidFill>
                <a:cs typeface="+mn-cs"/>
              </a:rPr>
              <a:t>2.6.7 </a:t>
            </a:r>
            <a:r>
              <a:rPr lang="he-IL" b="1" kern="1200" dirty="0">
                <a:solidFill>
                  <a:schemeClr val="tx1"/>
                </a:solidFill>
                <a:cs typeface="+mn-cs"/>
              </a:rPr>
              <a:t>אימוץ</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בהשוואה למספר הילדים הקטינים המועברים למסגרות שונות של מגורים חוץ-ביתיים, שיעור האימוצים נמוך יחסית. עם זאת, נושא האימוץ מושך לא מעט תשומת לב ברמה הפוליטית, המקצועית ובתקשורת. הסיבה העיקרית לכך היא שלאימוץ השלכות משפטיות נרחבות ובדרך כלל בלתי הפיכות. לילד שאינו יכול לחיות עם הוריו הביולוגיים באופן קבוע, האימוץ מהווה אפשרות לגדול בסביבה משפחתית יציבה ובטוחה מבחינה חוקית, תחת השגחה הורית.  להורים המאמצים אותן זכויות וחובות (גם כלכליות) שיש להורים הביולוגיים. עם אישור המסירה לאימוץ, ההורים הביולוגיים מעבירים באופן קבוע ובלתי הפיך את זכות המשמורת. על פי רוב, הילד המאומץ מקבל את שם המשפחה של הוריו המאמצים, אשר מאותו רגע ואילך זכויות וחובות המשמורת נמצאות בחזקתם. </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בגרמניה, ההשלכות המשפטיות של האימוץ חורגות מעבר ליום הולדתו ה-18 של הילד המאומץ. לדוגמה, ההורים המאמצים והילד המאומץ חייבים בחובה הדדית לתמיכה כלכלית (למשל, הכנסת ההורים המאמצים תילקח בחשבון ב​​חישוב זכאות הילד המאומץ למענק סטודנט; הכנסתו של הילד המאומץ תילקח בחשבון אם הוריו המאמצים יועברו למוסד סיעודי). גם בענייני ירושה, ילדים מאומצים זוכים ליחס שווה לילדים ביולוגיים.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קיימות צורות אימוץ שונות. בהתאם, ישנן גם צורות שונות של קרבה משפחתית בין הורים מאמצים לילדם. (מאז 2017, גם בני זוג מאותו המין יכולים להיות הורים מאמצים). צורת האימוץ ה"קלאסית" של ילד שאין לו קרבת דם להורים והוא אינו ילד חורג של מי מהם, מכונה "אימוץ צד שלישי". צורת אימוץ זו משמשת חלופה למתן תמיכה חינוכית ארוכת טווח חוץ-ביתית לפי סעיפים 27 ואילך בספר החוקים הסוציאלי השמיני, כגון משפחת אומנה. במקרה של אימוץ של ילד חורג, ההורה החורג מאמץ את הילד הביולוגי של בן/ת הזוג. במקרה של אימוץ על ידי קרובי משפחה, הילד מאומץ על ידי קרובי משפחה מדרגה ראשונה (סבים וסבתות) או קרובים משפחה עקיפים עד דרגה שלישית (אחים/אחיות, דודה/דוד). כמו כן, נעשית אבחנה בין אימוץ בתוך המדינה ואימוץ חו"ל. במסגרת אימוץ חו"ל מובא הילד לגרמניה לצורך אימוץ.</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השאלה המהותית ביחס לכל צורות האימוץ היא באיזו מידה, בכל מקרה ומקרה, האימוץ הוא האפשרות הטובה ביותר עבור הילד (בהשוואה, למשל, לאפוטרופסות קבועה).</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הסדרת הליכי האימוץ, בחינת כשירותם של הורים מאמצים פוטנציאליים, בדיקת "ההתאמה" בין הילד להורים המאמצים, הייעוץ וליווי הצדדים בהליך נתונים לסמכותם של שירותי הרווחה לילדים ונוער. עם זאת, הבסיס המשפטי העיקרי להליך אינו מעוגן בספר החוקים הסוציאלי השמיני, אלא בקודקס האזרחי (</a:t>
            </a:r>
            <a:r>
              <a:rPr lang="de-DE" kern="1200" dirty="0">
                <a:solidFill>
                  <a:schemeClr val="tx1"/>
                </a:solidFill>
              </a:rPr>
              <a:t>BGB</a:t>
            </a:r>
            <a:r>
              <a:rPr lang="he-IL" kern="1200" dirty="0">
                <a:solidFill>
                  <a:schemeClr val="tx1"/>
                </a:solidFill>
                <a:cs typeface="+mn-cs"/>
              </a:rPr>
              <a:t>) ובחוק להסדרת האימוץ (</a:t>
            </a:r>
            <a:r>
              <a:rPr lang="de-DE" kern="1200" dirty="0">
                <a:solidFill>
                  <a:schemeClr val="tx1"/>
                </a:solidFill>
              </a:rPr>
              <a:t>AdVermiG</a:t>
            </a:r>
            <a:r>
              <a:rPr lang="he-IL" kern="1200" dirty="0">
                <a:solidFill>
                  <a:schemeClr val="tx1"/>
                </a:solidFill>
                <a:cs typeface="+mn-cs"/>
              </a:rPr>
              <a:t>). לפי סעיף 2 בחוק האחרון, הסדרת האימוץ נמצאת באחריותן של לשכות הרווחה לנוער ברשויות המקומיות ושל לשכות הרווחה לנוער של המדינה </a:t>
            </a:r>
            <a:r>
              <a:rPr lang="he-IL" kern="1200" dirty="0" err="1">
                <a:solidFill>
                  <a:schemeClr val="tx1"/>
                </a:solidFill>
                <a:cs typeface="+mn-cs"/>
              </a:rPr>
              <a:t>הפדרלית</a:t>
            </a:r>
            <a:r>
              <a:rPr lang="he-IL" kern="1200" dirty="0">
                <a:solidFill>
                  <a:schemeClr val="tx1"/>
                </a:solidFill>
                <a:cs typeface="+mn-cs"/>
              </a:rPr>
              <a:t>. עם זאת, הסדרת האימוץ יכולה להתנהל גם על ידי גופים עצמאיים בתנאי שהם הוכרו כמתאימים לכך על ידי לשכות הרווחה לנוער של המדינה </a:t>
            </a:r>
            <a:r>
              <a:rPr lang="he-IL" kern="1200" dirty="0" err="1">
                <a:solidFill>
                  <a:schemeClr val="tx1"/>
                </a:solidFill>
                <a:cs typeface="+mn-cs"/>
              </a:rPr>
              <a:t>הפדרלית</a:t>
            </a:r>
            <a:r>
              <a:rPr lang="he-IL" kern="1200" dirty="0">
                <a:solidFill>
                  <a:schemeClr val="tx1"/>
                </a:solidFill>
                <a:cs typeface="+mn-cs"/>
              </a:rPr>
              <a:t>.</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Bach, Rolf P. (2017): Adoption (Annahme als Kind). In: Kreft, Dieter/Mielenz, Ingrid (Hrsg.): </a:t>
            </a:r>
            <a:r>
              <a:rPr lang="en-GB" kern="1200" dirty="0">
                <a:solidFill>
                  <a:schemeClr val="tx1"/>
                </a:solidFill>
              </a:rPr>
              <a:t>Bach, Rolf P. (2017): Adoption (</a:t>
            </a:r>
            <a:r>
              <a:rPr lang="en-GB" kern="1200" dirty="0" err="1">
                <a:solidFill>
                  <a:schemeClr val="tx1"/>
                </a:solidFill>
              </a:rPr>
              <a:t>Annahme</a:t>
            </a:r>
            <a:r>
              <a:rPr lang="en-GB" kern="1200" dirty="0">
                <a:solidFill>
                  <a:schemeClr val="tx1"/>
                </a:solidFill>
              </a:rPr>
              <a:t> </a:t>
            </a:r>
            <a:r>
              <a:rPr lang="en-GB" kern="1200" dirty="0" err="1">
                <a:solidFill>
                  <a:schemeClr val="tx1"/>
                </a:solidFill>
              </a:rPr>
              <a:t>als</a:t>
            </a:r>
            <a:r>
              <a:rPr lang="en-GB" kern="1200" dirty="0">
                <a:solidFill>
                  <a:schemeClr val="tx1"/>
                </a:solidFill>
              </a:rPr>
              <a:t> Kind). </a:t>
            </a:r>
            <a:r>
              <a:rPr lang="de-DE" kern="1200" dirty="0">
                <a:solidFill>
                  <a:schemeClr val="tx1"/>
                </a:solidFill>
              </a:rPr>
              <a:t>In: Kreft, Dieter/Mielenz, Ingrid (eds.): Wörterbuch Soziale Arbeit. Aufgaben, Praxisfelder, Begriffe und Methoden der Sozialarbeit und Sozialpädagogik. 8th fully revised and updated edition. Weinheim and Basel, p. 46−50.</a:t>
            </a:r>
            <a:endParaRPr lang="en-US" kern="1200" dirty="0">
              <a:solidFill>
                <a:schemeClr val="tx1"/>
              </a:solidFill>
            </a:endParaRPr>
          </a:p>
          <a:p>
            <a:pPr lvl="0" algn="l" rtl="1"/>
            <a:r>
              <a:rPr lang="de-DE" kern="1200" dirty="0">
                <a:solidFill>
                  <a:schemeClr val="tx1"/>
                </a:solidFill>
              </a:rPr>
              <a:t>Bovenschen, Ina/Bränzel, Paul/Dietzsch, Fabienne/Zimmermann, Janin/Zwönitzer, Annabel (2017): Dossier Adoptionen in Deutschland. Bestandsaufnahme des Expertise- und Forschungszentrums Adoption. Abridged version, Munich. Online at </a:t>
            </a:r>
            <a:r>
              <a:rPr lang="de-DE" u="sng" kern="1200" dirty="0">
                <a:solidFill>
                  <a:schemeClr val="tx1"/>
                </a:solidFill>
                <a:hlinkClick r:id="rId3"/>
              </a:rPr>
              <a:t>https://www.dji.de/fileadmin/user_upload/bibs2017/24323_EFZA_Dossier_Kurzfassung.pdf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Mühlmann, Thomas (2021): 11. Adoptionen, in: Autorengruppe Kinder- und Jugendhilfestatistik: Kinder- und Jugendhilfereport Extra 2021, Dortmund, p. 48−50; Online at </a:t>
            </a:r>
            <a:r>
              <a:rPr lang="de-DE" u="sng" kern="1200" dirty="0">
                <a:solidFill>
                  <a:schemeClr val="tx1"/>
                </a:solidFill>
                <a:hlinkClick r:id="rId4"/>
              </a:rPr>
              <a:t>https://www.akjstat.tu-dortmund.de/fileadmin/user_upload/Kinder-_und_Jugendhilfereport_Extra_2021_AKJStat.pdf</a:t>
            </a:r>
            <a:r>
              <a:rPr lang="de-DE" u="sng" kern="1200" dirty="0">
                <a:solidFill>
                  <a:schemeClr val="tx1"/>
                </a:solidFill>
              </a:rPr>
              <a:t> </a:t>
            </a:r>
            <a:r>
              <a:rPr lang="de-DE" kern="1200" dirty="0">
                <a:solidFill>
                  <a:schemeClr val="tx1"/>
                </a:solidFill>
              </a:rPr>
              <a:t>(last accessed: 31 May 2021).</a:t>
            </a:r>
            <a:endParaRPr lang="en-US" kern="1200" dirty="0">
              <a:solidFill>
                <a:schemeClr val="tx1"/>
              </a:solidFill>
            </a:endParaRPr>
          </a:p>
          <a:p>
            <a:pPr lvl="0" algn="l" rtl="1"/>
            <a:r>
              <a:rPr lang="de-DE" kern="1200" dirty="0">
                <a:solidFill>
                  <a:schemeClr val="tx1"/>
                </a:solidFill>
              </a:rPr>
              <a:t>Statistisches Bundesamt (2020): Statistiken der Kinder- und Jugendhilfe – Adoptionen 2019, Wiesbaden. </a:t>
            </a:r>
            <a:r>
              <a:rPr lang="en-GB" kern="1200" dirty="0">
                <a:solidFill>
                  <a:schemeClr val="tx1"/>
                </a:solidFill>
              </a:rPr>
              <a:t>Online at: </a:t>
            </a:r>
            <a:r>
              <a:rPr lang="en-GB" u="sng" kern="1200" dirty="0">
                <a:solidFill>
                  <a:schemeClr val="tx1"/>
                </a:solidFill>
                <a:hlinkClick r:id="rId5"/>
              </a:rPr>
              <a:t>https://www.destatis.de/DE/Themen/Gesellschaft-Umwelt/Soziales/Kinderhilfe-Jugendhilfe/Publikationen/Downloads-Kinder-und-Jugendhilfe/adoptionen-5225201197004.pdf?__blob=publicationFile</a:t>
            </a:r>
            <a:r>
              <a:rPr lang="en-GB" kern="1200" dirty="0">
                <a:solidFill>
                  <a:schemeClr val="tx1"/>
                </a:solidFill>
              </a:rPr>
              <a:t> (last accessed: 31 May 2021).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71</a:t>
            </a:fld>
            <a:endParaRPr lang="de-DE"/>
          </a:p>
        </p:txBody>
      </p:sp>
    </p:spTree>
    <p:extLst>
      <p:ext uri="{BB962C8B-B14F-4D97-AF65-F5344CB8AC3E}">
        <p14:creationId xmlns:p14="http://schemas.microsoft.com/office/powerpoint/2010/main" val="6247249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72</a:t>
            </a:fld>
            <a:endParaRPr lang="de-DE"/>
          </a:p>
        </p:txBody>
      </p:sp>
    </p:spTree>
    <p:extLst>
      <p:ext uri="{BB962C8B-B14F-4D97-AF65-F5344CB8AC3E}">
        <p14:creationId xmlns:p14="http://schemas.microsoft.com/office/powerpoint/2010/main" val="33565226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8090353"/>
          </a:xfrm>
        </p:spPr>
        <p:txBody>
          <a:bodyPr/>
          <a:lstStyle/>
          <a:p>
            <a:pPr algn="r" rtl="1"/>
            <a:r>
              <a:rPr lang="de-DE" b="1" dirty="0">
                <a:latin typeface="Arial" panose="020B0604020202020204" pitchFamily="34" charset="0"/>
                <a:cs typeface="Arial" panose="020B0604020202020204" pitchFamily="34" charset="0"/>
              </a:rPr>
              <a:t>3.1.1</a:t>
            </a:r>
            <a:r>
              <a:rPr lang="he-IL" b="1" dirty="0">
                <a:latin typeface="Arial" panose="020B0604020202020204" pitchFamily="34" charset="0"/>
                <a:cs typeface="Arial" panose="020B0604020202020204" pitchFamily="34" charset="0"/>
              </a:rPr>
              <a:t>א שירותי הרווחה לילדים ונוער ברמה הפדרלית, במדינות</a:t>
            </a:r>
            <a:r>
              <a:rPr lang="de-DE" b="1" dirty="0">
                <a:latin typeface="Arial" panose="020B0604020202020204" pitchFamily="34" charset="0"/>
                <a:cs typeface="Arial" panose="020B0604020202020204" pitchFamily="34" charset="0"/>
              </a:rPr>
              <a:t> </a:t>
            </a:r>
            <a:r>
              <a:rPr lang="he-IL" b="1" dirty="0">
                <a:latin typeface="Arial" panose="020B0604020202020204" pitchFamily="34" charset="0"/>
                <a:cs typeface="Arial" panose="020B0604020202020204" pitchFamily="34" charset="0"/>
              </a:rPr>
              <a:t>רשויות המקומיות</a:t>
            </a:r>
            <a:endParaRPr lang="de-DE" b="1" kern="1200" dirty="0">
              <a:solidFill>
                <a:schemeClr val="tx1"/>
              </a:solidFill>
              <a:latin typeface="Arial" panose="020B0604020202020204" pitchFamily="34" charset="0"/>
              <a:cs typeface="Arial" panose="020B0604020202020204" pitchFamily="34" charset="0"/>
            </a:endParaRPr>
          </a:p>
          <a:p>
            <a:pPr algn="r" rtl="1"/>
            <a:endParaRPr lang="de-DE" b="1" kern="1200" dirty="0">
              <a:solidFill>
                <a:schemeClr val="tx1"/>
              </a:solidFill>
              <a:latin typeface="Arial" panose="020B0604020202020204" pitchFamily="34" charset="0"/>
              <a:cs typeface="Arial" panose="020B0604020202020204" pitchFamily="34" charset="0"/>
            </a:endParaRPr>
          </a:p>
          <a:p>
            <a:pPr algn="r" rtl="1"/>
            <a:r>
              <a:rPr lang="he-IL" b="1" kern="1200" dirty="0">
                <a:solidFill>
                  <a:schemeClr val="tx1"/>
                </a:solidFill>
                <a:latin typeface="Arial" panose="020B0604020202020204" pitchFamily="34" charset="0"/>
                <a:cs typeface="Arial" panose="020B0604020202020204" pitchFamily="34" charset="0"/>
              </a:rPr>
              <a:t>ברמה הפדרלית</a:t>
            </a:r>
            <a:r>
              <a:rPr lang="he-IL" kern="1200" dirty="0">
                <a:solidFill>
                  <a:schemeClr val="tx1"/>
                </a:solidFill>
                <a:latin typeface="Arial" panose="020B0604020202020204" pitchFamily="34" charset="0"/>
                <a:cs typeface="Arial" panose="020B0604020202020204" pitchFamily="34" charset="0"/>
              </a:rPr>
              <a:t> (סעיף 83 בספר החוקים הסוציאלי השמיני), המטרות של מדיניות הילדים והנוער נקבעות ומתואמות על ידי המשרד הפדרלי לענייני משפחה, אזרחים ותיקים, נשים ונוער. חוקים פדרליים בנושא מדיניות הילדים והנוער (ספר החוקים הסוציאלי השמיני) נחקקים על ידי הבונדסטאג מתוקף היותו הרשות המחוקקת. המימון למדיניות הילדים והנוער מועבר בעיקר באמצעות מתווה הילדים והנוער של הממשל הפדרלי (ראו שקופית 3.3.3). בנושאים עקרוניים של שירותי הרווחה לילדים ונוער, הממשל הפדרלי נועץ במועצה הפדרלית לענייני נוער, בה חברים מומחים שנבחרו על ידי המשרד הפדרלי לענייני משפחה, אזרחים ותיקים, נשים ונוער מטעם הממשלה הפדרלית. בה בעת, מומחים בלתי תלויים מהקהילה המדעית ומהעבודה בשטח עורכים דו"ח על מצבם של צעירים ועל עבודתם של שירותי הרווחה לילדים ונוער, המתפרסם בכל ארבע שנים, פעם אחת בכל תקופת כהונה של הבונדסטאג.</a:t>
            </a:r>
            <a:endParaRPr lang="en-US" kern="1200" dirty="0">
              <a:solidFill>
                <a:schemeClr val="tx1"/>
              </a:solidFill>
              <a:latin typeface="Arial" panose="020B0604020202020204" pitchFamily="34" charset="0"/>
              <a:cs typeface="Arial" panose="020B0604020202020204" pitchFamily="34" charset="0"/>
            </a:endParaRPr>
          </a:p>
          <a:p>
            <a:pPr algn="r" rtl="1"/>
            <a:r>
              <a:rPr lang="he-IL" b="1" kern="1200" dirty="0">
                <a:solidFill>
                  <a:schemeClr val="tx1"/>
                </a:solidFill>
                <a:latin typeface="Arial" panose="020B0604020202020204" pitchFamily="34" charset="0"/>
                <a:cs typeface="Arial" panose="020B0604020202020204" pitchFamily="34" charset="0"/>
              </a:rPr>
              <a:t>ברמה של המדינות </a:t>
            </a:r>
            <a:r>
              <a:rPr lang="he-IL" kern="1200" dirty="0">
                <a:solidFill>
                  <a:schemeClr val="tx1"/>
                </a:solidFill>
                <a:latin typeface="Arial" panose="020B0604020202020204" pitchFamily="34" charset="0"/>
                <a:cs typeface="Arial" panose="020B0604020202020204" pitchFamily="34" charset="0"/>
              </a:rPr>
              <a:t>(סעיפים 83 ו-85 בספר החוקים הסוציאלי השמיני), על  16 המדינות הפדרליות  מוטלת החקיקה בנושאים שאינם מוסדרים ברמה הפדרלית במסגרת ספר החוקים הסוציאלי השמיני או מואצלים על המדינות במסגרת החוק. כך למשל, בכל 16 המדינות הפדרליות ישנם חוקים העוסקים, בין היתר, בביצוע ספר החוקים בשאלות ארגוניות של הרשויות המקומיות, במעונות יום לילדים או בעבודה עם ילדים ונוער.</a:t>
            </a:r>
            <a:endParaRPr lang="en-US" kern="1200" dirty="0">
              <a:solidFill>
                <a:schemeClr val="tx1"/>
              </a:solidFill>
              <a:latin typeface="Arial" panose="020B0604020202020204" pitchFamily="34" charset="0"/>
              <a:cs typeface="Arial" panose="020B0604020202020204" pitchFamily="34" charset="0"/>
            </a:endParaRPr>
          </a:p>
          <a:p>
            <a:pPr algn="r" rtl="1"/>
            <a:r>
              <a:rPr lang="de-DE" kern="1200" dirty="0">
                <a:solidFill>
                  <a:schemeClr val="tx1"/>
                </a:solidFill>
                <a:latin typeface="Arial" panose="020B0604020202020204" pitchFamily="34" charset="0"/>
                <a:cs typeface="Arial" panose="020B0604020202020204" pitchFamily="34" charset="0"/>
              </a:rPr>
              <a:t> </a:t>
            </a:r>
            <a:endParaRPr lang="en-US" kern="1200" dirty="0">
              <a:solidFill>
                <a:schemeClr val="tx1"/>
              </a:solidFill>
              <a:latin typeface="Arial" panose="020B0604020202020204" pitchFamily="34" charset="0"/>
              <a:cs typeface="Arial" panose="020B0604020202020204" pitchFamily="34" charset="0"/>
            </a:endParaRPr>
          </a:p>
          <a:p>
            <a:pPr algn="r" rtl="1"/>
            <a:r>
              <a:rPr lang="he-IL" kern="1200" dirty="0">
                <a:solidFill>
                  <a:schemeClr val="tx1"/>
                </a:solidFill>
                <a:latin typeface="Arial" panose="020B0604020202020204" pitchFamily="34" charset="0"/>
                <a:cs typeface="Arial" panose="020B0604020202020204" pitchFamily="34" charset="0"/>
              </a:rPr>
              <a:t>ספר החוקים הסוציאלי השמיני מחייב את המדינות הפדרליות להקים לשכות רווחה לנוער, הכוללות ועדות רווחה לנוער וזרוע מנהלית (ראו שקף 3.1.3).</a:t>
            </a:r>
            <a:endParaRPr lang="en-US" kern="1200" dirty="0">
              <a:solidFill>
                <a:schemeClr val="tx1"/>
              </a:solidFill>
              <a:latin typeface="Arial" panose="020B0604020202020204" pitchFamily="34" charset="0"/>
              <a:cs typeface="Arial" panose="020B0604020202020204" pitchFamily="34" charset="0"/>
            </a:endParaRPr>
          </a:p>
          <a:p>
            <a:pPr algn="r" rtl="1"/>
            <a:r>
              <a:rPr lang="he-IL" kern="1200" dirty="0">
                <a:solidFill>
                  <a:schemeClr val="tx1"/>
                </a:solidFill>
                <a:latin typeface="Arial" panose="020B0604020202020204" pitchFamily="34" charset="0"/>
                <a:cs typeface="Arial" panose="020B0604020202020204" pitchFamily="34" charset="0"/>
              </a:rPr>
              <a:t>על המשרדים לענייני נוער של המדינות הפדרליות (בהיותם רשויות הנוער העליונות ברמת המדינה) מוטל לעודד ולתמוך בגופים הציבוריים והעצמאיים של שירותי הרווחה לילדים ונוער ולקדם את המשך פיתוחם. המדינות הפדרליות פועלות להרחבה מאוזנת של המסגרות והשירותים המוצעים ולסייע למשרדי הרווחה המקומיים והמחוזיים לנוער במילוי תפקידם.</a:t>
            </a:r>
            <a:endParaRPr lang="en-US" kern="1200" dirty="0">
              <a:solidFill>
                <a:schemeClr val="tx1"/>
              </a:solidFill>
              <a:latin typeface="Arial" panose="020B0604020202020204" pitchFamily="34" charset="0"/>
              <a:cs typeface="Arial" panose="020B0604020202020204" pitchFamily="34" charset="0"/>
            </a:endParaRPr>
          </a:p>
          <a:p>
            <a:pPr algn="r" rtl="1"/>
            <a:r>
              <a:rPr lang="de-DE" kern="1200" dirty="0">
                <a:solidFill>
                  <a:schemeClr val="tx1"/>
                </a:solidFill>
                <a:latin typeface="Arial" panose="020B0604020202020204" pitchFamily="34" charset="0"/>
                <a:cs typeface="Arial" panose="020B0604020202020204" pitchFamily="34" charset="0"/>
              </a:rPr>
              <a:t> </a:t>
            </a:r>
            <a:endParaRPr lang="en-US" kern="1200" dirty="0">
              <a:solidFill>
                <a:schemeClr val="tx1"/>
              </a:solidFill>
              <a:latin typeface="Arial" panose="020B0604020202020204" pitchFamily="34" charset="0"/>
              <a:cs typeface="Arial" panose="020B0604020202020204" pitchFamily="34" charset="0"/>
            </a:endParaRPr>
          </a:p>
          <a:p>
            <a:pPr algn="r" rtl="1"/>
            <a:r>
              <a:rPr lang="he-IL" b="1" kern="1200" dirty="0">
                <a:solidFill>
                  <a:schemeClr val="tx1"/>
                </a:solidFill>
                <a:latin typeface="Arial" panose="020B0604020202020204" pitchFamily="34" charset="0"/>
                <a:cs typeface="Arial" panose="020B0604020202020204" pitchFamily="34" charset="0"/>
              </a:rPr>
              <a:t>ברמה של הרשויות המקומיות</a:t>
            </a:r>
            <a:r>
              <a:rPr lang="he-IL" kern="1200" dirty="0">
                <a:solidFill>
                  <a:schemeClr val="tx1"/>
                </a:solidFill>
                <a:latin typeface="Arial" panose="020B0604020202020204" pitchFamily="34" charset="0"/>
                <a:cs typeface="Arial" panose="020B0604020202020204" pitchFamily="34" charset="0"/>
              </a:rPr>
              <a:t> נמצא הבסיס המקצועי והמעשי להקמת התשתיות, למתן השירותים ולמילוי התפקידים הריבוניים של שירותי הרווחה לילדים ולנוער בגרמניה. בהיותה גוף ציבורי, לרשות המקומית אחריות כוללת לתכנון ולמילוי תפקידיהם של שירותי הרווחה לילדים ונוער. לשם כך, עליה להקים </a:t>
            </a:r>
            <a:r>
              <a:rPr lang="he-IL" b="1" kern="1200" dirty="0">
                <a:solidFill>
                  <a:schemeClr val="tx1"/>
                </a:solidFill>
                <a:latin typeface="Arial" panose="020B0604020202020204" pitchFamily="34" charset="0"/>
                <a:cs typeface="Arial" panose="020B0604020202020204" pitchFamily="34" charset="0"/>
              </a:rPr>
              <a:t>לשכות סעד לנוער</a:t>
            </a:r>
            <a:r>
              <a:rPr lang="he-IL" kern="1200" dirty="0">
                <a:solidFill>
                  <a:schemeClr val="tx1"/>
                </a:solidFill>
                <a:latin typeface="Arial" panose="020B0604020202020204" pitchFamily="34" charset="0"/>
                <a:cs typeface="Arial" panose="020B0604020202020204" pitchFamily="34" charset="0"/>
              </a:rPr>
              <a:t> (סעיפים 69, 70, 71 בספר החוקים הסוציאלי השמיני) שתשמשנה בתור הרשות המרכזית המופקדת על ריכוז ותיאום תפקידיהם של שירותי הרווחה לילדים ונוער. על הרשויות המקומיות להבטיח שלרשותן של לשכות הסעד לנוער יעמדו משאבים הולמים (סעיף 79 בחוק).</a:t>
            </a:r>
            <a:endParaRPr lang="en-US" kern="1200" dirty="0">
              <a:solidFill>
                <a:schemeClr val="tx1"/>
              </a:solidFill>
              <a:latin typeface="Arial" panose="020B0604020202020204" pitchFamily="34" charset="0"/>
              <a:cs typeface="Arial" panose="020B0604020202020204" pitchFamily="34" charset="0"/>
            </a:endParaRPr>
          </a:p>
          <a:p>
            <a:pPr algn="r" rtl="1"/>
            <a:r>
              <a:rPr lang="de-DE" kern="1200" dirty="0">
                <a:solidFill>
                  <a:schemeClr val="tx1"/>
                </a:solidFill>
                <a:latin typeface="Arial" panose="020B0604020202020204" pitchFamily="34" charset="0"/>
                <a:cs typeface="Arial" panose="020B0604020202020204" pitchFamily="34" charset="0"/>
              </a:rPr>
              <a:t> </a:t>
            </a:r>
            <a:endParaRPr lang="en-US" kern="1200" dirty="0">
              <a:solidFill>
                <a:schemeClr val="tx1"/>
              </a:solidFill>
              <a:latin typeface="Arial" panose="020B0604020202020204" pitchFamily="34" charset="0"/>
              <a:cs typeface="Arial" panose="020B0604020202020204" pitchFamily="34" charset="0"/>
            </a:endParaRPr>
          </a:p>
          <a:p>
            <a:pPr algn="r" rtl="1"/>
            <a:r>
              <a:rPr lang="he-IL" kern="1200" dirty="0">
                <a:solidFill>
                  <a:schemeClr val="tx1"/>
                </a:solidFill>
                <a:latin typeface="Arial" panose="020B0604020202020204" pitchFamily="34" charset="0"/>
                <a:cs typeface="Arial" panose="020B0604020202020204" pitchFamily="34" charset="0"/>
              </a:rPr>
              <a:t>בגרמניה 577 לשכות סעד לנוער ברמה המקומית (109 לשכות בערים, 290 לשכות מחוזיות, 159 בערים שהן חלק ממועצות מקומיות ו-19 ב"ערי-המדינה" המבורג וברלין).</a:t>
            </a:r>
            <a:endParaRPr lang="en-US" kern="1200" dirty="0">
              <a:solidFill>
                <a:schemeClr val="tx1"/>
              </a:solidFill>
              <a:latin typeface="Arial" panose="020B0604020202020204" pitchFamily="34" charset="0"/>
              <a:cs typeface="Arial" panose="020B0604020202020204" pitchFamily="34" charset="0"/>
            </a:endParaRPr>
          </a:p>
          <a:p>
            <a:pPr algn="r" rtl="1"/>
            <a:r>
              <a:rPr lang="he-IL" kern="1200" dirty="0">
                <a:solidFill>
                  <a:schemeClr val="tx1"/>
                </a:solidFill>
                <a:latin typeface="Arial" panose="020B0604020202020204" pitchFamily="34" charset="0"/>
                <a:cs typeface="Arial" panose="020B0604020202020204" pitchFamily="34" charset="0"/>
              </a:rPr>
              <a:t> </a:t>
            </a:r>
            <a:endParaRPr lang="en-US" kern="1200" dirty="0">
              <a:solidFill>
                <a:schemeClr val="tx1"/>
              </a:solidFill>
              <a:latin typeface="Arial" panose="020B0604020202020204" pitchFamily="34" charset="0"/>
              <a:cs typeface="Arial" panose="020B0604020202020204" pitchFamily="34" charset="0"/>
            </a:endParaRPr>
          </a:p>
          <a:p>
            <a:pPr algn="r" rtl="1"/>
            <a:r>
              <a:rPr lang="he-IL" b="1" kern="1200" dirty="0">
                <a:solidFill>
                  <a:schemeClr val="tx1"/>
                </a:solidFill>
                <a:latin typeface="Arial" panose="020B0604020202020204" pitchFamily="34" charset="0"/>
                <a:cs typeface="Arial" panose="020B0604020202020204" pitchFamily="34" charset="0"/>
              </a:rPr>
              <a:t>לקריאה נוספת</a:t>
            </a:r>
            <a:endParaRPr lang="en-US" kern="1200" dirty="0">
              <a:solidFill>
                <a:schemeClr val="tx1"/>
              </a:solidFill>
              <a:latin typeface="Arial" panose="020B0604020202020204" pitchFamily="34" charset="0"/>
              <a:cs typeface="Arial" panose="020B0604020202020204" pitchFamily="34" charset="0"/>
            </a:endParaRPr>
          </a:p>
          <a:p>
            <a:pPr algn="r" rtl="1"/>
            <a:r>
              <a:rPr lang="he-IL" b="1" kern="1200" dirty="0">
                <a:solidFill>
                  <a:schemeClr val="tx1"/>
                </a:solidFill>
              </a:rPr>
              <a:t> </a:t>
            </a:r>
            <a:endParaRPr lang="en-US" kern="1200" dirty="0">
              <a:solidFill>
                <a:schemeClr val="tx1"/>
              </a:solidFill>
            </a:endParaRPr>
          </a:p>
          <a:p>
            <a:pPr lvl="0" algn="l" rtl="1"/>
            <a:r>
              <a:rPr lang="de-DE" kern="1200" dirty="0">
                <a:solidFill>
                  <a:schemeClr val="tx1"/>
                </a:solidFill>
              </a:rPr>
              <a:t>Autorengruppe Kinder- und Jugendhilfestatistik (2019): Kinder- und Jugendhilfereport 2018. Eine kennzahlenbasierte Analyse, Opladen </a:t>
            </a:r>
            <a:r>
              <a:rPr lang="en-GB" kern="1200" dirty="0">
                <a:solidFill>
                  <a:schemeClr val="tx1"/>
                </a:solidFill>
              </a:rPr>
              <a:t>et al.</a:t>
            </a:r>
            <a:r>
              <a:rPr lang="de-DE" kern="1200" dirty="0">
                <a:solidFill>
                  <a:schemeClr val="tx1"/>
                </a:solidFill>
              </a:rPr>
              <a:t>; online: </a:t>
            </a:r>
            <a:r>
              <a:rPr lang="de-DE" u="sng" kern="1200" dirty="0">
                <a:solidFill>
                  <a:schemeClr val="tx1"/>
                </a:solidFill>
                <a:hlinkClick r:id="rId3"/>
              </a:rPr>
              <a:t>https://shop.budrich.de/wp-content/uploads/2021/03/9783847413400.pdf</a:t>
            </a:r>
            <a:r>
              <a:rPr lang="de-DE" kern="1200" dirty="0">
                <a:solidFill>
                  <a:schemeClr val="tx1"/>
                </a:solidFill>
              </a:rPr>
              <a:t> (last </a:t>
            </a:r>
            <a:r>
              <a:rPr lang="de-DE" kern="1200" dirty="0" err="1">
                <a:solidFill>
                  <a:schemeClr val="tx1"/>
                </a:solidFill>
              </a:rPr>
              <a:t>accessed</a:t>
            </a:r>
            <a:r>
              <a:rPr lang="de-DE" kern="1200" dirty="0">
                <a:solidFill>
                  <a:schemeClr val="tx1"/>
                </a:solidFill>
              </a:rPr>
              <a:t>: 31 May 2021).</a:t>
            </a:r>
            <a:endParaRPr lang="en-US" kern="1200" dirty="0">
              <a:solidFill>
                <a:schemeClr val="tx1"/>
              </a:solidFill>
            </a:endParaRPr>
          </a:p>
        </p:txBody>
      </p:sp>
      <p:sp>
        <p:nvSpPr>
          <p:cNvPr id="4" name="Foliennummernplatzhalter 3"/>
          <p:cNvSpPr>
            <a:spLocks noGrp="1"/>
          </p:cNvSpPr>
          <p:nvPr>
            <p:ph type="sldNum" sz="quarter" idx="5"/>
          </p:nvPr>
        </p:nvSpPr>
        <p:spPr/>
        <p:txBody>
          <a:bodyPr/>
          <a:lstStyle/>
          <a:p>
            <a:fld id="{178ACBB0-B8BD-7243-B5CA-EEE1A71994D0}" type="slidenum">
              <a:rPr lang="de-DE" smtClean="0"/>
              <a:pPr/>
              <a:t>73</a:t>
            </a:fld>
            <a:endParaRPr lang="de-DE"/>
          </a:p>
        </p:txBody>
      </p:sp>
    </p:spTree>
    <p:extLst>
      <p:ext uri="{BB962C8B-B14F-4D97-AF65-F5344CB8AC3E}">
        <p14:creationId xmlns:p14="http://schemas.microsoft.com/office/powerpoint/2010/main" val="12330273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rtl="1">
              <a:defRPr/>
            </a:pPr>
            <a:r>
              <a:rPr lang="de-DE" dirty="0" err="1"/>
              <a:t>ראה</a:t>
            </a:r>
            <a:r>
              <a:rPr lang="de-DE" dirty="0"/>
              <a:t> </a:t>
            </a:r>
            <a:r>
              <a:rPr lang="de-DE" dirty="0" err="1"/>
              <a:t>הערות</a:t>
            </a:r>
            <a:r>
              <a:rPr lang="de-DE" dirty="0"/>
              <a:t> </a:t>
            </a:r>
            <a:r>
              <a:rPr lang="de-DE" dirty="0" err="1"/>
              <a:t>על</a:t>
            </a:r>
            <a:r>
              <a:rPr lang="de-DE" dirty="0"/>
              <a:t> </a:t>
            </a:r>
            <a:r>
              <a:rPr lang="de-DE" dirty="0" err="1"/>
              <a:t>הפדרציה</a:t>
            </a:r>
            <a:r>
              <a:rPr lang="de-DE" dirty="0"/>
              <a:t>, </a:t>
            </a:r>
            <a:r>
              <a:rPr lang="de-DE" dirty="0" err="1"/>
              <a:t>המדינות</a:t>
            </a:r>
            <a:r>
              <a:rPr lang="de-DE" dirty="0"/>
              <a:t> </a:t>
            </a:r>
            <a:r>
              <a:rPr lang="de-DE" dirty="0" err="1"/>
              <a:t>והרשויות</a:t>
            </a:r>
            <a:r>
              <a:rPr lang="de-DE" dirty="0"/>
              <a:t> </a:t>
            </a:r>
            <a:r>
              <a:rPr lang="de-DE" dirty="0" err="1"/>
              <a:t>המקומיות</a:t>
            </a:r>
            <a:r>
              <a:rPr lang="de-DE" dirty="0"/>
              <a:t> </a:t>
            </a:r>
            <a:r>
              <a:rPr lang="de-DE" dirty="0" err="1"/>
              <a:t>בשירותי</a:t>
            </a:r>
            <a:r>
              <a:rPr lang="de-DE" dirty="0"/>
              <a:t> </a:t>
            </a:r>
            <a:r>
              <a:rPr lang="de-DE" dirty="0" err="1"/>
              <a:t>ילדים</a:t>
            </a:r>
            <a:r>
              <a:rPr lang="de-DE" dirty="0"/>
              <a:t> </a:t>
            </a:r>
            <a:r>
              <a:rPr lang="de-DE" dirty="0" err="1"/>
              <a:t>ונוער</a:t>
            </a:r>
            <a:r>
              <a:rPr lang="de-DE" dirty="0"/>
              <a:t> 3.1.1)א(</a:t>
            </a:r>
            <a:endParaRPr lang="de-DE" dirty="0">
              <a:latin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74</a:t>
            </a:fld>
            <a:endParaRPr lang="de-DE"/>
          </a:p>
        </p:txBody>
      </p:sp>
    </p:spTree>
    <p:extLst>
      <p:ext uri="{BB962C8B-B14F-4D97-AF65-F5344CB8AC3E}">
        <p14:creationId xmlns:p14="http://schemas.microsoft.com/office/powerpoint/2010/main" val="34576137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6639617"/>
          </a:xfrm>
        </p:spPr>
        <p:txBody>
          <a:bodyPr/>
          <a:lstStyle/>
          <a:p>
            <a:pPr rtl="1"/>
            <a:r>
              <a:rPr lang="he-IL" b="1" dirty="0">
                <a:solidFill>
                  <a:srgbClr val="000000"/>
                </a:solidFill>
                <a:latin typeface="Arial" panose="020B0604020202020204" pitchFamily="34" charset="0"/>
                <a:cs typeface="Arial" panose="020B0604020202020204" pitchFamily="34" charset="0"/>
              </a:rPr>
              <a:t>3.1.2 הגופים המקומיים של הרווחה לילדים ולנוער במגזר הציבורי</a:t>
            </a:r>
            <a:endParaRPr lang="de-DE" b="1" kern="1200" dirty="0">
              <a:solidFill>
                <a:schemeClr val="tx1"/>
              </a:solidFill>
              <a:latin typeface="Arial" panose="020B0604020202020204" pitchFamily="34" charset="0"/>
              <a:cs typeface="Arial" panose="020B0604020202020204" pitchFamily="34" charset="0"/>
            </a:endParaRPr>
          </a:p>
          <a:p>
            <a:pPr algn="r" rtl="1"/>
            <a:endParaRPr lang="de-DE" dirty="0">
              <a:cs typeface="+mn-cs"/>
            </a:endParaRPr>
          </a:p>
          <a:p>
            <a:pPr algn="r" rtl="1"/>
            <a:r>
              <a:rPr lang="he-IL" kern="1200" dirty="0">
                <a:solidFill>
                  <a:schemeClr val="tx1"/>
                </a:solidFill>
                <a:cs typeface="+mn-cs"/>
              </a:rPr>
              <a:t>בהיותן גופים ציבוריים מקומיים לרווחת הילדים והנוער, הערים והמועצות המקומיות אחראיות למתן שירותים ומילוי התפקידים האחרים לפי ספר החוקים הסוציאלי השמיני. הדבר נוגע בעיקר למתן הטבות סוציאליות (זכויות חוקיות סובייקטיביות וחובת הגוף הציבורי לאפשר מתן שירותים), ולמילוי התפקידים האחרים לפי ספר החוקים הסוציאלי השמיני.</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החובה למתן שירות נובעת מספר החוקים הסוציאלי השמיני והיא נמצאת ללא יוצא מן הכלל באחריות הגופים הציבוריים של שירותי הרווחה לילדים ונוער (סעיף 3 פסקה 2 לחוק). על הגופים מוטלת חובה לאפשר את מתן השירותים על פי חוק. עם זאת, חלק ניכר משירותי הרווחה ניתנים על ידי גופים עצמאיים, בעוד שחלקם ניתן על ידי גופים מהמגזר הציבורי. התפקידים האחרים של שירותי הרווחה לילדים ונוער נמצאים בסמכותם של הגופים הציבוריים (סעיף 3 פסקה 3 בחוק). גופים שאינם ציבוריים עשויים להיות מעורבים רק במילוי התפקידים שנזכרים במפורש בסעיף 76 בחוק (למשל, לקיחה למשמורת, מעורבות בהליכים בבית המשפט).</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לפי ספר החוקים הסוציאלי השמיני, הרשויות המקומיות ממלאות את תפקידיהן במסגרת חובתן החוקית כגוף של השלטון המקומי, דהיינו, כגוף ציבורי הן מחויבות על פי חוק למלא את התפקידים הללו וליצור את התשתית הארגונית לשם כך.</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המבנה </a:t>
            </a:r>
            <a:r>
              <a:rPr lang="he-IL" kern="1200" dirty="0" err="1">
                <a:solidFill>
                  <a:schemeClr val="tx1"/>
                </a:solidFill>
                <a:cs typeface="+mn-cs"/>
              </a:rPr>
              <a:t>הפדרלי</a:t>
            </a:r>
            <a:r>
              <a:rPr lang="he-IL" kern="1200" dirty="0">
                <a:solidFill>
                  <a:schemeClr val="tx1"/>
                </a:solidFill>
                <a:cs typeface="+mn-cs"/>
              </a:rPr>
              <a:t> של שירותי הרווחה ילדים ונוער, המדגיש את אחריות השלטון המקומי ופיתוח התשתית למתן השירותים, מאפשר לעיירות ולמועצות המקומיות לתכנן, לנווט ולקיים את אחריותן להקמת תשתיות, תוכניות ושירותים חברתיים בהתאם לתנאים הקיימים במקום ולצרכיהם של הצעירים ובני משפחותיהם.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עם זאת, הדגש על האחריות ברמת השלטון המקומי גורם להבדלים אזוריים שטומנים בחובם לעתים קרובות שוני משמעותי באיכות ובמיקוד השירותים הנזכרים בחוק. ההבדלים הללו הם פועל יוצא של תנאים פוליטיים ואזוריים שונים, כמו יחסי כוח פוליטיים, תנאי מסגרת </a:t>
            </a:r>
            <a:r>
              <a:rPr lang="he-IL" kern="1200" dirty="0">
                <a:solidFill>
                  <a:schemeClr val="tx1"/>
                </a:solidFill>
                <a:effectLst/>
              </a:rPr>
              <a:t>כלכליים, פערים תרבותיים </a:t>
            </a:r>
            <a:r>
              <a:rPr lang="he-IL" kern="1200" dirty="0">
                <a:solidFill>
                  <a:schemeClr val="tx1"/>
                </a:solidFill>
                <a:cs typeface="+mn-cs"/>
              </a:rPr>
              <a:t>והתפתחויות מקצועיות. גורמים אלו משפיעים לא רק על האופן בו לשכות הרווחה ממלאות את תפקידיהן, אלא גם על אופי עבודתן מול הגופים העצמאיים בפיתוח </a:t>
            </a:r>
            <a:r>
              <a:rPr lang="he-IL" kern="1200" dirty="0">
                <a:solidFill>
                  <a:schemeClr val="tx1"/>
                </a:solidFill>
                <a:effectLst/>
              </a:rPr>
              <a:t>תשתית סוציאלית לצעירים ובני משפחותיהם (הן </a:t>
            </a:r>
            <a:r>
              <a:rPr lang="he-IL" kern="1200" dirty="0">
                <a:solidFill>
                  <a:schemeClr val="tx1"/>
                </a:solidFill>
                <a:cs typeface="+mn-cs"/>
              </a:rPr>
              <a:t>במסגרת העבודה הפרטנית והן במסגרת תכנון שירותי 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Bettmer, Franz (2010): Die öffentlichen Träger der Sozialen Arbeit; in: Thole, Werner (ed.): Grundriss Soziale Arbeit, Wiesbaden, p. 795–812.</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75</a:t>
            </a:fld>
            <a:endParaRPr lang="de-DE"/>
          </a:p>
        </p:txBody>
      </p:sp>
    </p:spTree>
    <p:extLst>
      <p:ext uri="{BB962C8B-B14F-4D97-AF65-F5344CB8AC3E}">
        <p14:creationId xmlns:p14="http://schemas.microsoft.com/office/powerpoint/2010/main" val="13554324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7526178"/>
          </a:xfrm>
        </p:spPr>
        <p:txBody>
          <a:bodyPr/>
          <a:lstStyle/>
          <a:p>
            <a:pPr algn="r" rtl="1"/>
            <a:r>
              <a:rPr lang="ar-SA" b="1" kern="1200" dirty="0">
                <a:solidFill>
                  <a:schemeClr val="tx1"/>
                </a:solidFill>
                <a:cs typeface="+mn-cs"/>
              </a:rPr>
              <a:t>3.1.3 </a:t>
            </a:r>
            <a:r>
              <a:rPr lang="he-IL" b="1" kern="1200" dirty="0">
                <a:solidFill>
                  <a:schemeClr val="tx1"/>
                </a:solidFill>
                <a:cs typeface="+mn-cs"/>
              </a:rPr>
              <a:t>המבנה הדואלי של לשכות הרווחה לנוער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הגופים הציבוריים המקומיים לרווחת הילדים והנוער (מחוזות ומועצות מקומיות, לעתים גם ערים גדולות השייכות למחוז) מקימים לשכות רווחה לנוער לצורך ביצוע התפקידים הנזכרים בספר החוקים הסוציאלי השמיני. ברחבי גרמניה, ישנן לשכות לרווחת הנוער בכ-600 ערים ומועצות מקומיות.</a:t>
            </a:r>
            <a:endParaRPr lang="en-US" kern="1200" dirty="0">
              <a:solidFill>
                <a:schemeClr val="tx1"/>
              </a:solidFill>
            </a:endParaRPr>
          </a:p>
          <a:p>
            <a:pPr algn="r" rtl="1"/>
            <a:r>
              <a:rPr lang="he-IL" kern="1200" dirty="0">
                <a:solidFill>
                  <a:schemeClr val="tx1"/>
                </a:solidFill>
                <a:cs typeface="+mn-cs"/>
              </a:rPr>
              <a:t>לכל אחת מלשכות הרווחה לנוער, בין אם ברמה המקומית או ברמה של המדינה </a:t>
            </a:r>
            <a:r>
              <a:rPr lang="he-IL" kern="1200" dirty="0" err="1">
                <a:solidFill>
                  <a:schemeClr val="tx1"/>
                </a:solidFill>
                <a:cs typeface="+mn-cs"/>
              </a:rPr>
              <a:t>הפדרלית</a:t>
            </a:r>
            <a:r>
              <a:rPr lang="he-IL" kern="1200" dirty="0">
                <a:solidFill>
                  <a:schemeClr val="tx1"/>
                </a:solidFill>
                <a:cs typeface="+mn-cs"/>
              </a:rPr>
              <a:t>, כמו במקרה של לשכות הרווחה המחוזיות, שני רבדים של פעילות: מצד אחד, מתכנסת בלשכה ועדת הרווחה לנוער, ומצד השני פועלים בה המנהלה של לשכת הרווחה לנוער והשירותים הסוציאליים. על השירותים הסוציאליים והמנהלה מוטלת האחריות להיגוי ולעבודה השוטפת של שירותי הרווחה לילדים ונוער ביישוב, תוך שיתוף פעולה עם גופי הרווחה העצמאיים. במסגרת תפקידן, עליהן לשלב את הצעירים ובני משפחותיהם בעבודתן. בהיותה ערכאה מקומית עיקרית לקבלת החלטות ולפיתוח שירותי הרווחה לילדים ולנוער, ועדת הרווחה לנוער אחראית על פי חוק גם לפיתוח התשתית לשיתוף פעולה בין הגופים הציבוריים והעצמאיים לרווחת הילד.</a:t>
            </a:r>
            <a:endParaRPr lang="en-US" kern="1200" dirty="0">
              <a:solidFill>
                <a:schemeClr val="tx1"/>
              </a:solidFill>
            </a:endParaRPr>
          </a:p>
          <a:p>
            <a:pPr algn="r" rtl="1"/>
            <a:r>
              <a:rPr lang="he-IL" kern="1200" dirty="0">
                <a:solidFill>
                  <a:schemeClr val="tx1"/>
                </a:solidFill>
                <a:cs typeface="+mn-cs"/>
              </a:rPr>
              <a:t>אם כך, בלשכת הרווחה לנוער (ועדת הרווחה לנוער) פועלים במשותף נציגי הגופים הציבוריים והעצמאיים לרווחת הילד. מאפיין מיוחד של שירותי הרווחה בגרמניה הוא העובדה שלשכת הרווחה לנוער מבוססת על האינטראקציה בין שני צדדים שונים אלה. </a:t>
            </a:r>
            <a:endParaRPr lang="en-US" kern="1200" dirty="0">
              <a:solidFill>
                <a:schemeClr val="tx1"/>
              </a:solidFill>
            </a:endParaRPr>
          </a:p>
          <a:p>
            <a:pPr algn="r" rtl="1"/>
            <a:r>
              <a:rPr lang="he-IL" kern="1200" dirty="0">
                <a:solidFill>
                  <a:schemeClr val="tx1"/>
                </a:solidFill>
                <a:cs typeface="+mn-cs"/>
              </a:rPr>
              <a:t>שלוש חמישיות מחברי ועדות הרווחה לנוער מורכבות מבעלי זכות הצבעה במועצות המקומיות, בעוד ששתי חמישיות מהחברים הם בעלי זכות הצבעה בגופים עצמאיים לרווחת הילדים והנוער. בנוסף, לוועדות מייעצים גם אנשי כנסייה, בתי ספר, לשכות הבריאות, בתי המשפט וכו'. ועדות הרווחה לנוער מקבלות ייעוץ גם מעמותות עצמאיות לפי סעיף 71 פסקה 2 בספר החוקים הסוציאלי השמיני. הן מיוצגות הן במוסדות והן במסגרת מחויבותן החברתית להגנה על האינטרסים שלהן, ועבודתן כוללת צורות שונות של סיוע עצמי. תוכן עבודתן והרכב ועדות הרווחה לנוער מוסדרים על ידי המדינות </a:t>
            </a:r>
            <a:r>
              <a:rPr lang="he-IL" kern="1200" dirty="0" err="1">
                <a:solidFill>
                  <a:schemeClr val="tx1"/>
                </a:solidFill>
                <a:cs typeface="+mn-cs"/>
              </a:rPr>
              <a:t>הפדרליות</a:t>
            </a:r>
            <a:r>
              <a:rPr lang="he-IL" kern="1200" dirty="0">
                <a:solidFill>
                  <a:schemeClr val="tx1"/>
                </a:solidFill>
                <a:cs typeface="+mn-cs"/>
              </a:rPr>
              <a:t> במסגרת החוקים לביצוע ספר החוקים הסוציאלי השמיני.</a:t>
            </a:r>
            <a:endParaRPr lang="en-US" kern="1200" dirty="0">
              <a:solidFill>
                <a:schemeClr val="tx1"/>
              </a:solidFill>
            </a:endParaRPr>
          </a:p>
          <a:p>
            <a:pPr algn="r" rtl="1"/>
            <a:r>
              <a:rPr lang="he-IL" kern="1200" dirty="0">
                <a:solidFill>
                  <a:schemeClr val="tx1"/>
                </a:solidFill>
                <a:cs typeface="+mn-cs"/>
              </a:rPr>
              <a:t>שיתוף הפעולה הקונקרטי בין הגופים הציבוריים והעצמאיים של רווחת הילדים והנוער והתמיכה בתכנון שירותי הרווחה מוסדרים הן במסגרת ועדות משנה לוועדות הרווחה לנוער, שמתכנסות לדון בפעילויות שונות או באתגרים מסוימים, והן במסגרת קבוצות עבודה, שסעיף 78 לחוק מהווה את הבסיס המשפטי להקמתן. למשל, מוקמות ועדות משנה או קבוצות עבודה לתכנון שירותי הרווחה לנוער, לייצוג האינטרסים של ילדים/בני נוער, לקידום הנוער, לעבודה סוציאלית עם נוער, לסיוע חינוכי או לקידום המשפחה.</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Gries, Jürgen; Ringler, Dominik (2005): Jugendamt und Jugendhilfe in der Bundesrepublik Deutschland, 2nd edition, Hohengehren.</a:t>
            </a:r>
            <a:endParaRPr lang="en-US" kern="1200" dirty="0">
              <a:solidFill>
                <a:schemeClr val="tx1"/>
              </a:solidFill>
            </a:endParaRPr>
          </a:p>
          <a:p>
            <a:pPr lvl="0" algn="l" rtl="1"/>
            <a:r>
              <a:rPr lang="de-DE" kern="1200" dirty="0">
                <a:solidFill>
                  <a:schemeClr val="tx1"/>
                </a:solidFill>
              </a:rPr>
              <a:t>Merchel, Joachim; Reismann, Hendrik (2004): Der Jugendhilfeausschuss, Weinheim and Munich.</a:t>
            </a:r>
            <a:br>
              <a:rPr lang="de-DE" kern="1200" dirty="0">
                <a:solidFill>
                  <a:schemeClr val="tx1"/>
                </a:solidFill>
              </a:rPr>
            </a:br>
            <a:r>
              <a:rPr lang="de-DE" kern="1200" dirty="0">
                <a:solidFill>
                  <a:schemeClr val="tx1"/>
                </a:solidFill>
              </a:rPr>
              <a:t>Münder, Johannes; Ottenberg, Peter (1999): Der Jugendhilfeausschuss, Münster.</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76</a:t>
            </a:fld>
            <a:endParaRPr lang="de-DE"/>
          </a:p>
        </p:txBody>
      </p:sp>
    </p:spTree>
    <p:extLst>
      <p:ext uri="{BB962C8B-B14F-4D97-AF65-F5344CB8AC3E}">
        <p14:creationId xmlns:p14="http://schemas.microsoft.com/office/powerpoint/2010/main" val="4241258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2039579"/>
          </a:xfrm>
        </p:spPr>
        <p:txBody>
          <a:bodyPr/>
          <a:lstStyle/>
          <a:p>
            <a:pPr algn="r" rtl="1"/>
            <a:r>
              <a:rPr lang="he-IL" b="1" kern="1200" dirty="0">
                <a:solidFill>
                  <a:schemeClr val="tx1"/>
                </a:solidFill>
                <a:cs typeface="+mn-cs"/>
              </a:rPr>
              <a:t>3.1.4 התשתיות של גופי רווחת הילדים והנוער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המושג "גוף" הוא מושג כוללני לסוגים שונים של ארגונים העוסקים במתן תמיכה רעיונית, התפתחותית, תכנונית ובעיקר מעשית וכלכלית בתחום העבודה הסוציאלית. שירותי הרווחה לילדים ולנוער מתאפיינים בריבוי הגופים המעניקים שירותים בתחום. לצורך הבנת המושג, בדרך כלל ניתן להבחין בין שלושה סוגים שונים של גופים (ראו שקופית 3.1.5 – התפלגות כמותית):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גופים מהמגזר הציבורי של שירותי הרווחה לילדים ונוער ("גופים ציבוריים")</a:t>
            </a:r>
            <a:endParaRPr lang="en-US" kern="1200" dirty="0">
              <a:solidFill>
                <a:schemeClr val="tx1"/>
              </a:solidFill>
            </a:endParaRPr>
          </a:p>
          <a:p>
            <a:pPr algn="r" rtl="1"/>
            <a:r>
              <a:rPr lang="he-IL" kern="1200" dirty="0">
                <a:solidFill>
                  <a:schemeClr val="tx1"/>
                </a:solidFill>
                <a:cs typeface="+mn-cs"/>
              </a:rPr>
              <a:t>בסעיף 69 פסקה 1 בספר החוקים הסוציאלי השמיני (</a:t>
            </a:r>
            <a:r>
              <a:rPr lang="de-DE" kern="1200" dirty="0">
                <a:solidFill>
                  <a:schemeClr val="tx1"/>
                </a:solidFill>
              </a:rPr>
              <a:t>SGB VIII</a:t>
            </a:r>
            <a:r>
              <a:rPr lang="he-IL" kern="1200" dirty="0">
                <a:solidFill>
                  <a:schemeClr val="tx1"/>
                </a:solidFill>
                <a:cs typeface="+mn-cs"/>
              </a:rPr>
              <a:t>) מעוגנת סמכותן של המדינות </a:t>
            </a:r>
            <a:r>
              <a:rPr lang="he-IL" kern="1200" dirty="0" err="1">
                <a:solidFill>
                  <a:schemeClr val="tx1"/>
                </a:solidFill>
                <a:cs typeface="+mn-cs"/>
              </a:rPr>
              <a:t>הפדרליות</a:t>
            </a:r>
            <a:r>
              <a:rPr lang="he-IL" kern="1200" dirty="0">
                <a:solidFill>
                  <a:schemeClr val="tx1"/>
                </a:solidFill>
                <a:cs typeface="+mn-cs"/>
              </a:rPr>
              <a:t> לקבוע במסגרת חוקים משלהן מי ישמש בתור גוף ציבורי למתן שירותי רווחה לנוער. ברמה המקומית, הגופים הציבוריים הם בדרך כלל ערים או מחוזות. מועצות מקומיות מגודל מסוים ומעלה במדינות </a:t>
            </a:r>
            <a:r>
              <a:rPr lang="he-IL" kern="1200" dirty="0" err="1">
                <a:solidFill>
                  <a:schemeClr val="tx1"/>
                </a:solidFill>
                <a:cs typeface="+mn-cs"/>
              </a:rPr>
              <a:t>פדרליות</a:t>
            </a:r>
            <a:r>
              <a:rPr lang="he-IL" kern="1200" dirty="0">
                <a:solidFill>
                  <a:schemeClr val="tx1"/>
                </a:solidFill>
                <a:cs typeface="+mn-cs"/>
              </a:rPr>
              <a:t> מסוימות (בעיקר </a:t>
            </a:r>
            <a:r>
              <a:rPr lang="he-IL" kern="1200" dirty="0" err="1">
                <a:solidFill>
                  <a:schemeClr val="tx1"/>
                </a:solidFill>
                <a:cs typeface="+mn-cs"/>
              </a:rPr>
              <a:t>נורדריין</a:t>
            </a:r>
            <a:r>
              <a:rPr lang="he-IL" kern="1200" dirty="0">
                <a:solidFill>
                  <a:schemeClr val="tx1"/>
                </a:solidFill>
                <a:cs typeface="+mn-cs"/>
              </a:rPr>
              <a:t>-</a:t>
            </a:r>
            <a:r>
              <a:rPr lang="he-IL" kern="1200" dirty="0" err="1">
                <a:solidFill>
                  <a:schemeClr val="tx1"/>
                </a:solidFill>
                <a:cs typeface="+mn-cs"/>
              </a:rPr>
              <a:t>וסטפאליה</a:t>
            </a:r>
            <a:r>
              <a:rPr lang="he-IL" kern="1200" dirty="0">
                <a:solidFill>
                  <a:schemeClr val="tx1"/>
                </a:solidFill>
                <a:cs typeface="+mn-cs"/>
              </a:rPr>
              <a:t>) יכולות אף הן לשמש גוף ציבורי למתן שירותי רווחה, אולם במקרים מעין אלה המחוז בהן נמצאות אותן מועצות מקומיות לא יהיה עוד אחראי למתן השירותים. לפי סעיף 69 פסקה 3 בחוק, הגוף המקומי יקים לשכת רווחה לנוער (ראו שקופית 3.1.3) שתקבל על עצמה את התפקידים של שירותי הרווחה לילדים ונוער. הגופים הציבוריים מחויבים למלא את התפקידים הנזכרים בספר החוקים הסוציאלי השמיני בתחום השיפוט שלהם. לשכת הרווחה לנוער תישא באחריות הכוללת לתכנון ולהיגוי, ומוטלים עליה שלושה תפקידים עיקריים:</a:t>
            </a:r>
            <a:endParaRPr lang="en-US" kern="1200" dirty="0">
              <a:solidFill>
                <a:schemeClr val="tx1"/>
              </a:solidFill>
            </a:endParaRPr>
          </a:p>
          <a:p>
            <a:pPr lvl="0" algn="r" rtl="1">
              <a:buFont typeface="Arial" pitchFamily="34" charset="0"/>
              <a:buChar char="•"/>
            </a:pPr>
            <a:r>
              <a:rPr lang="he-IL" kern="1200" dirty="0">
                <a:solidFill>
                  <a:schemeClr val="tx1"/>
                </a:solidFill>
                <a:cs typeface="+mn-cs"/>
              </a:rPr>
              <a:t>ראשית, היא תבטיח (סעיף 79 בחוק) שכל השירותים יינתנו וכל והתפקידים ימולאו בתחום השיפוט שלה, וזאת בעת הצורך ובהיקף הולם (תכנון שירותי הרווחה לנוער);</a:t>
            </a:r>
            <a:endParaRPr lang="en-US" kern="1200" dirty="0">
              <a:solidFill>
                <a:schemeClr val="tx1"/>
              </a:solidFill>
            </a:endParaRPr>
          </a:p>
          <a:p>
            <a:pPr lvl="0" algn="r" rtl="1">
              <a:buFont typeface="Arial" pitchFamily="34" charset="0"/>
              <a:buChar char="•"/>
            </a:pPr>
            <a:r>
              <a:rPr lang="he-IL" kern="1200" dirty="0">
                <a:solidFill>
                  <a:schemeClr val="tx1"/>
                </a:solidFill>
                <a:cs typeface="+mn-cs"/>
              </a:rPr>
              <a:t>שנית, לשכת רווחת הנוער תספק בעצמה שירותים במקום בו לא יהיו גופים עצמאיים למתן השירותים (במידה מספקת);</a:t>
            </a:r>
            <a:endParaRPr lang="en-US" kern="1200" dirty="0">
              <a:solidFill>
                <a:schemeClr val="tx1"/>
              </a:solidFill>
            </a:endParaRPr>
          </a:p>
          <a:p>
            <a:pPr lvl="0" algn="r" rtl="1">
              <a:buFont typeface="Arial" pitchFamily="34" charset="0"/>
              <a:buChar char="•"/>
            </a:pPr>
            <a:r>
              <a:rPr lang="he-IL" kern="1200" dirty="0">
                <a:solidFill>
                  <a:schemeClr val="tx1"/>
                </a:solidFill>
                <a:cs typeface="+mn-cs"/>
              </a:rPr>
              <a:t>שלישית, היא תמלא תפקידים אחרים, שחלקם בעלי אופי ריבוני, למשל, כאשר המדינה נדרשת להתערב בזכויות ההורים, אם וכאשר הדבר נחוץ להגנה על ילדים ובני 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כמו כן, דיני המדינות </a:t>
            </a:r>
            <a:r>
              <a:rPr lang="he-IL" kern="1200" dirty="0" err="1">
                <a:solidFill>
                  <a:schemeClr val="tx1"/>
                </a:solidFill>
                <a:cs typeface="+mn-cs"/>
              </a:rPr>
              <a:t>הפדרליות</a:t>
            </a:r>
            <a:r>
              <a:rPr lang="he-IL" kern="1200" dirty="0">
                <a:solidFill>
                  <a:schemeClr val="tx1"/>
                </a:solidFill>
                <a:cs typeface="+mn-cs"/>
              </a:rPr>
              <a:t> יקבעו מי ישמש גוף אזורי ציבורי לרווחת הילדים והנוער. לפי סעיף 69 פסקה 3, המדינות </a:t>
            </a:r>
            <a:r>
              <a:rPr lang="he-IL" kern="1200" dirty="0" err="1">
                <a:solidFill>
                  <a:schemeClr val="tx1"/>
                </a:solidFill>
                <a:cs typeface="+mn-cs"/>
              </a:rPr>
              <a:t>הפדרליות</a:t>
            </a:r>
            <a:r>
              <a:rPr lang="he-IL" kern="1200" dirty="0">
                <a:solidFill>
                  <a:schemeClr val="tx1"/>
                </a:solidFill>
                <a:cs typeface="+mn-cs"/>
              </a:rPr>
              <a:t> אחראיות להקמת לשכה מחוזית לרווחת הנוער, כדי למלא את התפקידים שהוטלו עליהם בסעיף 85 פסקה 2 בחוק. לשכות הרווחה המחוזיות אחראיות לתפקידים שונים, כמו מתן ייעוץ לגופים מקומיים, קידום החדשנות המקצועית (למשל, מתווי פיילוט, השתלמויות והמלצות), ומתן רישיונות הפעלה למוסדות (כחלק מהפיקוח על המסגרות).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מאפיין מיוחד במינו של לשכות הרווחה המקומיות והמחוזיות לנוער הוא המבנה הדואלי שלהן, המאגד בתוכו את המנהלה ואת ועדת הרווחה (המחוזית) לנוער (סעיף 70 פסקה 3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ארגונים עצמאיים של שירותי הרווחה לילדים ונוער</a:t>
            </a:r>
            <a:endParaRPr lang="en-US" kern="1200" dirty="0">
              <a:solidFill>
                <a:schemeClr val="tx1"/>
              </a:solidFill>
            </a:endParaRPr>
          </a:p>
          <a:p>
            <a:pPr algn="r" rtl="1"/>
            <a:r>
              <a:rPr lang="he-IL" kern="1200" dirty="0">
                <a:solidFill>
                  <a:schemeClr val="tx1"/>
                </a:solidFill>
                <a:cs typeface="+mn-cs"/>
              </a:rPr>
              <a:t>על פי רוב, ארגונים אלה מאוגדים בתור עמותות רשומות ללא מטרות רווח או חברה בעירבון מוגבל ללא מטרות רווח. גם הכנסיות נחשבות לגופים עצמאיים ללא מטרות רווח. רובם המכריע של הארגונים העצמאיים שייכים לאחד מששה ארגוני רווחה (והגופים הקשורים בהם) או לארגוני נוער. להלן ששת ארגוני הגג של גופי הרווחה העצמאיים: </a:t>
            </a:r>
            <a:r>
              <a:rPr lang="he-IL" kern="1200" dirty="0" err="1">
                <a:solidFill>
                  <a:schemeClr val="tx1"/>
                </a:solidFill>
                <a:cs typeface="+mn-cs"/>
              </a:rPr>
              <a:t>קאריטס</a:t>
            </a:r>
            <a:r>
              <a:rPr lang="he-IL" kern="1200" dirty="0">
                <a:solidFill>
                  <a:schemeClr val="tx1"/>
                </a:solidFill>
                <a:cs typeface="+mn-cs"/>
              </a:rPr>
              <a:t> (</a:t>
            </a:r>
            <a:r>
              <a:rPr lang="de-DE" kern="1200" dirty="0">
                <a:solidFill>
                  <a:schemeClr val="tx1"/>
                </a:solidFill>
              </a:rPr>
              <a:t>Caritas</a:t>
            </a:r>
            <a:r>
              <a:rPr lang="he-IL" kern="1200" dirty="0">
                <a:solidFill>
                  <a:schemeClr val="tx1"/>
                </a:solidFill>
                <a:cs typeface="+mn-cs"/>
              </a:rPr>
              <a:t>), </a:t>
            </a:r>
            <a:r>
              <a:rPr lang="he-IL" kern="1200" dirty="0" err="1">
                <a:solidFill>
                  <a:schemeClr val="tx1"/>
                </a:solidFill>
                <a:cs typeface="+mn-cs"/>
              </a:rPr>
              <a:t>דיאקוני</a:t>
            </a:r>
            <a:r>
              <a:rPr lang="he-IL" kern="1200" dirty="0">
                <a:solidFill>
                  <a:schemeClr val="tx1"/>
                </a:solidFill>
                <a:cs typeface="+mn-cs"/>
              </a:rPr>
              <a:t> (</a:t>
            </a:r>
            <a:r>
              <a:rPr lang="de-DE" kern="1200" dirty="0">
                <a:solidFill>
                  <a:schemeClr val="tx1"/>
                </a:solidFill>
              </a:rPr>
              <a:t>Diakonie</a:t>
            </a:r>
            <a:r>
              <a:rPr lang="he-IL" kern="1200" dirty="0">
                <a:solidFill>
                  <a:schemeClr val="tx1"/>
                </a:solidFill>
                <a:cs typeface="+mn-cs"/>
              </a:rPr>
              <a:t>), המועצה המרכזית לשירותי הרווחה של יהדות גרמניה (כל אלה בתור ארגונים דתיים), וכן ארגון הרווחה הפריטטי (</a:t>
            </a:r>
            <a:r>
              <a:rPr lang="de-DE" kern="1200" dirty="0">
                <a:solidFill>
                  <a:schemeClr val="tx1"/>
                </a:solidFill>
              </a:rPr>
              <a:t>Paritätischer Wohlfahrtsverband</a:t>
            </a:r>
            <a:r>
              <a:rPr lang="he-IL" kern="1200" dirty="0">
                <a:solidFill>
                  <a:schemeClr val="tx1"/>
                </a:solidFill>
                <a:cs typeface="+mn-cs"/>
              </a:rPr>
              <a:t>), רווחת הפועלים (</a:t>
            </a:r>
            <a:r>
              <a:rPr lang="de-DE" kern="1200" dirty="0">
                <a:solidFill>
                  <a:schemeClr val="tx1"/>
                </a:solidFill>
              </a:rPr>
              <a:t>Arbeiterwohlfahrt</a:t>
            </a:r>
            <a:r>
              <a:rPr lang="he-IL" kern="1200" dirty="0">
                <a:solidFill>
                  <a:schemeClr val="tx1"/>
                </a:solidFill>
                <a:cs typeface="+mn-cs"/>
              </a:rPr>
              <a:t>) והצלב האדום הגרמני (בתור ארגונים לא דתיים). ישנו גם מספר רב של גופים עצמאיים קטנים שאינם ארגוני רווחה, כמו גם ארגוני נוער שפועלים אף הם כארגונים ללא מטרות רווח. לארגונים הללו מעמד מיוחד בשירותי הרווחה לילדים ולנוער, בהיותם נציגים בעלי זכות הצבעה בוועדות הפוליטיות של שירותי הרווחה.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גופים מסחריים פרטיים</a:t>
            </a:r>
            <a:endParaRPr lang="en-US" kern="1200" dirty="0">
              <a:solidFill>
                <a:schemeClr val="tx1"/>
              </a:solidFill>
            </a:endParaRPr>
          </a:p>
          <a:p>
            <a:pPr algn="r" rtl="1"/>
            <a:r>
              <a:rPr lang="he-IL" kern="1200" dirty="0">
                <a:solidFill>
                  <a:schemeClr val="tx1"/>
                </a:solidFill>
                <a:cs typeface="+mn-cs"/>
              </a:rPr>
              <a:t>נכון להיום, לגופים מסחריים פרטיים חשיבות שולית בלבד בעבודתם של שירותי הרווחה לילדים ולנוער. מדובר בעיקר בגופים המפעילים מסגרות שונות (כמו גני ילדים לילדי עובדים בחברות מסחריות) או גופים עצמאיים למתן שירותים אמבולטוריים או מוסדיים במסגרת שירותי הרווחה.</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Bieker, Rudolf (2011): Trägerstrukturen in der Sozialen Arbeit – ein Überblick. In: Bieker, Rudolf/Floerecke, Peter (eds.): Träger, Arbeitsfelder und Zielgruppen der Sozialen Arbeit. Stuttgart, p. 13–43.</a:t>
            </a:r>
            <a:endParaRPr lang="en-US" kern="1200" dirty="0">
              <a:solidFill>
                <a:schemeClr val="tx1"/>
              </a:solidFill>
            </a:endParaRPr>
          </a:p>
          <a:p>
            <a:pPr lvl="0" algn="l" rtl="1"/>
            <a:r>
              <a:rPr lang="de-DE" kern="1200" dirty="0">
                <a:solidFill>
                  <a:schemeClr val="tx1"/>
                </a:solidFill>
              </a:rPr>
              <a:t>Merchel, Joachim (2017): Trägerstrukturen und Organisationsformen in der Kinder- und Jugendhilfe. In: Böllert, Karin (ed.): Kompendium der Kinder- und Jugendhilfe. Wiesbaden, p. 93–113.</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77</a:t>
            </a:fld>
            <a:endParaRPr lang="de-DE"/>
          </a:p>
        </p:txBody>
      </p:sp>
    </p:spTree>
    <p:extLst>
      <p:ext uri="{BB962C8B-B14F-4D97-AF65-F5344CB8AC3E}">
        <p14:creationId xmlns:p14="http://schemas.microsoft.com/office/powerpoint/2010/main" val="12612660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8009757"/>
          </a:xfrm>
        </p:spPr>
        <p:txBody>
          <a:bodyPr/>
          <a:lstStyle/>
          <a:p>
            <a:pPr algn="r" rtl="1"/>
            <a:r>
              <a:rPr lang="ar-SA" b="1" kern="1200" dirty="0">
                <a:solidFill>
                  <a:schemeClr val="tx1"/>
                </a:solidFill>
                <a:cs typeface="+mn-cs"/>
              </a:rPr>
              <a:t>3.1.5 </a:t>
            </a:r>
            <a:r>
              <a:rPr lang="he-IL" b="1" kern="1200" dirty="0">
                <a:solidFill>
                  <a:schemeClr val="tx1"/>
                </a:solidFill>
                <a:cs typeface="+mn-cs"/>
              </a:rPr>
              <a:t>מסגרות המופעלות על ידי גופים עצמאיים וציבוריים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השילוב בין גופים ציבוריים ועצמאיים הוא נדבך מרכזי במדינת הרווחה </a:t>
            </a:r>
            <a:r>
              <a:rPr lang="he-IL" kern="1200" dirty="0" err="1">
                <a:solidFill>
                  <a:schemeClr val="tx1"/>
                </a:solidFill>
                <a:cs typeface="+mn-cs"/>
              </a:rPr>
              <a:t>הקורפורטיבית</a:t>
            </a:r>
            <a:r>
              <a:rPr lang="he-IL" kern="1200" dirty="0">
                <a:solidFill>
                  <a:schemeClr val="tx1"/>
                </a:solidFill>
                <a:cs typeface="+mn-cs"/>
              </a:rPr>
              <a:t>. בהקשר זה, "גופים" הם ישויות משפטיות והם כוללים גופים אזוריים, דהיינו, את גופי הרווחה לילדים ונוער במגזר הציבורי, ובראשם לשכות הרווחה לנוער של הרשויות המקומיות. מתווספים אליהם חברות פרטיות, קואופרטיבים, קרנות ובפרט עמותות, המהווים גופים עצמאיים. נמנים עמם גם ששת ארגוני הגג של אגודות הרווחה העצמאיות: האגודה לרווחת הפועלים (</a:t>
            </a:r>
            <a:r>
              <a:rPr lang="de-DE" kern="1200" dirty="0">
                <a:solidFill>
                  <a:schemeClr val="tx1"/>
                </a:solidFill>
              </a:rPr>
              <a:t>AWO</a:t>
            </a:r>
            <a:r>
              <a:rPr lang="he-IL" kern="1200" dirty="0">
                <a:solidFill>
                  <a:schemeClr val="tx1"/>
                </a:solidFill>
                <a:cs typeface="+mn-cs"/>
              </a:rPr>
              <a:t>), אגודת </a:t>
            </a:r>
            <a:r>
              <a:rPr lang="he-IL" kern="1200" dirty="0" err="1">
                <a:solidFill>
                  <a:schemeClr val="tx1"/>
                </a:solidFill>
                <a:cs typeface="+mn-cs"/>
              </a:rPr>
              <a:t>הקאריטס</a:t>
            </a:r>
            <a:r>
              <a:rPr lang="he-IL" kern="1200" dirty="0">
                <a:solidFill>
                  <a:schemeClr val="tx1"/>
                </a:solidFill>
                <a:cs typeface="+mn-cs"/>
              </a:rPr>
              <a:t> הגרמנית (</a:t>
            </a:r>
            <a:r>
              <a:rPr lang="de-DE" kern="1200" dirty="0">
                <a:solidFill>
                  <a:schemeClr val="tx1"/>
                </a:solidFill>
              </a:rPr>
              <a:t>DCV</a:t>
            </a:r>
            <a:r>
              <a:rPr lang="he-IL" kern="1200" dirty="0">
                <a:solidFill>
                  <a:schemeClr val="tx1"/>
                </a:solidFill>
                <a:cs typeface="+mn-cs"/>
              </a:rPr>
              <a:t>), ארגון הרווחה הפריטטי (</a:t>
            </a:r>
            <a:r>
              <a:rPr lang="de-DE" kern="1200" dirty="0">
                <a:solidFill>
                  <a:schemeClr val="tx1"/>
                </a:solidFill>
              </a:rPr>
              <a:t>Der Paritätische</a:t>
            </a:r>
            <a:r>
              <a:rPr lang="he-IL" kern="1200" dirty="0">
                <a:solidFill>
                  <a:schemeClr val="tx1"/>
                </a:solidFill>
                <a:cs typeface="+mn-cs"/>
              </a:rPr>
              <a:t>), הצלב האדום הגרמני (</a:t>
            </a:r>
            <a:r>
              <a:rPr lang="de-DE" kern="1200" dirty="0">
                <a:solidFill>
                  <a:schemeClr val="tx1"/>
                </a:solidFill>
              </a:rPr>
              <a:t>DRK</a:t>
            </a:r>
            <a:r>
              <a:rPr lang="he-IL" kern="1200" dirty="0">
                <a:solidFill>
                  <a:schemeClr val="tx1"/>
                </a:solidFill>
                <a:cs typeface="+mn-cs"/>
              </a:rPr>
              <a:t>), </a:t>
            </a:r>
            <a:r>
              <a:rPr lang="he-IL" kern="1200" dirty="0" err="1">
                <a:solidFill>
                  <a:schemeClr val="tx1"/>
                </a:solidFill>
                <a:cs typeface="+mn-cs"/>
              </a:rPr>
              <a:t>הדיאקוני</a:t>
            </a:r>
            <a:r>
              <a:rPr lang="he-IL" kern="1200" dirty="0">
                <a:solidFill>
                  <a:schemeClr val="tx1"/>
                </a:solidFill>
                <a:cs typeface="+mn-cs"/>
              </a:rPr>
              <a:t> (</a:t>
            </a:r>
            <a:r>
              <a:rPr lang="de-DE" kern="1200" dirty="0">
                <a:solidFill>
                  <a:schemeClr val="tx1"/>
                </a:solidFill>
              </a:rPr>
              <a:t>Diakonie</a:t>
            </a:r>
            <a:r>
              <a:rPr lang="he-IL" kern="1200" dirty="0">
                <a:solidFill>
                  <a:schemeClr val="tx1"/>
                </a:solidFill>
                <a:cs typeface="+mn-cs"/>
              </a:rPr>
              <a:t>) (האגודה האוונגלית </a:t>
            </a:r>
            <a:r>
              <a:rPr lang="he-IL" kern="1200" dirty="0" err="1">
                <a:solidFill>
                  <a:schemeClr val="tx1"/>
                </a:solidFill>
                <a:cs typeface="+mn-cs"/>
              </a:rPr>
              <a:t>לדיאקוני</a:t>
            </a:r>
            <a:r>
              <a:rPr lang="he-IL" kern="1200" dirty="0">
                <a:solidFill>
                  <a:schemeClr val="tx1"/>
                </a:solidFill>
                <a:cs typeface="+mn-cs"/>
              </a:rPr>
              <a:t> ופיתוח) והמועצה המרכזית לשירותי הרווחה של יהדות גרמניה (</a:t>
            </a:r>
            <a:r>
              <a:rPr lang="de-DE" kern="1200" dirty="0">
                <a:solidFill>
                  <a:schemeClr val="tx1"/>
                </a:solidFill>
              </a:rPr>
              <a:t>ZWST</a:t>
            </a:r>
            <a:r>
              <a:rPr lang="he-IL" kern="1200" dirty="0">
                <a:solidFill>
                  <a:schemeClr val="tx1"/>
                </a:solidFill>
                <a:cs typeface="+mn-cs"/>
              </a:rPr>
              <a:t>).</a:t>
            </a:r>
            <a:endParaRPr lang="en-US" kern="1200" dirty="0">
              <a:solidFill>
                <a:schemeClr val="tx1"/>
              </a:solidFill>
            </a:endParaRPr>
          </a:p>
          <a:p>
            <a:pPr algn="r" rtl="1"/>
            <a:r>
              <a:rPr lang="he-IL" kern="1200" dirty="0">
                <a:solidFill>
                  <a:schemeClr val="tx1"/>
                </a:solidFill>
                <a:cs typeface="+mn-cs"/>
              </a:rPr>
              <a:t>מספר המסגרות המופעלות על ידי כל אחד המגופים הציבוריים או העצמאיים מאפשרת לעמוד על מאפייניהם. המסגרות הללו הן חלק משמעותי מהתשתית של שירותי הרווחה לילדים ונוער, ומכאן שהם מהווים חלק מהמסגרת המוסדית לקידום צעירים, מניעת אי-שוויון, מתן ייעוץ ותמיכה, יצירת תנאי חיים חיוביים ומתן הגנה מוסדית לילדים. המסגרות של שירותי הרווחה לילדים ונוער מופעלות על ידי גופים מהמגזר הציבורי או על ידי ארגונים עצמאיים.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על פי הסטטיסטיקה הרשמית של שירותי הרווחה, חלק הארי של המסגרות הממומנות בעיקר מתקציב ממשלתי מופעלות על ידי גופים עצמאיים. כך הדבר הן לגבי מעונות היום לילדים והן לגבי מסגרות בתחומים אחרים של שירותי הרווחה והעבודה עם ילדים ונוער והחינוך בפנימיות. לדוגמה, במרץ 2019 הופעלו כ-9,400 מסגרות לילדים על ידי "</a:t>
            </a:r>
            <a:r>
              <a:rPr lang="he-IL" kern="1200" dirty="0" err="1">
                <a:solidFill>
                  <a:schemeClr val="tx1"/>
                </a:solidFill>
                <a:cs typeface="+mn-cs"/>
              </a:rPr>
              <a:t>הקאריטס</a:t>
            </a:r>
            <a:r>
              <a:rPr lang="he-IL" kern="1200" dirty="0">
                <a:solidFill>
                  <a:schemeClr val="tx1"/>
                </a:solidFill>
                <a:cs typeface="+mn-cs"/>
              </a:rPr>
              <a:t>" וקהילות של הכנסייה הקתולית, לצד 9,000 מוסדות של </a:t>
            </a:r>
            <a:r>
              <a:rPr lang="he-IL" kern="1200" dirty="0" err="1">
                <a:solidFill>
                  <a:schemeClr val="tx1"/>
                </a:solidFill>
                <a:cs typeface="+mn-cs"/>
              </a:rPr>
              <a:t>ה"דיאקוני</a:t>
            </a:r>
            <a:r>
              <a:rPr lang="he-IL" kern="1200" dirty="0">
                <a:solidFill>
                  <a:schemeClr val="tx1"/>
                </a:solidFill>
                <a:cs typeface="+mn-cs"/>
              </a:rPr>
              <a:t>" והכנסייה הפרוטסטנטית.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Schilling, M. (2019): Kinder- und Jugendhilfe im Überblick, in: Autorengruppe Kinder- und Jugendhilfestatistik (ed.), Kinder- und Jugendhilfereport 2018, Opladen et al., p. 23–38, online: </a:t>
            </a:r>
            <a:r>
              <a:rPr lang="de-DE" u="sng" kern="1200" dirty="0">
                <a:solidFill>
                  <a:schemeClr val="tx1"/>
                </a:solidFill>
              </a:rPr>
              <a:t>https://shop.budrich.de/wp-content/uploads/2021/03/9783847413400.pdf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Statistiken der Kinder- und Jugendhilfe – Einrichtungen und tätige Personen (ohne Tageseinrichtungen für Kinder) am 31.12.2018; online: </a:t>
            </a:r>
            <a:r>
              <a:rPr lang="de-DE" u="sng" kern="1200" dirty="0">
                <a:solidFill>
                  <a:schemeClr val="tx1"/>
                </a:solidFill>
                <a:hlinkClick r:id="rId3"/>
              </a:rPr>
              <a:t>https://www.destatis.de/DE/Themen/Gesellschaft-Umwelt/Soziales/Kinderhilfe-Jugendhilfe/Publikationen/Downloads-Kinder-und-Jugendhilfe/sonstige-einrichtungen-5225403189004.pdf?__blob=publicationFile</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Statistiken der Kinder- und Jugendhilfe – Kinder und tätige Personen in Tageseinrichtungen und in öffentlich geförderter Kindertagespflege am 01.03.2019; online: </a:t>
            </a:r>
            <a:r>
              <a:rPr lang="de-DE" u="sng" kern="1200" dirty="0">
                <a:solidFill>
                  <a:schemeClr val="tx1"/>
                </a:solidFill>
                <a:hlinkClick r:id="rId4"/>
              </a:rPr>
              <a:t>https://www.destatis.de/DE/Themen/Gesellschaft-Umwelt/Soziales/Kindertagesbetreuung/Publikationen/Downloads-Kindertagesbetreuung/tageseinrichtungen-kindertagespflege-5225402197004.pdf?__blob=publicationFile</a:t>
            </a:r>
            <a:r>
              <a:rPr lang="de-DE" kern="1200" dirty="0">
                <a:solidFill>
                  <a:schemeClr val="tx1"/>
                </a:solidFill>
              </a:rPr>
              <a:t> (last accessed: 31 May 2021).</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78</a:t>
            </a:fld>
            <a:endParaRPr lang="de-DE"/>
          </a:p>
        </p:txBody>
      </p:sp>
    </p:spTree>
    <p:extLst>
      <p:ext uri="{BB962C8B-B14F-4D97-AF65-F5344CB8AC3E}">
        <p14:creationId xmlns:p14="http://schemas.microsoft.com/office/powerpoint/2010/main" val="9929937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4941052"/>
          </a:xfrm>
        </p:spPr>
        <p:txBody>
          <a:bodyPr/>
          <a:lstStyle/>
          <a:p>
            <a:pPr algn="r" rtl="1"/>
            <a:r>
              <a:rPr lang="ar-SA" b="1" kern="1200" dirty="0">
                <a:solidFill>
                  <a:schemeClr val="tx1"/>
                </a:solidFill>
                <a:cs typeface="+mn-cs"/>
              </a:rPr>
              <a:t>3.1.6 </a:t>
            </a:r>
            <a:r>
              <a:rPr lang="he-IL" b="1" kern="1200" dirty="0">
                <a:solidFill>
                  <a:schemeClr val="tx1"/>
                </a:solidFill>
                <a:cs typeface="+mn-cs"/>
              </a:rPr>
              <a:t>ארגוני גג ומכוני מחקר של שירותי הרווחה לילדים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ארגוני גג</a:t>
            </a:r>
            <a:endParaRPr lang="en-US" kern="1200" dirty="0">
              <a:solidFill>
                <a:schemeClr val="tx1"/>
              </a:solidFill>
            </a:endParaRPr>
          </a:p>
          <a:p>
            <a:pPr algn="r" rtl="1"/>
            <a:r>
              <a:rPr lang="he-IL" kern="1200" dirty="0">
                <a:solidFill>
                  <a:schemeClr val="tx1"/>
                </a:solidFill>
                <a:cs typeface="+mn-cs"/>
              </a:rPr>
              <a:t>ברמה </a:t>
            </a:r>
            <a:r>
              <a:rPr lang="he-IL" kern="1200" dirty="0" err="1">
                <a:solidFill>
                  <a:schemeClr val="tx1"/>
                </a:solidFill>
                <a:cs typeface="+mn-cs"/>
              </a:rPr>
              <a:t>הפדרלית</a:t>
            </a:r>
            <a:r>
              <a:rPr lang="he-IL" kern="1200" dirty="0">
                <a:solidFill>
                  <a:schemeClr val="tx1"/>
                </a:solidFill>
                <a:cs typeface="+mn-cs"/>
              </a:rPr>
              <a:t>, הפורומים והאיגודים בתחום שירותי הרווחה לילדים ונוער אינם פועלים יחד תחת ארגוני גג בעלי מבנה היררכי. לעצם ההשתייכות לארגונים הללו אין השלכות ישירות על המוסדות, העמותות והארגונים החברים בהם. ככלל, ההשתייכות והפעילות של המוסדות החברים היא וולונטרית; שיתוף פעולה מוקדש להתפתחות המקצועית, לקביעת סטנדרטים מקצועיים בשירותי הרווחה לילדים והנוער ולייצוג האינטרסים המשותפים בתחום מדיניות הנוער.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בהתחשב בתשתית המגוונת של שירותי הרווחה לילדים ונוער בגרמניה ובתחומי הפעילות השונים, יוזכרו כאן כמה מארגוני הגג הראשיים.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הפורום לרווחת הילד והנוער – </a:t>
            </a:r>
            <a:r>
              <a:rPr lang="de-DE" b="1" kern="1200" dirty="0">
                <a:solidFill>
                  <a:schemeClr val="tx1"/>
                </a:solidFill>
              </a:rPr>
              <a:t>AGJ</a:t>
            </a:r>
            <a:r>
              <a:rPr lang="he-IL" kern="1200" dirty="0">
                <a:solidFill>
                  <a:schemeClr val="tx1"/>
                </a:solidFill>
                <a:cs typeface="+mn-cs"/>
              </a:rPr>
              <a:t> (נוסד ב-1949) נותן מענה לכל קשת הפעילות של שירותי הרווחה לילדים ונוער. הארגון מאגד תחתיו כ-100 גופים </a:t>
            </a:r>
            <a:r>
              <a:rPr lang="he-IL" kern="1200" dirty="0" err="1">
                <a:solidFill>
                  <a:schemeClr val="tx1"/>
                </a:solidFill>
                <a:cs typeface="+mn-cs"/>
              </a:rPr>
              <a:t>פדרליים</a:t>
            </a:r>
            <a:r>
              <a:rPr lang="he-IL" kern="1200" dirty="0">
                <a:solidFill>
                  <a:schemeClr val="tx1"/>
                </a:solidFill>
                <a:cs typeface="+mn-cs"/>
              </a:rPr>
              <a:t> ציבוריים ועצמאיים של שירותי הרווחה, שמשתפים ביניהם פעולה בשש קבוצות ועמודי תווך של ארגונים החברים בפורום (ארגוני נוער </a:t>
            </a:r>
            <a:r>
              <a:rPr lang="he-IL" kern="1200" dirty="0" err="1">
                <a:solidFill>
                  <a:schemeClr val="tx1"/>
                </a:solidFill>
                <a:cs typeface="+mn-cs"/>
              </a:rPr>
              <a:t>פדרליים</a:t>
            </a:r>
            <a:r>
              <a:rPr lang="he-IL" kern="1200" dirty="0">
                <a:solidFill>
                  <a:schemeClr val="tx1"/>
                </a:solidFill>
                <a:cs typeface="+mn-cs"/>
              </a:rPr>
              <a:t>/מועצות נוער מחוזיות; ארגוני גג </a:t>
            </a:r>
            <a:r>
              <a:rPr lang="he-IL" kern="1200" dirty="0" err="1">
                <a:solidFill>
                  <a:schemeClr val="tx1"/>
                </a:solidFill>
                <a:cs typeface="+mn-cs"/>
              </a:rPr>
              <a:t>פדרליים</a:t>
            </a:r>
            <a:r>
              <a:rPr lang="he-IL" kern="1200" dirty="0">
                <a:solidFill>
                  <a:schemeClr val="tx1"/>
                </a:solidFill>
                <a:cs typeface="+mn-cs"/>
              </a:rPr>
              <a:t> של גופי הרווחה העצמאיים; הארגון המקצועי </a:t>
            </a:r>
            <a:r>
              <a:rPr lang="he-IL" kern="1200" dirty="0" err="1">
                <a:solidFill>
                  <a:schemeClr val="tx1"/>
                </a:solidFill>
                <a:cs typeface="+mn-cs"/>
              </a:rPr>
              <a:t>הפדרלי</a:t>
            </a:r>
            <a:r>
              <a:rPr lang="he-IL" kern="1200" dirty="0">
                <a:solidFill>
                  <a:schemeClr val="tx1"/>
                </a:solidFill>
                <a:cs typeface="+mn-cs"/>
              </a:rPr>
              <a:t> המרכזי בתחום רווחת הנוער; הרשויות העליונות לענייני נוער ומשפחה במדינות </a:t>
            </a:r>
            <a:r>
              <a:rPr lang="he-IL" kern="1200" dirty="0" err="1">
                <a:solidFill>
                  <a:schemeClr val="tx1"/>
                </a:solidFill>
                <a:cs typeface="+mn-cs"/>
              </a:rPr>
              <a:t>הפדרליות</a:t>
            </a:r>
            <a:r>
              <a:rPr lang="he-IL" kern="1200" dirty="0">
                <a:solidFill>
                  <a:schemeClr val="tx1"/>
                </a:solidFill>
                <a:cs typeface="+mn-cs"/>
              </a:rPr>
              <a:t>; איגודים לאומיים של לשכות הרווחה המחוזיות; עמותות וארגונים הפועלים ברמה </a:t>
            </a:r>
            <a:r>
              <a:rPr lang="he-IL" kern="1200" dirty="0" err="1">
                <a:solidFill>
                  <a:schemeClr val="tx1"/>
                </a:solidFill>
                <a:cs typeface="+mn-cs"/>
              </a:rPr>
              <a:t>הפדרלית</a:t>
            </a:r>
            <a:r>
              <a:rPr lang="he-IL" kern="1200" dirty="0">
                <a:solidFill>
                  <a:schemeClr val="tx1"/>
                </a:solidFill>
                <a:cs typeface="+mn-cs"/>
              </a:rPr>
              <a:t> בתחום כוח האדם וההכשרה המקצועית (לימודים והשתלמויות לעוסקים בתחום רווחת הילדים והנוער) בניסיון ליצור שיתוף פעולה מקצועי ולפתח את שירותי הרווחה ברמה </a:t>
            </a:r>
            <a:r>
              <a:rPr lang="he-IL" kern="1200" dirty="0" err="1">
                <a:solidFill>
                  <a:schemeClr val="tx1"/>
                </a:solidFill>
                <a:cs typeface="+mn-cs"/>
              </a:rPr>
              <a:t>הפדרלית</a:t>
            </a:r>
            <a:r>
              <a:rPr lang="he-IL" kern="1200" dirty="0">
                <a:solidFill>
                  <a:schemeClr val="tx1"/>
                </a:solidFill>
                <a:cs typeface="+mn-cs"/>
              </a:rPr>
              <a:t> במסגרת הפורום לרווחת הילד והנוער. בפורום פועלות שש ועדות מקצועיות המוקדשות לתחומי הליבה של שירותי הרווחה ולעולמם של ילדים, בני נוער ומשפחותיהם. לצד הוועדות, גם המחלקות השונות של הפורום משמשות מקום בו הארגונים החברים בפורום יכולים להחליף ביניהם רעיונות וחוויות ולפתח עמדות מקצועיות בנושאים אקטואליים בתחום רווחת הנוער. זאת ועוד, כל שלוש עד ארבע שנים, הפורום לרווחת הילד מארגן את הכנס המקצועי הגדול ביותר בגרמניה בנושא שירותי הרווחה לילדים ונוער – "הקונגרס הגרמני לרווחת הילדים והנוער", בו משתתפים מאות מציגים וכלולים בו אירועים רבים. הכנס בן שלושת הימים מושך אליו עשרות אלפי מבקרים מדי יום.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אם נתייחס לעבודה הסוציאלית בכללותה, חלק גדול מהתחום מאוגד תחת </a:t>
            </a:r>
            <a:r>
              <a:rPr lang="he-IL" b="1" kern="1200" dirty="0">
                <a:solidFill>
                  <a:schemeClr val="tx1"/>
                </a:solidFill>
                <a:cs typeface="+mn-cs"/>
              </a:rPr>
              <a:t>האגודה הגרמנית לרווחה ציבורית ופרטית (</a:t>
            </a:r>
            <a:r>
              <a:rPr lang="de-DE" b="1" kern="1200" dirty="0">
                <a:solidFill>
                  <a:schemeClr val="tx1"/>
                </a:solidFill>
              </a:rPr>
              <a:t>DV</a:t>
            </a:r>
            <a:r>
              <a:rPr lang="he-IL" b="1" kern="1200" dirty="0">
                <a:solidFill>
                  <a:schemeClr val="tx1"/>
                </a:solidFill>
                <a:cs typeface="+mn-cs"/>
              </a:rPr>
              <a:t>)</a:t>
            </a:r>
            <a:r>
              <a:rPr lang="he-IL" kern="1200" dirty="0">
                <a:solidFill>
                  <a:schemeClr val="tx1"/>
                </a:solidFill>
                <a:cs typeface="+mn-cs"/>
              </a:rPr>
              <a:t>.</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לאגודה הגרמנית היסטוריה רבת תהפוכות שתחילתה בשנת 1880. פעילויות האגודה מתחלקות לחמישה תחומים שונים: עבודה סוציאלית רב-תחומית, השירות הסוציאלי הבינלאומי (</a:t>
            </a:r>
            <a:r>
              <a:rPr lang="de-DE" kern="1200" dirty="0">
                <a:solidFill>
                  <a:schemeClr val="tx1"/>
                </a:solidFill>
              </a:rPr>
              <a:t>ISD</a:t>
            </a:r>
            <a:r>
              <a:rPr lang="he-IL" kern="1200" dirty="0">
                <a:solidFill>
                  <a:schemeClr val="tx1"/>
                </a:solidFill>
                <a:cs typeface="+mn-cs"/>
              </a:rPr>
              <a:t>); ילדים, בני נוער ומשפחה; מקצועות במגזר הרווחה, עקרונות הביטחון הסוציאלי, עזרה סוציאלית והטבות סוציאליות; גיל הזקנה, סיעוד, שיקום, תכנון הרווחה והסוכנות </a:t>
            </a:r>
            <a:r>
              <a:rPr lang="he-IL" kern="1200" dirty="0" err="1">
                <a:solidFill>
                  <a:schemeClr val="tx1"/>
                </a:solidFill>
                <a:cs typeface="+mn-cs"/>
              </a:rPr>
              <a:t>הפדרלית</a:t>
            </a:r>
            <a:r>
              <a:rPr lang="he-IL" kern="1200" dirty="0">
                <a:solidFill>
                  <a:schemeClr val="tx1"/>
                </a:solidFill>
                <a:cs typeface="+mn-cs"/>
              </a:rPr>
              <a:t> לפרסומים מקצועיים.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החברות באגודה מוסדרת בתקנון באופן חופשי יחסית. כיום היא מונה כ-2,100 חברים, כאשר האישור להצטרפותם של חברים חדשים ניתן על ידי הוועדה הנשיאותית. הקבלה לאגודה פתוחה בפני  מוצעות מקומיות, מועצות אזוריות, מדינות </a:t>
            </a:r>
            <a:r>
              <a:rPr lang="he-IL" kern="1200" dirty="0" err="1">
                <a:solidFill>
                  <a:schemeClr val="tx1"/>
                </a:solidFill>
                <a:cs typeface="+mn-cs"/>
              </a:rPr>
              <a:t>פדרליות</a:t>
            </a:r>
            <a:r>
              <a:rPr lang="he-IL" kern="1200" dirty="0">
                <a:solidFill>
                  <a:schemeClr val="tx1"/>
                </a:solidFill>
                <a:cs typeface="+mn-cs"/>
              </a:rPr>
              <a:t>, גופים אזוריים אחרים, רשויות ומנהלות ציבוריות, עמותות, ארגונים ומוסדות אחרים ואנשים פרטיים. אף על פי כן, המבנה הארגוני של האגודה מאזן בין השפעתם של ארגוני הגג של השלטון המקומי לבין השפעתם של ארגוני הרווחה העצמאיים. מקורה של השפעה מאזנת זו הוא במבנה </a:t>
            </a:r>
            <a:r>
              <a:rPr lang="he-IL" kern="1200" dirty="0" err="1">
                <a:solidFill>
                  <a:schemeClr val="tx1"/>
                </a:solidFill>
                <a:cs typeface="+mn-cs"/>
              </a:rPr>
              <a:t>הפורמלי</a:t>
            </a:r>
            <a:r>
              <a:rPr lang="he-IL" kern="1200" dirty="0">
                <a:solidFill>
                  <a:schemeClr val="tx1"/>
                </a:solidFill>
                <a:cs typeface="+mn-cs"/>
              </a:rPr>
              <a:t> של האגודה ובסדרים פנימיים בלתי </a:t>
            </a:r>
            <a:r>
              <a:rPr lang="he-IL" kern="1200" dirty="0" err="1">
                <a:solidFill>
                  <a:schemeClr val="tx1"/>
                </a:solidFill>
                <a:cs typeface="+mn-cs"/>
              </a:rPr>
              <a:t>פורמליים</a:t>
            </a:r>
            <a:r>
              <a:rPr lang="he-IL" kern="1200" dirty="0">
                <a:solidFill>
                  <a:schemeClr val="tx1"/>
                </a:solidFill>
                <a:cs typeface="+mn-cs"/>
              </a:rPr>
              <a:t> גם יחד.</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מכוני מחקר</a:t>
            </a:r>
            <a:endParaRPr lang="en-US" kern="1200" dirty="0">
              <a:solidFill>
                <a:schemeClr val="tx1"/>
              </a:solidFill>
            </a:endParaRPr>
          </a:p>
          <a:p>
            <a:pPr algn="r" rtl="1"/>
            <a:r>
              <a:rPr lang="he-IL" kern="1200" dirty="0">
                <a:solidFill>
                  <a:schemeClr val="tx1"/>
                </a:solidFill>
                <a:cs typeface="+mn-cs"/>
              </a:rPr>
              <a:t>קיים מספר לא מבוטל של מכוני מחקר בתחום שירותי הרווחה לילדים ולנוער. רובם התפתחו תוך זיקה אזורית חזקה (למשל, המכון לעבודה סוציאלית – </a:t>
            </a:r>
            <a:r>
              <a:rPr lang="de-DE" kern="1200" dirty="0">
                <a:solidFill>
                  <a:schemeClr val="tx1"/>
                </a:solidFill>
              </a:rPr>
              <a:t>ISA</a:t>
            </a:r>
            <a:r>
              <a:rPr lang="he-IL" kern="1200" dirty="0">
                <a:solidFill>
                  <a:schemeClr val="tx1"/>
                </a:solidFill>
                <a:cs typeface="+mn-cs"/>
              </a:rPr>
              <a:t>, </a:t>
            </a:r>
            <a:r>
              <a:rPr lang="he-IL" kern="1200" dirty="0" err="1">
                <a:solidFill>
                  <a:schemeClr val="tx1"/>
                </a:solidFill>
                <a:cs typeface="+mn-cs"/>
              </a:rPr>
              <a:t>במינסטר</a:t>
            </a:r>
            <a:r>
              <a:rPr lang="he-IL" kern="1200" dirty="0">
                <a:solidFill>
                  <a:schemeClr val="tx1"/>
                </a:solidFill>
                <a:cs typeface="+mn-cs"/>
              </a:rPr>
              <a:t>; המכון למחקר סוציו-פדגוגי – </a:t>
            </a:r>
            <a:r>
              <a:rPr lang="de-DE" kern="1200" dirty="0">
                <a:solidFill>
                  <a:schemeClr val="tx1"/>
                </a:solidFill>
              </a:rPr>
              <a:t>ISM</a:t>
            </a:r>
            <a:r>
              <a:rPr lang="he-IL" kern="1200" dirty="0">
                <a:solidFill>
                  <a:schemeClr val="tx1"/>
                </a:solidFill>
                <a:cs typeface="+mn-cs"/>
              </a:rPr>
              <a:t>, </a:t>
            </a:r>
            <a:r>
              <a:rPr lang="he-IL" kern="1200" dirty="0" err="1">
                <a:solidFill>
                  <a:schemeClr val="tx1"/>
                </a:solidFill>
                <a:cs typeface="+mn-cs"/>
              </a:rPr>
              <a:t>במיינץ</a:t>
            </a:r>
            <a:r>
              <a:rPr lang="he-IL" kern="1200" dirty="0">
                <a:solidFill>
                  <a:schemeClr val="tx1"/>
                </a:solidFill>
                <a:cs typeface="+mn-cs"/>
              </a:rPr>
              <a:t>) או שהם קשורים קשר הדוק לארגוני רווחה מסוימים (למשל, המכון לעבודה סוציאלית ופדגוגיה חברתית – </a:t>
            </a:r>
            <a:r>
              <a:rPr lang="de-DE" kern="1200" dirty="0">
                <a:solidFill>
                  <a:schemeClr val="tx1"/>
                </a:solidFill>
              </a:rPr>
              <a:t>ISS</a:t>
            </a:r>
            <a:r>
              <a:rPr lang="he-IL" kern="1200" dirty="0">
                <a:solidFill>
                  <a:schemeClr val="tx1"/>
                </a:solidFill>
                <a:cs typeface="+mn-cs"/>
              </a:rPr>
              <a:t>, בפרנקפורט על המיין; המכון לרווחת הילד והנוער – </a:t>
            </a:r>
            <a:r>
              <a:rPr lang="de-DE" kern="1200" dirty="0">
                <a:solidFill>
                  <a:schemeClr val="tx1"/>
                </a:solidFill>
              </a:rPr>
              <a:t>IKJ</a:t>
            </a:r>
            <a:r>
              <a:rPr lang="he-IL" kern="1200" dirty="0">
                <a:solidFill>
                  <a:schemeClr val="tx1"/>
                </a:solidFill>
                <a:cs typeface="+mn-cs"/>
              </a:rPr>
              <a:t>, </a:t>
            </a:r>
            <a:r>
              <a:rPr lang="he-IL" kern="1200" dirty="0" err="1">
                <a:solidFill>
                  <a:schemeClr val="tx1"/>
                </a:solidFill>
                <a:cs typeface="+mn-cs"/>
              </a:rPr>
              <a:t>במיינץ</a:t>
            </a:r>
            <a:r>
              <a:rPr lang="he-IL" kern="1200" dirty="0">
                <a:solidFill>
                  <a:schemeClr val="tx1"/>
                </a:solidFill>
                <a:cs typeface="+mn-cs"/>
              </a:rPr>
              <a:t>).</a:t>
            </a:r>
            <a:endParaRPr lang="en-US" kern="1200" dirty="0">
              <a:solidFill>
                <a:schemeClr val="tx1"/>
              </a:solidFill>
            </a:endParaRPr>
          </a:p>
          <a:p>
            <a:pPr algn="r" rtl="1"/>
            <a:r>
              <a:rPr lang="he-IL" kern="1200" dirty="0">
                <a:solidFill>
                  <a:schemeClr val="tx1"/>
                </a:solidFill>
                <a:cs typeface="+mn-cs"/>
              </a:rPr>
              <a:t>בנוסף, מספר רב של אוניברסיטאות ומכללות עורכות פרויקטים מחקריים בתחום שירותי הרווחה לילדים ונוער, בין אם במישרין או במכונים המסונפים להם.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המכון הגרמני לנוער – </a:t>
            </a:r>
            <a:r>
              <a:rPr lang="de-DE" b="1" kern="1200" dirty="0">
                <a:solidFill>
                  <a:schemeClr val="tx1"/>
                </a:solidFill>
              </a:rPr>
              <a:t> DJI </a:t>
            </a:r>
            <a:r>
              <a:rPr lang="he-IL" kern="1200" dirty="0">
                <a:solidFill>
                  <a:schemeClr val="tx1"/>
                </a:solidFill>
                <a:cs typeface="+mn-cs"/>
              </a:rPr>
              <a:t>שפועל במינכן הוא המוסד המחקרי הראשי בתחום הרווחה לילדים ונוער ואחד ממכוני המחקר הגדולים באירופה בתחום מדעי החברה. מזה למעלה מ-50 שנה נערכים במכון מחקרים על נסיבות חייהם של ילדים, בני נוער ומשפחותיהם. המכון מייעץ לממשל </a:t>
            </a:r>
            <a:r>
              <a:rPr lang="he-IL" kern="1200" dirty="0" err="1">
                <a:solidFill>
                  <a:schemeClr val="tx1"/>
                </a:solidFill>
                <a:cs typeface="+mn-cs"/>
              </a:rPr>
              <a:t>הפדרלי</a:t>
            </a:r>
            <a:r>
              <a:rPr lang="he-IL" kern="1200" dirty="0">
                <a:solidFill>
                  <a:schemeClr val="tx1"/>
                </a:solidFill>
                <a:cs typeface="+mn-cs"/>
              </a:rPr>
              <a:t>, למדינות </a:t>
            </a:r>
            <a:r>
              <a:rPr lang="he-IL" kern="1200" dirty="0" err="1">
                <a:solidFill>
                  <a:schemeClr val="tx1"/>
                </a:solidFill>
                <a:cs typeface="+mn-cs"/>
              </a:rPr>
              <a:t>הפדרליות</a:t>
            </a:r>
            <a:r>
              <a:rPr lang="he-IL" kern="1200" dirty="0">
                <a:solidFill>
                  <a:schemeClr val="tx1"/>
                </a:solidFill>
                <a:cs typeface="+mn-cs"/>
              </a:rPr>
              <a:t> ולרשויות המקומיות ומשמש מנוף לפעילות בתחום. הגוף המנהל של המכון הגרמני לנוער, שהוקם ב-1963, הוא עמותה ללא מטרות רווח שחברים בה אנשים מתחומי הפוליטיקה, המדע, הארגונים והמוסדות של רווחת הילדים, הנוער והמשפחה.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במכון פועלות שלוש יחידות מקצועיות: ילדים וטיפול בילדים, נוער ושירותי הרווחה לנוער, משפחות והמדיניות בדבר משפחות; מחלקה למעקב מתמיד ושיטות פעולה; יחידת מחקר בנושא "מעברים בגיל הנעורים".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המכון הגרמני לנוער אחראי על הכנת הדוחות של הממשלה </a:t>
            </a:r>
            <a:r>
              <a:rPr lang="he-IL" kern="1200" dirty="0" err="1">
                <a:solidFill>
                  <a:schemeClr val="tx1"/>
                </a:solidFill>
                <a:cs typeface="+mn-cs"/>
              </a:rPr>
              <a:t>הפדרלית</a:t>
            </a:r>
            <a:r>
              <a:rPr lang="he-IL" kern="1200" dirty="0">
                <a:solidFill>
                  <a:schemeClr val="tx1"/>
                </a:solidFill>
                <a:cs typeface="+mn-cs"/>
              </a:rPr>
              <a:t> בנושא רווחת הילד והנוער בכל תקופת כהונה של הבונדסטאג ועל ארגון עבודתן של הוועדות שעוסקות בהכנת הדוחות האמורים, אשר מתכנסות מחדש בכל תקופת כהונה.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כמו כן, המכון הוא חלק משותפות מחקרית בין המכון הגרמני לנוער לבין אוניברסיטה הטכנית של </a:t>
            </a:r>
            <a:r>
              <a:rPr lang="he-IL" kern="1200" dirty="0" err="1">
                <a:solidFill>
                  <a:schemeClr val="tx1"/>
                </a:solidFill>
                <a:cs typeface="+mn-cs"/>
              </a:rPr>
              <a:t>דורטמונד</a:t>
            </a:r>
            <a:r>
              <a:rPr lang="he-IL" kern="1200" dirty="0">
                <a:solidFill>
                  <a:schemeClr val="tx1"/>
                </a:solidFill>
                <a:cs typeface="+mn-cs"/>
              </a:rPr>
              <a:t>, המנהלת את הסוכנות לסטטיסטיקה של רווחת הילדים והנוער (</a:t>
            </a:r>
            <a:r>
              <a:rPr lang="de-DE" kern="1200" dirty="0">
                <a:solidFill>
                  <a:schemeClr val="tx1"/>
                </a:solidFill>
              </a:rPr>
              <a:t>AKJStat</a:t>
            </a:r>
            <a:r>
              <a:rPr lang="he-IL" kern="1200" dirty="0">
                <a:solidFill>
                  <a:schemeClr val="tx1"/>
                </a:solidFill>
                <a:cs typeface="+mn-cs"/>
              </a:rPr>
              <a:t>). מטרת הסוכנות היא לערוך ניתוח מדעי לממצאים של הסטטיסטיקה </a:t>
            </a:r>
            <a:r>
              <a:rPr lang="he-IL" kern="1200" dirty="0" err="1">
                <a:solidFill>
                  <a:schemeClr val="tx1"/>
                </a:solidFill>
                <a:cs typeface="+mn-cs"/>
              </a:rPr>
              <a:t>הפדרלית</a:t>
            </a:r>
            <a:r>
              <a:rPr lang="he-IL" kern="1200" dirty="0">
                <a:solidFill>
                  <a:schemeClr val="tx1"/>
                </a:solidFill>
                <a:cs typeface="+mn-cs"/>
              </a:rPr>
              <a:t> הרשמית בנושא רווחת הילדים והנוער ולהפיץ את המידע בקרב מומחים בתחום.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Struck, Norbert/Klausch, Peter (2010): Dachorganisationen der Sozialen Arbeit – eine Übersicht. In: Thole, Werner (ed.): Grundriss Soziale Arbeit, Wiesbaden, p. 831–846.</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79</a:t>
            </a:fld>
            <a:endParaRPr lang="de-DE" dirty="0"/>
          </a:p>
        </p:txBody>
      </p:sp>
    </p:spTree>
    <p:extLst>
      <p:ext uri="{BB962C8B-B14F-4D97-AF65-F5344CB8AC3E}">
        <p14:creationId xmlns:p14="http://schemas.microsoft.com/office/powerpoint/2010/main" val="392998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508247"/>
          </a:xfrm>
        </p:spPr>
        <p:txBody>
          <a:bodyPr/>
          <a:lstStyle/>
          <a:p>
            <a:pPr algn="r" rtl="1"/>
            <a:r>
              <a:rPr lang="he-IL" b="1" kern="1200" dirty="0">
                <a:solidFill>
                  <a:schemeClr val="tx1"/>
                </a:solidFill>
                <a:cs typeface="+mn-cs"/>
              </a:rPr>
              <a:t> 1.1.4 הסביבות החברתיות של בני נוער בגרמניה: קווי דמיון והבדלים</a:t>
            </a:r>
          </a:p>
          <a:p>
            <a:pPr algn="r" rtl="1"/>
            <a:endParaRPr lang="en-US" kern="1200" dirty="0">
              <a:solidFill>
                <a:schemeClr val="tx1"/>
              </a:solidFill>
            </a:endParaRPr>
          </a:p>
          <a:p>
            <a:pPr algn="r" rtl="1"/>
            <a:r>
              <a:rPr lang="he-IL" kern="1200" dirty="0">
                <a:solidFill>
                  <a:schemeClr val="tx1"/>
                </a:solidFill>
                <a:cs typeface="+mn-cs"/>
              </a:rPr>
              <a:t>כמו במדינות מתועשות מערביות אחרות, הנוער בגרמניה אינו מהווה מקשה אחת ולעיתים ישנם הבדלים גדולים בעולמם של בני הנוער ובתנאי חייהם. יישום דגם המחלק את החברה לסביבות חברתיות שונות ("</a:t>
            </a:r>
            <a:r>
              <a:rPr lang="he-IL" kern="1200" dirty="0" err="1">
                <a:solidFill>
                  <a:schemeClr val="tx1"/>
                </a:solidFill>
                <a:cs typeface="+mn-cs"/>
              </a:rPr>
              <a:t>מילייה</a:t>
            </a:r>
            <a:r>
              <a:rPr lang="he-IL" kern="1200" dirty="0">
                <a:solidFill>
                  <a:schemeClr val="tx1"/>
                </a:solidFill>
                <a:cs typeface="+mn-cs"/>
              </a:rPr>
              <a:t>"), המאופיינות במצבים כלכליים שונים וגישות ערכיות שונות, חל כמובן לא רק על בני נוער, אלא גם על מבוגרים וילדים</a:t>
            </a:r>
            <a:r>
              <a:rPr lang="de-DE" kern="1200" dirty="0">
                <a:solidFill>
                  <a:schemeClr val="tx1"/>
                </a:solidFill>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מכון</a:t>
            </a:r>
            <a:r>
              <a:rPr lang="de-DE" kern="1200" dirty="0">
                <a:solidFill>
                  <a:schemeClr val="tx1"/>
                </a:solidFill>
              </a:rPr>
              <a:t> SINUS </a:t>
            </a:r>
            <a:r>
              <a:rPr lang="he-IL" kern="1200" dirty="0">
                <a:solidFill>
                  <a:schemeClr val="tx1"/>
                </a:solidFill>
                <a:cs typeface="+mn-cs"/>
              </a:rPr>
              <a:t>פיתח מערכת לניתוח סביבות חברתיות של צעירים, שמצד אחד משקפת את הגיוון, ומצד שני מציעה סקירה כללית. השקף מציג את הדגם של</a:t>
            </a:r>
            <a:r>
              <a:rPr lang="de-DE" kern="1200" dirty="0">
                <a:solidFill>
                  <a:schemeClr val="tx1"/>
                </a:solidFill>
              </a:rPr>
              <a:t>SINUS </a:t>
            </a:r>
            <a:r>
              <a:rPr lang="he-IL" kern="1200" dirty="0">
                <a:solidFill>
                  <a:schemeClr val="tx1"/>
                </a:solidFill>
                <a:cs typeface="+mn-cs"/>
              </a:rPr>
              <a:t> לעולמם של בני נוער בגילאי 14 עד 18 בשנת 2020 כדוגמה לשוני בין גיל הילדות והבגרות בקרב אוכלוסיות שונות בגרמניה</a:t>
            </a:r>
            <a:r>
              <a:rPr lang="de-DE" kern="1200" dirty="0">
                <a:solidFill>
                  <a:schemeClr val="tx1"/>
                </a:solidFill>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שני צירי הניתוח העיקריים שבדגם באים לתאר את הסביבות החברתיות השונות של בני הנוער. על הציר האנכי משמאל מופיעות רמות החינוך הפורמאלי שעליהן ממוקמות הסביבות החברתיות השונות. על הציר האופקי התחתון מופיעות גישות ערכיות מרכזיות בעלות ביסוס אמפירי בסיטואציות שונות בחייהם של בני נוער. בין שני הצירים ניתן למפות את הסביבות החברתיות השונות כשדות, בעוד שכל אחד מהם מכיל שילוב של חינוך פורמאלי וגישות נורמטיביות בסיסיות</a:t>
            </a:r>
            <a:r>
              <a:rPr lang="de-DE" kern="1200" dirty="0">
                <a:solidFill>
                  <a:schemeClr val="tx1"/>
                </a:solidFill>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התיאורים הבאים של הסביבות החברתיות נוסחו על ידי מכון </a:t>
            </a:r>
            <a:r>
              <a:rPr lang="de-DE" kern="1200" dirty="0">
                <a:solidFill>
                  <a:schemeClr val="tx1"/>
                </a:solidFill>
              </a:rPr>
              <a:t>SINUS</a:t>
            </a:r>
            <a:r>
              <a:rPr lang="he-IL" kern="1200" dirty="0">
                <a:solidFill>
                  <a:schemeClr val="tx1"/>
                </a:solidFill>
                <a:cs typeface="+mn-cs"/>
              </a:rPr>
              <a:t>:</a:t>
            </a:r>
          </a:p>
          <a:p>
            <a:pPr algn="r" rtl="1"/>
            <a:endParaRPr lang="en-US" kern="1200" dirty="0">
              <a:solidFill>
                <a:schemeClr val="tx1"/>
              </a:solidFill>
            </a:endParaRPr>
          </a:p>
          <a:p>
            <a:pPr algn="r" rtl="1"/>
            <a:r>
              <a:rPr lang="he-IL" b="1" kern="1200" dirty="0">
                <a:solidFill>
                  <a:schemeClr val="tx1"/>
                </a:solidFill>
                <a:cs typeface="+mn-cs"/>
              </a:rPr>
              <a:t>בורגנים-מסורתיים</a:t>
            </a:r>
            <a:r>
              <a:rPr lang="he-IL" kern="1200" dirty="0">
                <a:solidFill>
                  <a:schemeClr val="tx1"/>
                </a:solidFill>
                <a:cs typeface="+mn-cs"/>
              </a:rPr>
              <a:t>: אנשי משפחה צנועים, אוהבי הטבע והבית, "עם שתי רגליים על הקרקע".</a:t>
            </a:r>
          </a:p>
          <a:p>
            <a:pPr algn="r" rtl="1"/>
            <a:endParaRPr lang="en-US" kern="1200" dirty="0">
              <a:solidFill>
                <a:schemeClr val="tx1"/>
              </a:solidFill>
            </a:endParaRPr>
          </a:p>
          <a:p>
            <a:pPr algn="r" rtl="1"/>
            <a:r>
              <a:rPr lang="he-IL" b="1" kern="1200" dirty="0" err="1">
                <a:solidFill>
                  <a:schemeClr val="tx1"/>
                </a:solidFill>
                <a:cs typeface="+mn-cs"/>
              </a:rPr>
              <a:t>אדפטיבים</a:t>
            </a:r>
            <a:r>
              <a:rPr lang="he-IL" b="1" kern="1200" dirty="0">
                <a:solidFill>
                  <a:schemeClr val="tx1"/>
                </a:solidFill>
                <a:cs typeface="+mn-cs"/>
              </a:rPr>
              <a:t>-</a:t>
            </a:r>
            <a:r>
              <a:rPr lang="he-IL" b="1" kern="1200" dirty="0" err="1">
                <a:solidFill>
                  <a:schemeClr val="tx1"/>
                </a:solidFill>
                <a:cs typeface="+mn-cs"/>
              </a:rPr>
              <a:t>פרגמטים</a:t>
            </a:r>
            <a:r>
              <a:rPr lang="he-IL" kern="1200" dirty="0">
                <a:solidFill>
                  <a:schemeClr val="tx1"/>
                </a:solidFill>
                <a:cs typeface="+mn-cs"/>
              </a:rPr>
              <a:t>: המיינסטרים המודרני המתמקד בהישגים ובמשפחה, עם נכונות גבוהה להסתגלות.</a:t>
            </a:r>
          </a:p>
          <a:p>
            <a:pPr algn="r" rtl="1"/>
            <a:endParaRPr lang="en-US" kern="1200" dirty="0">
              <a:solidFill>
                <a:schemeClr val="tx1"/>
              </a:solidFill>
            </a:endParaRPr>
          </a:p>
          <a:p>
            <a:pPr algn="r" rtl="1"/>
            <a:r>
              <a:rPr lang="he-IL" b="1" kern="1200" dirty="0">
                <a:solidFill>
                  <a:schemeClr val="tx1"/>
                </a:solidFill>
                <a:cs typeface="+mn-cs"/>
              </a:rPr>
              <a:t>בלתי יציבים</a:t>
            </a:r>
            <a:r>
              <a:rPr lang="he-IL" kern="1200" dirty="0">
                <a:solidFill>
                  <a:schemeClr val="tx1"/>
                </a:solidFill>
                <a:cs typeface="+mn-cs"/>
              </a:rPr>
              <a:t>: צעירים שהיו להם תנאים התחלתיים קשים, אשר שואפים להתמצאות והשתתפות</a:t>
            </a:r>
            <a:r>
              <a:rPr lang="de-DE" kern="1200" dirty="0">
                <a:solidFill>
                  <a:schemeClr val="tx1"/>
                </a:solidFill>
              </a:rPr>
              <a:t>.</a:t>
            </a:r>
            <a:endParaRPr lang="he-IL" kern="1200" dirty="0">
              <a:solidFill>
                <a:schemeClr val="tx1"/>
              </a:solidFill>
              <a:cs typeface="+mn-cs"/>
            </a:endParaRPr>
          </a:p>
          <a:p>
            <a:pPr algn="r" rtl="1"/>
            <a:endParaRPr lang="en-US" kern="1200" dirty="0">
              <a:solidFill>
                <a:schemeClr val="tx1"/>
              </a:solidFill>
            </a:endParaRPr>
          </a:p>
          <a:p>
            <a:pPr algn="r" rtl="1"/>
            <a:r>
              <a:rPr lang="he-IL" b="1" kern="1200" dirty="0">
                <a:solidFill>
                  <a:schemeClr val="tx1"/>
                </a:solidFill>
                <a:cs typeface="+mn-cs"/>
              </a:rPr>
              <a:t>מטריאליסטים-צרכנים</a:t>
            </a:r>
            <a:r>
              <a:rPr lang="he-IL" kern="1200" dirty="0">
                <a:solidFill>
                  <a:schemeClr val="tx1"/>
                </a:solidFill>
                <a:cs typeface="+mn-cs"/>
              </a:rPr>
              <a:t>: המחצית התחתונה המתמקדת בשעות הפנאי ובמשפחה, עם שאיפות צרכניות מובהקות וחיבה למותגים.</a:t>
            </a:r>
          </a:p>
          <a:p>
            <a:pPr algn="r" rtl="1"/>
            <a:endParaRPr lang="en-US" kern="1200" dirty="0">
              <a:solidFill>
                <a:schemeClr val="tx1"/>
              </a:solidFill>
            </a:endParaRPr>
          </a:p>
          <a:p>
            <a:pPr algn="r" rtl="1"/>
            <a:r>
              <a:rPr lang="he-IL" b="1" kern="1200" dirty="0" err="1">
                <a:solidFill>
                  <a:schemeClr val="tx1"/>
                </a:solidFill>
                <a:cs typeface="+mn-cs"/>
              </a:rPr>
              <a:t>אקספרימנטליסטים</a:t>
            </a:r>
            <a:r>
              <a:rPr lang="he-IL" kern="1200" dirty="0">
                <a:solidFill>
                  <a:schemeClr val="tx1"/>
                </a:solidFill>
                <a:cs typeface="+mn-cs"/>
              </a:rPr>
              <a:t>: הנון-קונפורמיסטים המתמקדים בנהנתנות ובסצנת הבילויים, עם התמקדות בחיים כאן ועכשיו.</a:t>
            </a:r>
          </a:p>
          <a:p>
            <a:pPr algn="r" rtl="1"/>
            <a:endParaRPr lang="en-US" kern="1200" dirty="0">
              <a:solidFill>
                <a:schemeClr val="tx1"/>
              </a:solidFill>
            </a:endParaRPr>
          </a:p>
          <a:p>
            <a:pPr algn="r" rtl="1"/>
            <a:r>
              <a:rPr lang="he-IL" b="1" kern="1200" dirty="0">
                <a:solidFill>
                  <a:schemeClr val="tx1"/>
                </a:solidFill>
                <a:cs typeface="+mn-cs"/>
              </a:rPr>
              <a:t>פוסט-מטריאליסטים</a:t>
            </a:r>
            <a:r>
              <a:rPr lang="he-IL" kern="1200" dirty="0">
                <a:solidFill>
                  <a:schemeClr val="tx1"/>
                </a:solidFill>
                <a:cs typeface="+mn-cs"/>
              </a:rPr>
              <a:t>: בני נוער בוהמיינים ואנשי העולם הגדול, משכילים עם חוש צדק מפותח.</a:t>
            </a:r>
          </a:p>
          <a:p>
            <a:pPr algn="r" rtl="1"/>
            <a:endParaRPr lang="en-US" kern="1200" dirty="0">
              <a:solidFill>
                <a:schemeClr val="tx1"/>
              </a:solidFill>
            </a:endParaRPr>
          </a:p>
          <a:p>
            <a:pPr algn="r" rtl="1"/>
            <a:r>
              <a:rPr lang="he-IL" b="1" kern="1200" dirty="0" err="1">
                <a:solidFill>
                  <a:schemeClr val="tx1"/>
                </a:solidFill>
                <a:cs typeface="+mn-cs"/>
              </a:rPr>
              <a:t>אקספדיטיבים</a:t>
            </a:r>
            <a:r>
              <a:rPr lang="he-IL" kern="1200" dirty="0">
                <a:solidFill>
                  <a:schemeClr val="tx1"/>
                </a:solidFill>
                <a:cs typeface="+mn-cs"/>
              </a:rPr>
              <a:t>: אנשי רשתות הקשרים המוכוונים להצלחה </a:t>
            </a:r>
            <a:r>
              <a:rPr lang="he-IL" kern="1200" dirty="0" err="1">
                <a:solidFill>
                  <a:schemeClr val="tx1"/>
                </a:solidFill>
                <a:cs typeface="+mn-cs"/>
              </a:rPr>
              <a:t>ולייפסטייל</a:t>
            </a:r>
            <a:r>
              <a:rPr lang="he-IL" kern="1200" dirty="0">
                <a:solidFill>
                  <a:schemeClr val="tx1"/>
                </a:solidFill>
                <a:cs typeface="+mn-cs"/>
              </a:rPr>
              <a:t>, הנמצאים בחיפוש אחר גבולות חדשים וחוויות בלתי שגרתיות.</a:t>
            </a:r>
          </a:p>
          <a:p>
            <a:pPr algn="r" rtl="1"/>
            <a:endParaRPr lang="en-US" kern="1200" dirty="0">
              <a:solidFill>
                <a:schemeClr val="tx1"/>
              </a:solidFill>
            </a:endParaRPr>
          </a:p>
          <a:p>
            <a:pPr algn="r" rtl="1"/>
            <a:r>
              <a:rPr lang="he-IL" kern="1200" dirty="0">
                <a:solidFill>
                  <a:schemeClr val="tx1"/>
                </a:solidFill>
                <a:cs typeface="+mn-cs"/>
              </a:rPr>
              <a:t>למרות האבחנה, מכון</a:t>
            </a:r>
            <a:r>
              <a:rPr lang="de-DE" kern="1200" dirty="0">
                <a:solidFill>
                  <a:schemeClr val="tx1"/>
                </a:solidFill>
              </a:rPr>
              <a:t>SINUS </a:t>
            </a:r>
            <a:r>
              <a:rPr lang="he-IL" kern="1200" dirty="0">
                <a:solidFill>
                  <a:schemeClr val="tx1"/>
                </a:solidFill>
                <a:cs typeface="+mn-cs"/>
              </a:rPr>
              <a:t> הצליח להראות במחקרים אמפיריים איכותיים לשנת 2020 שגם בני ארבע עשרה עד שבע עשרה מסכימים ביניהם על ערכים </a:t>
            </a:r>
            <a:r>
              <a:rPr lang="he-IL" kern="1200" dirty="0" err="1">
                <a:solidFill>
                  <a:schemeClr val="tx1"/>
                </a:solidFill>
                <a:cs typeface="+mn-cs"/>
              </a:rPr>
              <a:t>אוניברסליים</a:t>
            </a:r>
            <a:r>
              <a:rPr lang="he-IL" kern="1200" dirty="0">
                <a:solidFill>
                  <a:schemeClr val="tx1"/>
                </a:solidFill>
                <a:cs typeface="+mn-cs"/>
              </a:rPr>
              <a:t> (ראו שקופית למעלה).</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עם זאת, בחברה הגרמנית ניתן לקבוע קריטריונים אחרים המתארים מצבי חיים וגישות תרבותיות שונות מאוד באוכלוסייה. ישנם הבדלים גדולים הנובעים ממצב כלכלי, המוצא האזורי (עיר/כפר), רקע של הגירה ומוצא אתני, מגדר, דת וכו'.</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שירותי הרווחה לילדים ונוער פועלים בסביבות חברתיות שונות ומגוונות של ילדים, בני נוער ומבוגרים. לא ניתן לצאת מתוך הנחה שמדובר בקהל יעד הומוגני. בהינתן האבחנות הללו בין קהלי היעד, יש לפתח ולעצב תוכניות ושירותים שנותנים מענה לצרכים הספציפיים של כל אחת מן הקבוצות.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Marc Calmbach, Bodo Flaig, James Edwards, Heide Möller-Slawinski, Inga Borchard, Christoph Schleer (2020): SINUS-Jugendstudie 2020 - Lebenswelten von Jugendlichen im Alter von 14 bis 17 Jahren in Deutschland, </a:t>
            </a:r>
            <a:r>
              <a:rPr lang="en-GB" kern="1200" dirty="0">
                <a:solidFill>
                  <a:schemeClr val="tx1"/>
                </a:solidFill>
              </a:rPr>
              <a:t>Bonn. </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8</a:t>
            </a:fld>
            <a:endParaRPr lang="de-DE"/>
          </a:p>
        </p:txBody>
      </p:sp>
    </p:spTree>
    <p:extLst>
      <p:ext uri="{BB962C8B-B14F-4D97-AF65-F5344CB8AC3E}">
        <p14:creationId xmlns:p14="http://schemas.microsoft.com/office/powerpoint/2010/main" val="2801706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4941052"/>
          </a:xfrm>
        </p:spPr>
        <p:txBody>
          <a:bodyPr/>
          <a:lstStyle/>
          <a:p>
            <a:r>
              <a:rPr lang="he-IL" dirty="0">
                <a:latin typeface="Arial" panose="020B0604020202020204" pitchFamily="34" charset="0"/>
                <a:cs typeface="Arial" panose="020B0604020202020204" pitchFamily="34" charset="0"/>
              </a:rPr>
              <a:t>השירותים לרווחת הילדים והנוער ברפובליקה הפדרלית של גרמניה מעוגנים בחקיקה הסוציאלית. הם מאורגנים וממומנים ברמה הפדרלית, במדינות גרמניה וברשויות המקומיות.</a:t>
            </a:r>
            <a:endParaRPr lang="de-DE" dirty="0">
              <a:latin typeface="Arial" panose="020B0604020202020204" pitchFamily="34" charset="0"/>
              <a:cs typeface="Arial" panose="020B0604020202020204" pitchFamily="34" charset="0"/>
            </a:endParaRPr>
          </a:p>
          <a:p>
            <a:endParaRPr lang="he-IL" dirty="0">
              <a:latin typeface="Arial" panose="020B0604020202020204" pitchFamily="34" charset="0"/>
              <a:cs typeface="Arial" panose="020B0604020202020204" pitchFamily="34" charset="0"/>
            </a:endParaRPr>
          </a:p>
          <a:p>
            <a:r>
              <a:rPr lang="he-IL" b="1" dirty="0">
                <a:latin typeface="Arial" panose="020B0604020202020204" pitchFamily="34" charset="0"/>
                <a:cs typeface="Arial" panose="020B0604020202020204" pitchFamily="34" charset="0"/>
              </a:rPr>
              <a:t>ברמה הפדרלית</a:t>
            </a:r>
          </a:p>
          <a:p>
            <a:r>
              <a:rPr lang="he-IL" dirty="0">
                <a:latin typeface="Arial" panose="020B0604020202020204" pitchFamily="34" charset="0"/>
                <a:cs typeface="Arial" panose="020B0604020202020204" pitchFamily="34" charset="0"/>
              </a:rPr>
              <a:t>ברמה הפדרלית, </a:t>
            </a:r>
            <a:r>
              <a:rPr lang="he-IL" dirty="0">
                <a:latin typeface="Arial" panose="020B0604020202020204" pitchFamily="34" charset="0"/>
                <a:cs typeface="Arial" panose="020B0604020202020204" pitchFamily="34" charset="0"/>
                <a:hlinkClick r:id="rId3"/>
              </a:rPr>
              <a:t>המשרד הפדרלי לענייני משפחה, אזרחים ותיקים, נשים ונוער (</a:t>
            </a:r>
            <a:r>
              <a:rPr lang="de-DE" dirty="0">
                <a:latin typeface="Arial" panose="020B0604020202020204" pitchFamily="34" charset="0"/>
                <a:cs typeface="Arial" panose="020B0604020202020204" pitchFamily="34" charset="0"/>
                <a:hlinkClick r:id="rId3"/>
              </a:rPr>
              <a:t>BMFSFJ)</a:t>
            </a:r>
            <a:r>
              <a:rPr lang="de-DE"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אחראי מטעם הממשלה הפדרלית של גרמניה על תיאום העניינים הקשורים במדיניות הילדים והנוער. המשרד מהווה ממשק עם קובעי המדיניות בממשלה הפדרלית ותפקידו לקדם את שירותי הרווחה לילדים ולנוער ולתמוך בהם. </a:t>
            </a:r>
            <a:r>
              <a:rPr lang="he-IL" dirty="0">
                <a:latin typeface="Arial" panose="020B0604020202020204" pitchFamily="34" charset="0"/>
                <a:cs typeface="Arial" panose="020B0604020202020204" pitchFamily="34" charset="0"/>
                <a:hlinkClick r:id="rId4"/>
              </a:rPr>
              <a:t>הוועד הפדרלי המייעץ לנוער</a:t>
            </a:r>
            <a:r>
              <a:rPr lang="he-IL" dirty="0">
                <a:latin typeface="Arial" panose="020B0604020202020204" pitchFamily="34" charset="0"/>
                <a:cs typeface="Arial" panose="020B0604020202020204" pitchFamily="34" charset="0"/>
              </a:rPr>
              <a:t>, המתמנה על ידי המשרד הפדרלי לענייני משפחה, הינו גוף המורכב ממומחים מקרב הפוליטיקה, האדמיניסטרציה, מהאיגודים השונים ומחוקרים. הוועד מייעץ לממשלה הפדרלית בשאלות עקרוניות הנוגעות לרווחת הילדים והנוער ובנושאים רוחביים של מדיניות הילדים והנוער.</a:t>
            </a:r>
          </a:p>
          <a:p>
            <a:r>
              <a:rPr lang="he-IL" dirty="0">
                <a:latin typeface="Arial" panose="020B0604020202020204" pitchFamily="34" charset="0"/>
                <a:cs typeface="Arial" panose="020B0604020202020204" pitchFamily="34" charset="0"/>
              </a:rPr>
              <a:t>המשימות החשובות ביותר של הבונדסטאג הגרמני הן חקיקה ופיקוח על עבודת הממשלה. באמצעות הבונדסראט, הפרלמנט המייצג את 16 המדינות המרכיבות את גרמניה, הן לוקחות חלק בחקיקה ובאדמיניסטרציה של הממשל הפדרלי ופועלות בנושאים הנוגעים לאיחוד האירופי.</a:t>
            </a:r>
          </a:p>
          <a:p>
            <a:r>
              <a:rPr lang="he-IL" dirty="0">
                <a:latin typeface="Arial" panose="020B0604020202020204" pitchFamily="34" charset="0"/>
                <a:cs typeface="Arial" panose="020B0604020202020204" pitchFamily="34" charset="0"/>
                <a:hlinkClick r:id="rId5"/>
              </a:rPr>
              <a:t>הוועדה של הרשויות הבכירות לנוער ולמשפחה במדינות הפדרליות (</a:t>
            </a:r>
            <a:r>
              <a:rPr lang="de-DE" dirty="0">
                <a:latin typeface="Arial" panose="020B0604020202020204" pitchFamily="34" charset="0"/>
                <a:cs typeface="Arial" panose="020B0604020202020204" pitchFamily="34" charset="0"/>
                <a:hlinkClick r:id="rId5"/>
              </a:rPr>
              <a:t>AGJF)</a:t>
            </a:r>
            <a:r>
              <a:rPr lang="de-DE"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מסייעת לוועידת השרים לענייני נוער ומשפחה (</a:t>
            </a:r>
            <a:r>
              <a:rPr lang="de-DE" dirty="0">
                <a:latin typeface="Arial" panose="020B0604020202020204" pitchFamily="34" charset="0"/>
                <a:cs typeface="Arial" panose="020B0604020202020204" pitchFamily="34" charset="0"/>
              </a:rPr>
              <a:t>JFMK) </a:t>
            </a:r>
            <a:r>
              <a:rPr lang="he-IL" dirty="0">
                <a:latin typeface="Arial" panose="020B0604020202020204" pitchFamily="34" charset="0"/>
                <a:cs typeface="Arial" panose="020B0604020202020204" pitchFamily="34" charset="0"/>
              </a:rPr>
              <a:t>בעניינים הקשורים ברווחת הילדים והנוער, בהגנה על הנוער ובמדיניות הנוער והמשפחה. כמו כן, הוועדה מכינה את טיוטות ההחלטות של ועידת שרי הנוער והמשפחה. הוועדה אחראית לא רק על תיאום בעניינים עקרוניים ברמה הארצית כדי להבטיח יישום הולם ואחיד של דיני רווחת הילדים והנוער ושל יעדי המדיניות בדיני המשפחה, אלא גם מייצגת את האינטרסים של הממשל הפדרלי.</a:t>
            </a:r>
          </a:p>
          <a:p>
            <a:r>
              <a:rPr lang="he-IL" dirty="0">
                <a:latin typeface="Arial" panose="020B0604020202020204" pitchFamily="34" charset="0"/>
                <a:cs typeface="Arial" panose="020B0604020202020204" pitchFamily="34" charset="0"/>
                <a:hlinkClick r:id="rId6"/>
              </a:rPr>
              <a:t>הוועדה הפדרלית (</a:t>
            </a:r>
            <a:r>
              <a:rPr lang="de-DE" dirty="0">
                <a:latin typeface="Arial" panose="020B0604020202020204" pitchFamily="34" charset="0"/>
                <a:cs typeface="Arial" panose="020B0604020202020204" pitchFamily="34" charset="0"/>
                <a:hlinkClick r:id="rId6"/>
              </a:rPr>
              <a:t>BAG) </a:t>
            </a:r>
            <a:r>
              <a:rPr lang="he-IL" dirty="0">
                <a:latin typeface="Arial" panose="020B0604020202020204" pitchFamily="34" charset="0"/>
                <a:cs typeface="Arial" panose="020B0604020202020204" pitchFamily="34" charset="0"/>
                <a:hlinkClick r:id="rId6"/>
              </a:rPr>
              <a:t>של הלשכות הארציות לרווחת הנוער</a:t>
            </a:r>
            <a:r>
              <a:rPr lang="he-IL" dirty="0">
                <a:latin typeface="Arial" panose="020B0604020202020204" pitchFamily="34" charset="0"/>
                <a:cs typeface="Arial" panose="020B0604020202020204" pitchFamily="34" charset="0"/>
              </a:rPr>
              <a:t> הינה איגוד של 17 הלשכות הארציות לרווחת הנוער בגרמניה (במדינת נורדריין-וסטפאליה קיימות שתי לשכות). הוועדה עוסקת בפיתוח נהלים ועקרונות משותפים לרווחת הנוער ברמה פדרלית, הארצית והמקומית. היא מתייחסת בעבודתה להצעות חוק בתחום רווחת הנוער, נותנת המלצות וסיוע ותורמת ליישום אחיד של ספר החוקים הסוציאלי השמיני ברמה הפדרלית. הצוות משתף פעולה עם ארגונים מקצועיים וגופים ציבוריים ופרטיים לרווחת הנוער.</a:t>
            </a:r>
          </a:p>
          <a:p>
            <a:r>
              <a:rPr lang="he-IL" dirty="0">
                <a:latin typeface="Arial" panose="020B0604020202020204" pitchFamily="34" charset="0"/>
                <a:cs typeface="Arial" panose="020B0604020202020204" pitchFamily="34" charset="0"/>
              </a:rPr>
              <a:t>ארגוני הגג של הרשויות המקומיות (</a:t>
            </a:r>
            <a:r>
              <a:rPr lang="he-IL" dirty="0">
                <a:latin typeface="Arial" panose="020B0604020202020204" pitchFamily="34" charset="0"/>
                <a:cs typeface="Arial" panose="020B0604020202020204" pitchFamily="34" charset="0"/>
                <a:hlinkClick r:id="rId7"/>
              </a:rPr>
              <a:t>איגוד ערי גרמניה</a:t>
            </a:r>
            <a:r>
              <a:rPr lang="he-IL"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hlinkClick r:id="rId8"/>
              </a:rPr>
              <a:t>איגוד מחוזות גרמניה</a:t>
            </a:r>
            <a:r>
              <a:rPr lang="he-IL"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hlinkClick r:id="rId9"/>
              </a:rPr>
              <a:t>איגוד הערים והרשויות המקומיות</a:t>
            </a:r>
            <a:r>
              <a:rPr lang="he-IL" dirty="0">
                <a:latin typeface="Arial" panose="020B0604020202020204" pitchFamily="34" charset="0"/>
                <a:cs typeface="Arial" panose="020B0604020202020204" pitchFamily="34" charset="0"/>
              </a:rPr>
              <a:t>) הם קבוצות אינטרסים פוליטיות ברמה של השלטון המקומי, הפועלות לקידום שלטון מקומי עצמאי, ייצוג האינטרסים שלהן מול קובעי המדיניות בפוליטיקה ובציבור ועוסקות בהחלפת מידע וניסיון ביניהן.</a:t>
            </a:r>
          </a:p>
          <a:p>
            <a:r>
              <a:rPr lang="he-IL" dirty="0">
                <a:latin typeface="Arial" panose="020B0604020202020204" pitchFamily="34" charset="0"/>
                <a:cs typeface="Arial" panose="020B0604020202020204" pitchFamily="34" charset="0"/>
              </a:rPr>
              <a:t>ארגוני הנוער מהווים פרטנר חשוב במסגרת מדיניות הנוער מבחינת השתתפות חברתית, ייצוג האינטרסים של ילדים ובני נוער ומעורבותם הפוליטית של צעירים. </a:t>
            </a:r>
            <a:r>
              <a:rPr lang="he-IL" dirty="0">
                <a:latin typeface="Arial" panose="020B0604020202020204" pitchFamily="34" charset="0"/>
                <a:cs typeface="Arial" panose="020B0604020202020204" pitchFamily="34" charset="0"/>
                <a:hlinkClick r:id="rId10"/>
              </a:rPr>
              <a:t>הוועד הלאומי הגרמני לעבודה בינלאומית עם נוער (</a:t>
            </a:r>
            <a:r>
              <a:rPr lang="de-DE" dirty="0">
                <a:latin typeface="Arial" panose="020B0604020202020204" pitchFamily="34" charset="0"/>
                <a:cs typeface="Arial" panose="020B0604020202020204" pitchFamily="34" charset="0"/>
                <a:hlinkClick r:id="rId10"/>
              </a:rPr>
              <a:t>DNK)</a:t>
            </a:r>
            <a:r>
              <a:rPr lang="de-DE" dirty="0">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מייצג את האינטרסים של ארגוני הנוער הגרמניים ברמה המולטי-לטרלית.</a:t>
            </a:r>
          </a:p>
          <a:p>
            <a:r>
              <a:rPr lang="he-IL" dirty="0">
                <a:latin typeface="Arial" panose="020B0604020202020204" pitchFamily="34" charset="0"/>
                <a:cs typeface="Arial" panose="020B0604020202020204" pitchFamily="34" charset="0"/>
              </a:rPr>
              <a:t>לארגוני הרווחה ולגופים פרטיים אחרים של רווחת הילדים והנוער ישנם תפקידים שונים: מתן שירותים, פיתוח תשתיות והשתתפות בהחלטות פוליטיות. ראו גם סעיף </a:t>
            </a:r>
            <a:r>
              <a:rPr lang="he-IL" dirty="0">
                <a:latin typeface="Arial" panose="020B0604020202020204" pitchFamily="34" charset="0"/>
                <a:cs typeface="Arial" panose="020B0604020202020204" pitchFamily="34" charset="0"/>
                <a:hlinkClick r:id="rId11"/>
              </a:rPr>
              <a:t>התשתיות של גופי רווחת הילדים והנוער</a:t>
            </a:r>
            <a:r>
              <a:rPr lang="he-IL" dirty="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p>
            <a:endParaRPr lang="he-IL" dirty="0">
              <a:latin typeface="Arial" panose="020B0604020202020204" pitchFamily="34" charset="0"/>
              <a:cs typeface="Arial" panose="020B0604020202020204" pitchFamily="34" charset="0"/>
            </a:endParaRPr>
          </a:p>
          <a:p>
            <a:r>
              <a:rPr lang="he-IL" b="1" dirty="0">
                <a:latin typeface="Arial" panose="020B0604020202020204" pitchFamily="34" charset="0"/>
                <a:cs typeface="Arial" panose="020B0604020202020204" pitchFamily="34" charset="0"/>
              </a:rPr>
              <a:t>ברמת מדינת המחוז</a:t>
            </a:r>
          </a:p>
          <a:p>
            <a:r>
              <a:rPr lang="he-IL" dirty="0">
                <a:latin typeface="Arial" panose="020B0604020202020204" pitchFamily="34" charset="0"/>
                <a:cs typeface="Arial" panose="020B0604020202020204" pitchFamily="34" charset="0"/>
              </a:rPr>
              <a:t>המדינות הפדרליות אחראיות לתחומים שהממשל הפדרלי אינו מטפל בהם או שהוא אינו ממונה עליהם לפי חוקת גרמניה. כתוצאה מכך, המחוקק מטיל על המדינות הפדרליות את חלק הארי של מערכת החינוך ומדיניות התרבות כביטוי ל"ריבונותן התרבותית". בנוסף, המדינות הפדרליות אחראיות גם על החוקים העירוניים ודיני המשטרה.</a:t>
            </a:r>
          </a:p>
          <a:p>
            <a:r>
              <a:rPr lang="he-IL" dirty="0">
                <a:latin typeface="Arial" panose="020B0604020202020204" pitchFamily="34" charset="0"/>
                <a:cs typeface="Arial" panose="020B0604020202020204" pitchFamily="34" charset="0"/>
              </a:rPr>
              <a:t>כוחן האמיתי של המדינות הפדרליות טמון בממשל המקומי ובחלקן בחקיקה הפדרלית באמצעות הבונדסראט. המדינות הפדרליות אחראיות על הממשל הפנימי בכללותו. המנגנון המנהלי שלהן אחראי גם על יישום רוב החוקים והתקנות הפדרליות.</a:t>
            </a:r>
          </a:p>
          <a:p>
            <a:r>
              <a:rPr lang="he-IL" dirty="0">
                <a:latin typeface="Arial" panose="020B0604020202020204" pitchFamily="34" charset="0"/>
                <a:cs typeface="Arial" panose="020B0604020202020204" pitchFamily="34" charset="0"/>
              </a:rPr>
              <a:t>משימתה של הרשות הבכירה לנוער של כל אחת מהמדינות הפדרליות היא לעודד ולקדם את הפעילויות של הגופים הציבוריים והפרטיים של רווחת הילדים והנוער ואת המשך הפיתוח של שירותי הרווחה.</a:t>
            </a:r>
          </a:p>
          <a:p>
            <a:r>
              <a:rPr lang="he-IL" dirty="0">
                <a:latin typeface="Arial" panose="020B0604020202020204" pitchFamily="34" charset="0"/>
                <a:cs typeface="Arial" panose="020B0604020202020204" pitchFamily="34" charset="0"/>
              </a:rPr>
              <a:t>ספר החוקים הסוציאלי השמיני, העוסק בשירותי הרווחה לילדים ונוער, מחייב את המדינות הפדרליות להקים לשכות ארציות לרווחת הנוער, הכוללות ועדות רווחה ארציות לנוער והנהלות של לשכות הרווחה, ולתמוך בהן במילוי תפקידיהן.</a:t>
            </a:r>
          </a:p>
          <a:p>
            <a:r>
              <a:rPr lang="he-IL" dirty="0">
                <a:latin typeface="Arial" panose="020B0604020202020204" pitchFamily="34" charset="0"/>
                <a:cs typeface="Arial" panose="020B0604020202020204" pitchFamily="34" charset="0"/>
              </a:rPr>
              <a:t>האיגודים הארציים של ארגוני הגג של הרשויות המקומיות מייצגים את האינטרסים של חבריהם מול ממשלת המדינה, הפרלמנט של המדינה והציבור.</a:t>
            </a:r>
            <a:endParaRPr lang="de-DE" dirty="0">
              <a:latin typeface="Arial" panose="020B0604020202020204" pitchFamily="34" charset="0"/>
              <a:cs typeface="Arial" panose="020B0604020202020204" pitchFamily="34" charset="0"/>
            </a:endParaRPr>
          </a:p>
          <a:p>
            <a:endParaRPr lang="he-IL" dirty="0">
              <a:latin typeface="Arial" panose="020B0604020202020204" pitchFamily="34" charset="0"/>
              <a:cs typeface="Arial" panose="020B0604020202020204" pitchFamily="34" charset="0"/>
            </a:endParaRPr>
          </a:p>
          <a:p>
            <a:r>
              <a:rPr lang="he-IL" b="1" dirty="0">
                <a:latin typeface="Arial" panose="020B0604020202020204" pitchFamily="34" charset="0"/>
                <a:cs typeface="Arial" panose="020B0604020202020204" pitchFamily="34" charset="0"/>
              </a:rPr>
              <a:t>ברמה של השלטון המקומי</a:t>
            </a:r>
          </a:p>
          <a:p>
            <a:r>
              <a:rPr lang="he-IL" dirty="0">
                <a:latin typeface="Arial" panose="020B0604020202020204" pitchFamily="34" charset="0"/>
                <a:cs typeface="Arial" panose="020B0604020202020204" pitchFamily="34" charset="0"/>
              </a:rPr>
              <a:t>השירותים לרווחת הילדים והנוער ניתנים בדרך כלל בסמיכות למקום מגוריהם של הצעירים. ספר החוקים הסוציאלי השמיני מטיל את האחריות הכוללת לרווחת הילדים והנוער על המחוזות והערים. ספר החוקים הסוציאלי השמיני קובע שהיחידה הארגונית הציבורית לרווחת ילדים ונוער ברמה של השלטון המקומי היא לשכת הרווחה לנוער. לכל עיר ומחוז בגרמניה יש לשכת רווחה לנוער משלה. מבחינת התכנון, הבטחת השירות והמימון, הלשכה העירונית לרווחת הנוער היא המוסד המרכזי למתן שירותים לרווחת הילדים והנוער.</a:t>
            </a:r>
          </a:p>
          <a:p>
            <a:r>
              <a:rPr lang="he-IL" dirty="0">
                <a:latin typeface="Arial" panose="020B0604020202020204" pitchFamily="34" charset="0"/>
                <a:cs typeface="Arial" panose="020B0604020202020204" pitchFamily="34" charset="0"/>
                <a:hlinkClick r:id="rId12"/>
              </a:rPr>
              <a:t>לשכת הרווחה לנוער</a:t>
            </a:r>
            <a:r>
              <a:rPr lang="he-IL" dirty="0">
                <a:latin typeface="Arial" panose="020B0604020202020204" pitchFamily="34" charset="0"/>
                <a:cs typeface="Arial" panose="020B0604020202020204" pitchFamily="34" charset="0"/>
              </a:rPr>
              <a:t> אחראית על ביצוע והבטחת התפקידים והשירותים המוגדרים בספר החוקים הסוציאלי השמיני. </a:t>
            </a:r>
            <a:r>
              <a:rPr lang="he-IL" dirty="0">
                <a:latin typeface="Arial" panose="020B0604020202020204" pitchFamily="34" charset="0"/>
                <a:cs typeface="Arial" panose="020B0604020202020204" pitchFamily="34" charset="0"/>
                <a:hlinkClick r:id="rId13"/>
              </a:rPr>
              <a:t>ועדת הרווחה לנוער והנהלת לשכת הרווחה לנוער</a:t>
            </a:r>
            <a:r>
              <a:rPr lang="he-IL" dirty="0">
                <a:latin typeface="Arial" panose="020B0604020202020204" pitchFamily="34" charset="0"/>
                <a:cs typeface="Arial" panose="020B0604020202020204" pitchFamily="34" charset="0"/>
              </a:rPr>
              <a:t> אחראיות בפועל על מילוי התפקידים הללו.</a:t>
            </a:r>
          </a:p>
          <a:p>
            <a:r>
              <a:rPr lang="he-IL" i="1" dirty="0">
                <a:latin typeface="Arial" panose="020B0604020202020204" pitchFamily="34" charset="0"/>
                <a:cs typeface="Arial" panose="020B0604020202020204" pitchFamily="34" charset="0"/>
              </a:rPr>
              <a:t>לגבי התפקידים של לשכות הרווחה לילדים ונוער ראו גם</a:t>
            </a:r>
            <a:endParaRPr lang="de-DE" i="1"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2.1.2</a:t>
            </a:r>
            <a:endParaRPr lang="he-IL" dirty="0">
              <a:latin typeface="Arial" panose="020B0604020202020204" pitchFamily="34" charset="0"/>
              <a:cs typeface="Arial" panose="020B0604020202020204" pitchFamily="34" charset="0"/>
            </a:endParaRPr>
          </a:p>
          <a:p>
            <a:r>
              <a:rPr lang="he-IL" i="1" dirty="0">
                <a:latin typeface="Arial" panose="020B0604020202020204" pitchFamily="34" charset="0"/>
                <a:cs typeface="Arial" panose="020B0604020202020204" pitchFamily="34" charset="0"/>
              </a:rPr>
              <a:t>לגבי המבנה הארגוני והגופים של רווחת הילדים והנוער ראו גם</a:t>
            </a:r>
            <a:endParaRPr lang="he-IL"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3.1</a:t>
            </a:r>
            <a:endParaRPr lang="he-IL"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80</a:t>
            </a:fld>
            <a:endParaRPr lang="de-DE" dirty="0"/>
          </a:p>
        </p:txBody>
      </p:sp>
    </p:spTree>
    <p:extLst>
      <p:ext uri="{BB962C8B-B14F-4D97-AF65-F5344CB8AC3E}">
        <p14:creationId xmlns:p14="http://schemas.microsoft.com/office/powerpoint/2010/main" val="1748951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4941052"/>
          </a:xfrm>
        </p:spPr>
        <p:txBody>
          <a:bodyPr/>
          <a:lstStyle/>
          <a:p>
            <a:pPr algn="l" rtl="1"/>
            <a:r>
              <a:rPr lang="he-IL" dirty="0">
                <a:latin typeface="Arial" panose="020B0604020202020204" pitchFamily="34" charset="0"/>
                <a:cs typeface="Arial" panose="020B0604020202020204" pitchFamily="34" charset="0"/>
              </a:rPr>
              <a:t>ראה גם: </a:t>
            </a:r>
            <a:r>
              <a:rPr lang="he-IL" dirty="0">
                <a:latin typeface="Arial" panose="020B0604020202020204" pitchFamily="34" charset="0"/>
                <a:cs typeface="Arial" panose="020B0604020202020204" pitchFamily="34" charset="0"/>
                <a:hlinkClick r:id="rId3"/>
              </a:rPr>
              <a:t>המבנה של שירותי הרווחה לילדים ונוער ברפובליקה הפדרלית של גרמניה - חלק 1</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81</a:t>
            </a:fld>
            <a:endParaRPr lang="de-DE" dirty="0"/>
          </a:p>
        </p:txBody>
      </p:sp>
    </p:spTree>
    <p:extLst>
      <p:ext uri="{BB962C8B-B14F-4D97-AF65-F5344CB8AC3E}">
        <p14:creationId xmlns:p14="http://schemas.microsoft.com/office/powerpoint/2010/main" val="2949265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82</a:t>
            </a:fld>
            <a:endParaRPr lang="de-DE"/>
          </a:p>
        </p:txBody>
      </p:sp>
    </p:spTree>
    <p:extLst>
      <p:ext uri="{BB962C8B-B14F-4D97-AF65-F5344CB8AC3E}">
        <p14:creationId xmlns:p14="http://schemas.microsoft.com/office/powerpoint/2010/main" val="15753096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9541089"/>
          </a:xfrm>
        </p:spPr>
        <p:txBody>
          <a:bodyPr/>
          <a:lstStyle/>
          <a:p>
            <a:pPr algn="r" rtl="1"/>
            <a:r>
              <a:rPr lang="ar-SA" b="1" kern="1200" dirty="0">
                <a:solidFill>
                  <a:schemeClr val="tx1"/>
                </a:solidFill>
                <a:cs typeface="+mn-cs"/>
              </a:rPr>
              <a:t>3.2.1 </a:t>
            </a:r>
            <a:r>
              <a:rPr lang="he-IL" b="1" kern="1200" dirty="0" err="1">
                <a:solidFill>
                  <a:schemeClr val="tx1"/>
                </a:solidFill>
                <a:cs typeface="+mn-cs"/>
              </a:rPr>
              <a:t>סובסידיאריות</a:t>
            </a:r>
            <a:r>
              <a:rPr lang="he-IL" b="1" kern="1200" dirty="0">
                <a:solidFill>
                  <a:schemeClr val="tx1"/>
                </a:solidFill>
                <a:cs typeface="+mn-cs"/>
              </a:rPr>
              <a:t> (שיוריות) ואחריות כוללת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עקרון מדינת הרווחה, המעוגן בסעיף 20 פסקה 1 לחוק היסוד ("הרפובליקה </a:t>
            </a:r>
            <a:r>
              <a:rPr lang="he-IL" kern="1200" dirty="0" err="1">
                <a:solidFill>
                  <a:schemeClr val="tx1"/>
                </a:solidFill>
                <a:cs typeface="+mn-cs"/>
              </a:rPr>
              <a:t>הפדרלית</a:t>
            </a:r>
            <a:r>
              <a:rPr lang="he-IL" kern="1200" dirty="0">
                <a:solidFill>
                  <a:schemeClr val="tx1"/>
                </a:solidFill>
                <a:cs typeface="+mn-cs"/>
              </a:rPr>
              <a:t> של גרמניה היא מדינת רווחה דמוקרטית") (ראו שקופית 1.2.2), הוא הבסיס הערכי של המערך החברתי-פוליטי בגרמניה. כתנאי הכרחי להבטחת כבודו וחירויותיו של הפרט במדינת החוק, מטרת העיקרון הנ"ל היא להביא צדק חברתי לידי מימוש. לפיכך, מוטל על המדינה להעניק סיוע לפרט ולדאוג למניעת אי-שוויון חברתי בקרב קבוצות מוחלשות. כמו כן, כאחד מעקרונות היסוד של המדינה, עקרון מדינת הרווחה מהווה גם בסיס לפרשנות לחקיקה בהתאם לחוקת גרמניה.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כל הכוחות החברתיים שותפים למימוש סדר חברתי צודק, כאשר המטרה היא לספק תמיכה לרווחתם של אלו הזקוקים לעזרה.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אחד העקרונות העומדים בבסיס האינטראקציה הזו הוא עקרון </a:t>
            </a:r>
            <a:r>
              <a:rPr lang="he-IL" kern="1200" dirty="0" err="1">
                <a:solidFill>
                  <a:schemeClr val="tx1"/>
                </a:solidFill>
                <a:cs typeface="+mn-cs"/>
              </a:rPr>
              <a:t>הסובסידיאריות</a:t>
            </a:r>
            <a:r>
              <a:rPr lang="he-IL" kern="1200" dirty="0">
                <a:solidFill>
                  <a:schemeClr val="tx1"/>
                </a:solidFill>
                <a:cs typeface="+mn-cs"/>
              </a:rPr>
              <a:t> (שיוריות). במילים פשוטות, כל מה שהפרט, המשפחה, קבוצות וארגונים יכולים לבצע באופן עצמאי, לא יועבר לטיפולה של ערכאה גבוהה יותר או המדינה. </a:t>
            </a:r>
            <a:r>
              <a:rPr lang="he-IL" kern="1200" dirty="0" err="1">
                <a:solidFill>
                  <a:schemeClr val="tx1"/>
                </a:solidFill>
                <a:cs typeface="+mn-cs"/>
              </a:rPr>
              <a:t>העקרון</a:t>
            </a:r>
            <a:r>
              <a:rPr lang="he-IL" kern="1200" dirty="0">
                <a:solidFill>
                  <a:schemeClr val="tx1"/>
                </a:solidFill>
                <a:cs typeface="+mn-cs"/>
              </a:rPr>
              <a:t> הנ"ל בא להבטיח את ההכרה והשימוש בכישורים ובאחריות של כל פרט או קבוצה. בה בעת, </a:t>
            </a:r>
            <a:r>
              <a:rPr lang="he-IL" kern="1200" dirty="0" err="1">
                <a:solidFill>
                  <a:schemeClr val="tx1"/>
                </a:solidFill>
                <a:cs typeface="+mn-cs"/>
              </a:rPr>
              <a:t>העקרון</a:t>
            </a:r>
            <a:r>
              <a:rPr lang="he-IL" kern="1200" dirty="0">
                <a:solidFill>
                  <a:schemeClr val="tx1"/>
                </a:solidFill>
                <a:cs typeface="+mn-cs"/>
              </a:rPr>
              <a:t> מגדיר את חובתה של המדינה לתמוך כלכלית, במידת הצורך, ביחידות הקטנות והפרטיות הללו כדי שתוכלנה לפעול. מתוקף ההכרה ביוזמות חברתיות, הנגזרת מעקרון </a:t>
            </a:r>
            <a:r>
              <a:rPr lang="he-IL" kern="1200" dirty="0" err="1">
                <a:solidFill>
                  <a:schemeClr val="tx1"/>
                </a:solidFill>
                <a:cs typeface="+mn-cs"/>
              </a:rPr>
              <a:t>הסובסידיאריות</a:t>
            </a:r>
            <a:r>
              <a:rPr lang="he-IL" kern="1200" dirty="0">
                <a:solidFill>
                  <a:schemeClr val="tx1"/>
                </a:solidFill>
                <a:cs typeface="+mn-cs"/>
              </a:rPr>
              <a:t>, ניתנת לאזרח הזקוק לעזרה גם הזכות לבחור – זכות ששורשיה בזכויות החוקתיות: הוקרת כבוד האדם, החירות האישית והחופש להתפתחות על פי אישיותו ומצפונו.</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4 פסקה 1 בספר החוקים הסוציאלי השמיני (</a:t>
            </a:r>
            <a:r>
              <a:rPr lang="en-US" kern="1200" dirty="0">
                <a:solidFill>
                  <a:schemeClr val="tx1"/>
                </a:solidFill>
              </a:rPr>
              <a:t>SGB VIII</a:t>
            </a:r>
            <a:r>
              <a:rPr lang="he-IL" kern="1200" dirty="0">
                <a:solidFill>
                  <a:schemeClr val="tx1"/>
                </a:solidFill>
                <a:cs typeface="+mn-cs"/>
              </a:rPr>
              <a:t>) דורש שיתוף פעולה הדדי בין הגופים הציבוריים והעצמאיים של רווחת הילדים והנוער. סעיף 4 פסקה 2 בחוק מתייחס לעקרון </a:t>
            </a:r>
            <a:r>
              <a:rPr lang="he-IL" kern="1200" dirty="0" err="1">
                <a:solidFill>
                  <a:schemeClr val="tx1"/>
                </a:solidFill>
                <a:cs typeface="+mn-cs"/>
              </a:rPr>
              <a:t>הסובסידיאריות</a:t>
            </a:r>
            <a:r>
              <a:rPr lang="he-IL" kern="1200" dirty="0">
                <a:solidFill>
                  <a:schemeClr val="tx1"/>
                </a:solidFill>
                <a:cs typeface="+mn-cs"/>
              </a:rPr>
              <a:t> וקובע כי שירותי ילדים ונוער במגזר הציבורי חייבים להימנע מפעולה "בכל מקום בו קיימים מוסדות, שירותים ואירועים מתאימים המופעלים או יכולים להיות מוקמים תוך זמן קצר על ידי גופים עצמאיים מוכרים". עם זאת, מאחר שהגופים הציבוריים מחויבים על פי חוק להבטיח את מתן השירותים, הם יכולים, ובמידת הצורך, חייבים לנקוט באמצעים משלימים על מנת להבטיח מענה לצרכים הקיימים.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הגופים במגזר הציבורי רשאים להתלות את התמיכה "במוסדות, בשירותים ובאירועים" של הגופים העצמאיים בכך שהשירותים יוצעו "בהתאם לדרישות התכנון של רווחת נוער ובהתאם לעקרונות הנזכרים בסעיף 9" (סעיף 80 פסקה 2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הגופים הציבוריים נושאים גם באחריות כוללת למילוי כל תפקידי הרווחה המוגדרים בספר החוקים הסוציאלי השמיני, לרבות באחריות לתכנון השירותים (סעיף 79 בספקה 1 בחוק). לפיכך, הדרישה לקבלת סיוע ותמיכה מופנית בדרך כלל לגופים הציבוריים של רווחת הילדים והנוער.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יתרה מכך, בהקשר של מילוי כל תפקידה של רווחת הילדים והנוער, סעיף 79א בחוק מחייב את הגופים הציבוריים להמשיך ולפתח, ליישם ולבחון באופן קבוע "עקרונות וקני מידה להערכת איכות השירות ולנקיטה באמצעים הולמים להבטחת האיכות". המאפיינים להבטחת האיכות כאמור כוללים, בין היתר, במפורש (סעיף 79א בחוק):</a:t>
            </a:r>
            <a:endParaRPr lang="en-US" kern="1200" dirty="0">
              <a:solidFill>
                <a:schemeClr val="tx1"/>
              </a:solidFill>
            </a:endParaRPr>
          </a:p>
          <a:p>
            <a:pPr lvl="0" algn="r" rtl="1">
              <a:buFont typeface="Arial" pitchFamily="34" charset="0"/>
              <a:buChar char="•"/>
            </a:pPr>
            <a:r>
              <a:rPr lang="he-IL" kern="1200" dirty="0">
                <a:solidFill>
                  <a:schemeClr val="tx1"/>
                </a:solidFill>
                <a:cs typeface="+mn-cs"/>
              </a:rPr>
              <a:t>שמירה על זכויות הילדים במסגרות.</a:t>
            </a:r>
            <a:endParaRPr lang="en-US" kern="1200" dirty="0">
              <a:solidFill>
                <a:schemeClr val="tx1"/>
              </a:solidFill>
            </a:endParaRPr>
          </a:p>
          <a:p>
            <a:pPr lvl="0" algn="r" rtl="1">
              <a:buFont typeface="Arial" pitchFamily="34" charset="0"/>
              <a:buChar char="•"/>
            </a:pPr>
            <a:r>
              <a:rPr lang="he-IL" kern="1200" dirty="0">
                <a:solidFill>
                  <a:schemeClr val="tx1"/>
                </a:solidFill>
                <a:cs typeface="+mn-cs"/>
              </a:rPr>
              <a:t>הגנה על ילדים מפני אלימות.</a:t>
            </a:r>
            <a:endParaRPr lang="en-US" kern="1200" dirty="0">
              <a:solidFill>
                <a:schemeClr val="tx1"/>
              </a:solidFill>
            </a:endParaRPr>
          </a:p>
          <a:p>
            <a:pPr lvl="0" algn="r" rtl="1">
              <a:buFont typeface="Arial" pitchFamily="34" charset="0"/>
              <a:buChar char="•"/>
            </a:pPr>
            <a:r>
              <a:rPr lang="he-IL" kern="1200" dirty="0">
                <a:solidFill>
                  <a:schemeClr val="tx1"/>
                </a:solidFill>
                <a:cs typeface="+mn-cs"/>
              </a:rPr>
              <a:t>מילוי התפקידים תוך דאגה להכלה ושילוב הצרכים הספציפיים של צעירים עם מוגבלויות.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en-GB" kern="1200" dirty="0" err="1">
                <a:solidFill>
                  <a:schemeClr val="tx1"/>
                </a:solidFill>
              </a:rPr>
              <a:t>neue</a:t>
            </a:r>
            <a:r>
              <a:rPr lang="en-GB" kern="1200" dirty="0">
                <a:solidFill>
                  <a:schemeClr val="tx1"/>
                </a:solidFill>
              </a:rPr>
              <a:t> caritas </a:t>
            </a:r>
            <a:r>
              <a:rPr lang="en-GB" kern="1200" dirty="0" err="1">
                <a:solidFill>
                  <a:schemeClr val="tx1"/>
                </a:solidFill>
              </a:rPr>
              <a:t>spezial</a:t>
            </a:r>
            <a:r>
              <a:rPr lang="en-GB" kern="1200" dirty="0">
                <a:solidFill>
                  <a:schemeClr val="tx1"/>
                </a:solidFill>
              </a:rPr>
              <a:t>: </a:t>
            </a:r>
            <a:r>
              <a:rPr lang="en-GB" kern="1200" dirty="0" err="1">
                <a:solidFill>
                  <a:schemeClr val="tx1"/>
                </a:solidFill>
              </a:rPr>
              <a:t>Subsidiaritätsprinzip</a:t>
            </a:r>
            <a:r>
              <a:rPr lang="en-GB" kern="1200" dirty="0">
                <a:solidFill>
                  <a:schemeClr val="tx1"/>
                </a:solidFill>
              </a:rPr>
              <a:t>; issue 1, March 2017. </a:t>
            </a:r>
            <a:endParaRPr lang="en-US" kern="1200" dirty="0">
              <a:solidFill>
                <a:schemeClr val="tx1"/>
              </a:solidFill>
            </a:endParaRPr>
          </a:p>
          <a:p>
            <a:pPr lvl="0" algn="l" rtl="1"/>
            <a:r>
              <a:rPr lang="en-GB" kern="1200" dirty="0" err="1">
                <a:solidFill>
                  <a:schemeClr val="tx1"/>
                </a:solidFill>
              </a:rPr>
              <a:t>Münder</a:t>
            </a:r>
            <a:r>
              <a:rPr lang="de-DE" kern="1200" dirty="0">
                <a:solidFill>
                  <a:schemeClr val="tx1"/>
                </a:solidFill>
              </a:rPr>
              <a:t>, Johannes/Kreft, Dieter (1990): Subsidiarität heute, Münster.</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83</a:t>
            </a:fld>
            <a:endParaRPr lang="de-DE"/>
          </a:p>
        </p:txBody>
      </p:sp>
    </p:spTree>
    <p:extLst>
      <p:ext uri="{BB962C8B-B14F-4D97-AF65-F5344CB8AC3E}">
        <p14:creationId xmlns:p14="http://schemas.microsoft.com/office/powerpoint/2010/main" val="6283425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8493335"/>
          </a:xfrm>
        </p:spPr>
        <p:txBody>
          <a:bodyPr/>
          <a:lstStyle/>
          <a:p>
            <a:pPr algn="r" rtl="1"/>
            <a:r>
              <a:rPr lang="ar-SA" b="1" kern="1200" dirty="0" err="1">
                <a:solidFill>
                  <a:schemeClr val="tx1"/>
                </a:solidFill>
                <a:cs typeface="+mn-cs"/>
              </a:rPr>
              <a:t>3.2.2 "</a:t>
            </a:r>
            <a:r>
              <a:rPr lang="he-IL" b="1" kern="1200" dirty="0">
                <a:solidFill>
                  <a:schemeClr val="tx1"/>
                </a:solidFill>
                <a:cs typeface="+mn-cs"/>
              </a:rPr>
              <a:t>מושגי מפתח" בשירותי הרווחה לילדים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במסגרת הדיונים התיאורטיים הרב-תחומיים בשירותי הרווחה לילדים ונוער (המדיניות של רווחת נוער יזומה, רווחת נוער עם אוריינטציה לעולמם של הצעירים, גישת היכולת וכו'), התגבשו בעשורים האחרונים כמה "מושגי מפתח" שממשיכים לספק את הרקע לפיתוח המדיניות גם בימינו. למרות שלמונחים רבים המשמשים במגוון רחב של דיונים רעיוניים אין עוד, במידה כזו או אחרת, קשר למקורותיהם התיאורטיים, הלגיטימיות שלהם נותרה בעינה. הם ממשיכים אפוא להשפיע על הבסיס הנורמטיבי-מקצועי של שירותי הרווחה לילדים ונוער אף מבלי להתייחס לגישות תיאורטיות רחבות יותר. המושגים הללו קיבלו, כביכול, חיים משלהם, והפכו למושגי מפתח בעלי השפעה נורמטיבית.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מושגי מפתח מעין אלה, כמו השתתפות, העצמה, מניעה, והכללה מהווים מסגרת נורמטיבית לעשייה הסוציו-פדגוגית ובדרך זו משמשים נקודת התייחסות בדיונים הרעיוניים שמטרתם שירותי רווחה "טובים" לילדים ונוער. ההצדקה למושגי יסוד אלה או תוקפם מוטלים בספק לעתים נדירות בלבד; הן מבחינה מקצועית והן מבחינה נורמטיבית, קיים אפוא באופן משתמע קונצנזוס לגבי השימוש בהם בדיונים האמורים. לפיכך, השיח אינו </a:t>
            </a:r>
            <a:r>
              <a:rPr lang="he-IL" kern="1200" dirty="0" err="1">
                <a:solidFill>
                  <a:schemeClr val="tx1"/>
                </a:solidFill>
                <a:cs typeface="+mn-cs"/>
              </a:rPr>
              <a:t>נסוב</a:t>
            </a:r>
            <a:r>
              <a:rPr lang="he-IL" kern="1200" dirty="0">
                <a:solidFill>
                  <a:schemeClr val="tx1"/>
                </a:solidFill>
                <a:cs typeface="+mn-cs"/>
              </a:rPr>
              <a:t> על הצדקתם, אלא עוסק על פי רוב בשאלה האם וכיצד ליישמם בפועל ועד כמה גישות עבודה שונות מותאמות להם הלכה למעשה. לא זו בלבד שהמושגים הללו מביאים לידי ביטוי את הציפיות המקצועיות משירותי הרווחה ומשפיעים על אופי הלגיטימציה שלהם (ה"מה" וה"למה" בשירותי הרווחה לילדים ונוער), אלא הם גם מאפיינים את הציפיות מהעשייה המתודולוגית (ה"איך" בעבודת הגורמים המקצועיים).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במבט ראשון, נראה שמושגי המפתח שהוזכרו לעיל הם בעלי תוכן סביר והם מקובלים במידה רבה על ידי הגורמים העוסקים בתחום. עם זאת, התבוננות מדוקדקת יותר חושפת מתחים וסתירות, וכפועל יוצא מכך יש לעשות שימוש ביקורתי במונחים האמורים. בתרגום ל"שפתם" של שירותי הרווחה, כל אחד מהמושגים משדר אמביוולנטיות מסוימת המלווה בתופעות לוואי בלתי רצויות או דרישות העומדות בסתירה זו לזו.</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בהתאם לתחום הפעילות ולתפקיד הספציפי המוטל עליהם, שירותי הרווחה לילדים ונוער נעים תמידית בין הקצוות הסותרים של הדרישות והציפיות (למשל, בין קבלת אחריות על ילד לבין כיבוד זכותו של הילד לאוטונומיה אישית). לאור המתחים המתוארים לעיל, עשייה סוציו-פדגוגית מקצועית חייבת למצוא איזון עדין בכל משימה ובכל מקרה על מנת שתוכל למלא את תפקידה ולתת מענה התואם את מצבו הספציפי של הפרט.</a:t>
            </a:r>
            <a:r>
              <a:rPr lang="de-DE" kern="1200" dirty="0">
                <a:solidFill>
                  <a:schemeClr val="tx1"/>
                </a:solidFill>
              </a:rPr>
              <a:t> </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Grunwald, Klaus/Thiersch, Hans (eds.) (2016): Praxishandbuch Lebensweltorientierte Sozialer Arbeit. Handlungszugänge und Methoden in unterschiedlichen Arbeitsfeldern, 3rd edition, Weinheim and Basel.</a:t>
            </a:r>
            <a:endParaRPr lang="en-US" kern="1200" dirty="0">
              <a:solidFill>
                <a:schemeClr val="tx1"/>
              </a:solidFill>
            </a:endParaRPr>
          </a:p>
          <a:p>
            <a:pPr lvl="0" algn="l" rtl="1"/>
            <a:r>
              <a:rPr lang="de-DE" kern="1200" dirty="0">
                <a:solidFill>
                  <a:schemeClr val="tx1"/>
                </a:solidFill>
              </a:rPr>
              <a:t>Hansbauer, Peter/Merchel, Joachim/Schone, Reinhold (2020): Kinder- und Jugendhilfe – Grundlagen, Handlungsfelder, professionelle Anforderungen, Stuttgart.</a:t>
            </a:r>
            <a:endParaRPr lang="en-US" kern="1200" dirty="0">
              <a:solidFill>
                <a:schemeClr val="tx1"/>
              </a:solidFill>
            </a:endParaRPr>
          </a:p>
          <a:p>
            <a:pPr lvl="0" algn="l" rtl="1"/>
            <a:r>
              <a:rPr lang="de-DE" kern="1200" dirty="0">
                <a:solidFill>
                  <a:schemeClr val="tx1"/>
                </a:solidFill>
              </a:rPr>
              <a:t>Stecklina, Gerd/Wienforth, Jan (2020): Handbuch Lebensbewältigung und Soziale Arbeit, Weinheim and Basel.</a:t>
            </a:r>
            <a:endParaRPr lang="en-US" kern="1200" dirty="0">
              <a:solidFill>
                <a:schemeClr val="tx1"/>
              </a:solidFill>
            </a:endParaRPr>
          </a:p>
          <a:p>
            <a:pPr lvl="0" algn="l" rtl="1"/>
            <a:r>
              <a:rPr lang="de-DE" kern="1200" dirty="0">
                <a:solidFill>
                  <a:schemeClr val="tx1"/>
                </a:solidFill>
              </a:rPr>
              <a:t>Ziegler, Holger (2018): Capabilities Ansatz, in: Böllert, Karin (ed.): Kompendium Kinder- und Jugendhilfe, vol. 2, Wiesbaden, p. 1321–1353.</a:t>
            </a:r>
            <a:endParaRPr lang="en-US" kern="1200" dirty="0">
              <a:solidFill>
                <a:schemeClr val="tx1"/>
              </a:solidFill>
            </a:endParaRPr>
          </a:p>
          <a:p>
            <a:pPr algn="l" rtl="1"/>
            <a:r>
              <a:rPr lang="he-IL" kern="1200" dirty="0">
                <a:solidFill>
                  <a:schemeClr val="tx1"/>
                </a:solidFill>
                <a:cs typeface="+mn-cs"/>
              </a:rPr>
              <a:t> </a:t>
            </a:r>
            <a:br>
              <a:rPr lang="de-DE" kern="1200" dirty="0">
                <a:solidFill>
                  <a:schemeClr val="tx1"/>
                </a:solidFill>
              </a:rPr>
            </a:b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84</a:t>
            </a:fld>
            <a:endParaRPr lang="de-DE"/>
          </a:p>
        </p:txBody>
      </p:sp>
    </p:spTree>
    <p:extLst>
      <p:ext uri="{BB962C8B-B14F-4D97-AF65-F5344CB8AC3E}">
        <p14:creationId xmlns:p14="http://schemas.microsoft.com/office/powerpoint/2010/main" val="32579442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1717194"/>
          </a:xfrm>
        </p:spPr>
        <p:txBody>
          <a:bodyPr/>
          <a:lstStyle/>
          <a:p>
            <a:pPr algn="r" rtl="1"/>
            <a:r>
              <a:rPr lang="ar-SA" b="1" kern="1200" dirty="0">
                <a:solidFill>
                  <a:schemeClr val="tx1"/>
                </a:solidFill>
                <a:cs typeface="+mn-cs"/>
              </a:rPr>
              <a:t>3.2.3 </a:t>
            </a:r>
            <a:r>
              <a:rPr lang="he-IL" b="1" kern="1200" dirty="0">
                <a:solidFill>
                  <a:schemeClr val="tx1"/>
                </a:solidFill>
                <a:cs typeface="+mn-cs"/>
              </a:rPr>
              <a:t>עקרונות העשייה של שירותי הרווחה לילדים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שירותי הרווחה לילדים ונוער תלויים בשיתוף פעולה הדדי של כל הצדדים. מתן השירותים הוא תולדה של עשייה משותפת של קהל היעד ואנשי המקצוע ואינו אפשרי ללא מעורבותם. לפיכך, ישנה חשיבות עקרונית ליצירת נכונות לשיתוף פעולה בצורה עקבית ותקשורתית.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אם כך, העבודה המקצועית בתחום שירותי הרווחה מסתמכת על עקרונות עשייה ספציפיים שכוחם יפה לגבי כל התפקידים ותחומי הפעילות. להלן מאפייני העשייה של שירותי הרווחה לילדים ונוער:</a:t>
            </a:r>
          </a:p>
          <a:p>
            <a:pPr algn="r" rtl="1"/>
            <a:endParaRPr lang="en-US" kern="1200" dirty="0">
              <a:solidFill>
                <a:schemeClr val="tx1"/>
              </a:solidFill>
            </a:endParaRPr>
          </a:p>
          <a:p>
            <a:pPr algn="r" rtl="1"/>
            <a:r>
              <a:rPr lang="he-IL" b="1" kern="1200" dirty="0">
                <a:solidFill>
                  <a:schemeClr val="tx1"/>
                </a:solidFill>
                <a:cs typeface="+mn-cs"/>
              </a:rPr>
              <a:t>מכוונות לפרט</a:t>
            </a:r>
            <a:r>
              <a:rPr lang="he-IL" kern="1200" dirty="0">
                <a:solidFill>
                  <a:schemeClr val="tx1"/>
                </a:solidFill>
                <a:cs typeface="+mn-cs"/>
              </a:rPr>
              <a:t>: עקרון זה נכון כפליים: ראשית, הוא מתייחס להתחשבות בנסיבות חייו האובייקטיביות של הפרט, קרי, בתנאי המסגרת החברתיים והסוציאליים שמאפשרים או מונעים מהפרט לנהל את חייו באופן עצמאי; ושנית, התחשבות בעולמו הסובייקטיבי של הפרט, כלומר, מידת השתלבותו החברתית, ואף יתרה מכך, כיצד הפרט עצמו פועל, מגיב לעשייה ומפרש אותה. הרעיון הנורמטיבי העומד בבסיסו של העיקרון הנ"ל הוא לאפשר את האוטונומיה האישית של הפרט לנהל את חייו בעצמו חרף נסיבות חייו ועולמו המגבילות אותו.</a:t>
            </a:r>
          </a:p>
          <a:p>
            <a:pPr algn="r" rtl="1"/>
            <a:endParaRPr lang="en-US" kern="1200" dirty="0">
              <a:solidFill>
                <a:schemeClr val="tx1"/>
              </a:solidFill>
            </a:endParaRPr>
          </a:p>
          <a:p>
            <a:pPr algn="r" rtl="1"/>
            <a:r>
              <a:rPr lang="he-IL" b="1" kern="1200" dirty="0">
                <a:solidFill>
                  <a:schemeClr val="tx1"/>
                </a:solidFill>
                <a:cs typeface="+mn-cs"/>
              </a:rPr>
              <a:t>דו-שיח</a:t>
            </a:r>
            <a:r>
              <a:rPr lang="he-IL" kern="1200" dirty="0">
                <a:solidFill>
                  <a:schemeClr val="tx1"/>
                </a:solidFill>
                <a:cs typeface="+mn-cs"/>
              </a:rPr>
              <a:t>: בבואנו להעניק תמיכה מקצועית כדי לעזור לפרט לנהל את חייו באופן אוטונומי, דו-שיח שוויוני הוא חיוני. שירותי הרווחה לילדים ונוער יכולים להציע אפשרויות לאורח חיים אלטרנטיבי ולהציגן באור חיובי, אך בסופו של דבר זכותו של הפרט להחליט כיצד יחיה את חייו.</a:t>
            </a:r>
          </a:p>
          <a:p>
            <a:pPr algn="r" rtl="1"/>
            <a:endParaRPr lang="en-US" kern="1200" dirty="0">
              <a:solidFill>
                <a:schemeClr val="tx1"/>
              </a:solidFill>
            </a:endParaRPr>
          </a:p>
          <a:p>
            <a:pPr algn="r" rtl="1"/>
            <a:r>
              <a:rPr lang="he-IL" b="1" kern="1200" dirty="0">
                <a:solidFill>
                  <a:schemeClr val="tx1"/>
                </a:solidFill>
                <a:cs typeface="+mn-cs"/>
              </a:rPr>
              <a:t>שיתופיות ודמוקרטיות</a:t>
            </a:r>
            <a:r>
              <a:rPr lang="he-IL" kern="1200" dirty="0">
                <a:solidFill>
                  <a:schemeClr val="tx1"/>
                </a:solidFill>
                <a:cs typeface="+mn-cs"/>
              </a:rPr>
              <a:t>: כפועל יוצא של הדו-שיח והעצמת האוטונומיה האישית, יש לאפשר לפרט להיות מעורב בהחלטות הנוגעות לחייו ובהחלטות לגבי ניהול חייו בהקשרים חברתיים כמו המסגרות או שירותי הרווחה לנוער. לא זו בלבד, אלא שחובה לערב את הפרט בעיצוב תנאי החיים החברתיים ברשויות המקומיות ובחברה כולה. יש לאזן בין האוטונומיה האישית של הפרט לבין הצורך בהחלטות קולקטיביות בחברה.</a:t>
            </a:r>
          </a:p>
          <a:p>
            <a:pPr algn="r" rtl="1"/>
            <a:endParaRPr lang="en-US" kern="1200" dirty="0">
              <a:solidFill>
                <a:schemeClr val="tx1"/>
              </a:solidFill>
            </a:endParaRPr>
          </a:p>
          <a:p>
            <a:pPr algn="r" rtl="1"/>
            <a:r>
              <a:rPr lang="he-IL" b="1" kern="1200" dirty="0">
                <a:solidFill>
                  <a:schemeClr val="tx1"/>
                </a:solidFill>
                <a:cs typeface="+mn-cs"/>
              </a:rPr>
              <a:t>ביקורתיות</a:t>
            </a:r>
            <a:r>
              <a:rPr lang="he-IL" kern="1200" dirty="0">
                <a:solidFill>
                  <a:schemeClr val="tx1"/>
                </a:solidFill>
                <a:cs typeface="+mn-cs"/>
              </a:rPr>
              <a:t>: שירותי הרווחה לילדים ונוער הם תחום מורכב, העוסק בבני אדם בעלי רצון חופשי ולא בחפצים. העשייה הסוציו-פדגוגית חייבת לקחת זאת בחשבון. יש לעשות שימוש מוגבל בפתרונות אחידים ובמקומם לבחור בשיפוט יכולת הפעולה בכל מצב נתון. לפיכך, העשייה חייבת להתבצע בתהליך מתמיד של משוב וחקירה ביקורתית עצמית הן של הידע המדעי והן של ההתנסות המעשית מבחינת התועלת שהם מביאים לכל מקרה ומקרה. הביקורתיות תכלול גם בדיקה של האופן שבו מיושמים שירותי הרווחה לילדים ונוער בתוך ארגונים הפנימיים ובתשתיות הציבוריות (של הרשויות המקומיות ושל המדינה), בייחוד ביחס למילוי עקרונות הפעולה הפנימיים וכיבוד זכויותיהם של הזקוקים לשירות.</a:t>
            </a:r>
          </a:p>
          <a:p>
            <a:pPr algn="r" rtl="1"/>
            <a:endParaRPr lang="en-US" kern="1200" dirty="0">
              <a:solidFill>
                <a:schemeClr val="tx1"/>
              </a:solidFill>
            </a:endParaRPr>
          </a:p>
          <a:p>
            <a:pPr algn="r" rtl="1"/>
            <a:r>
              <a:rPr lang="he-IL" b="1" kern="1200" dirty="0">
                <a:solidFill>
                  <a:schemeClr val="tx1"/>
                </a:solidFill>
                <a:cs typeface="+mn-cs"/>
              </a:rPr>
              <a:t>מודעות לגיוון ולהכלה</a:t>
            </a:r>
            <a:r>
              <a:rPr lang="he-IL" kern="1200" dirty="0">
                <a:solidFill>
                  <a:schemeClr val="tx1"/>
                </a:solidFill>
                <a:cs typeface="+mn-cs"/>
              </a:rPr>
              <a:t>: שירותי הרווחה לילדים ונוער עוסקים במגוון רחב ביותר של אנשים על פי נסיבות חייהם האישיות, בהתאם למצב האינדיבידואלי של כל פרט והתנאים בהם הוא חי. יש להקפיד על כך שהשונות הזו לא תגרום לאי-שוויון ואי-צדק. לפיכך, שירותי הרווחה לילדים ונוער חייבים להציע שירותים המתחשבים במגוון הנסיבות ואורחות החיים של הפרט. על פי העיקרון הנ"ל, שירותי הרווחה לנוער הם שירותים מכילים.</a:t>
            </a:r>
          </a:p>
          <a:p>
            <a:pPr algn="r" rtl="1"/>
            <a:endParaRPr lang="en-US" kern="1200" dirty="0">
              <a:solidFill>
                <a:schemeClr val="tx1"/>
              </a:solidFill>
            </a:endParaRPr>
          </a:p>
          <a:p>
            <a:pPr algn="r" rtl="1"/>
            <a:r>
              <a:rPr lang="he-IL" b="1" kern="1200" dirty="0">
                <a:solidFill>
                  <a:schemeClr val="tx1"/>
                </a:solidFill>
                <a:cs typeface="+mn-cs"/>
              </a:rPr>
              <a:t>מודעות לרמה המקומית/חברתית</a:t>
            </a:r>
            <a:r>
              <a:rPr lang="he-IL" kern="1200" dirty="0">
                <a:solidFill>
                  <a:schemeClr val="tx1"/>
                </a:solidFill>
                <a:cs typeface="+mn-cs"/>
              </a:rPr>
              <a:t>: מכיוון ששירותי הרווחה לילדים ונוער ניתנים בעולמם הסוציאלי של מקבלי השירותים, התשתיות שלהם מקומיות ומכוונות למצב החברתי והפוליטי בשטח. שירותי הרווחה לוקחים בחשבון את ההשלכות החברתיות, הממלכתיות והגלובליות על חייו של הפרט, אולם ממקדים את עשייתם ברמה המקומית/חברתית.</a:t>
            </a:r>
          </a:p>
          <a:p>
            <a:pPr algn="r" rtl="1"/>
            <a:endParaRPr lang="en-US" kern="1200" dirty="0">
              <a:solidFill>
                <a:schemeClr val="tx1"/>
              </a:solidFill>
            </a:endParaRPr>
          </a:p>
          <a:p>
            <a:pPr algn="r" rtl="1"/>
            <a:r>
              <a:rPr lang="he-IL" b="1" kern="1200" dirty="0">
                <a:solidFill>
                  <a:schemeClr val="tx1"/>
                </a:solidFill>
                <a:cs typeface="+mn-cs"/>
              </a:rPr>
              <a:t>פוליטיות</a:t>
            </a:r>
            <a:r>
              <a:rPr lang="he-IL" kern="1200" dirty="0">
                <a:solidFill>
                  <a:schemeClr val="tx1"/>
                </a:solidFill>
                <a:cs typeface="+mn-cs"/>
              </a:rPr>
              <a:t>: שירותי הרווחה לילדים ונוער מכוונים לא רק לחייהם האינדיבידואליים של צעירים ובני משפחותיהם, אלא גם להקשרים הסוציאליים והחברתיים שבהם הם חיים. הם משמשים </a:t>
            </a:r>
            <a:r>
              <a:rPr lang="he-IL" kern="1200" dirty="0" err="1">
                <a:solidFill>
                  <a:schemeClr val="tx1"/>
                </a:solidFill>
                <a:cs typeface="+mn-cs"/>
              </a:rPr>
              <a:t>סניגורים</a:t>
            </a:r>
            <a:r>
              <a:rPr lang="he-IL" kern="1200" dirty="0">
                <a:solidFill>
                  <a:schemeClr val="tx1"/>
                </a:solidFill>
                <a:cs typeface="+mn-cs"/>
              </a:rPr>
              <a:t> </a:t>
            </a:r>
            <a:r>
              <a:rPr lang="he-IL" i="1" kern="1200" dirty="0">
                <a:solidFill>
                  <a:schemeClr val="tx1"/>
                </a:solidFill>
                <a:cs typeface="+mn-cs"/>
              </a:rPr>
              <a:t>למען</a:t>
            </a:r>
            <a:r>
              <a:rPr lang="he-IL" kern="1200" dirty="0">
                <a:solidFill>
                  <a:schemeClr val="tx1"/>
                </a:solidFill>
                <a:cs typeface="+mn-cs"/>
              </a:rPr>
              <a:t> קהל היעד שלהם ובמידת האפשר, פועלים </a:t>
            </a:r>
            <a:r>
              <a:rPr lang="he-IL" i="1" kern="1200" dirty="0">
                <a:solidFill>
                  <a:schemeClr val="tx1"/>
                </a:solidFill>
                <a:cs typeface="+mn-cs"/>
              </a:rPr>
              <a:t>עימם</a:t>
            </a:r>
            <a:r>
              <a:rPr lang="he-IL" kern="1200" dirty="0">
                <a:solidFill>
                  <a:schemeClr val="tx1"/>
                </a:solidFill>
                <a:cs typeface="+mn-cs"/>
              </a:rPr>
              <a:t> יחדיו ברמה הפוליטית, דהיינו, מאפשרים להם לקחת חלק בדיונים ובהחלטות דמוקרטיות המשפיעות על אופן ניהול חייהם במסגרות, ברשויות המקומיות ובחברה.</a:t>
            </a:r>
          </a:p>
          <a:p>
            <a:pPr algn="r" rtl="1"/>
            <a:endParaRPr lang="en-US" kern="1200" dirty="0">
              <a:solidFill>
                <a:schemeClr val="tx1"/>
              </a:solidFill>
            </a:endParaRPr>
          </a:p>
          <a:p>
            <a:pPr algn="r" rtl="1"/>
            <a:r>
              <a:rPr lang="he-IL" kern="1200" dirty="0">
                <a:solidFill>
                  <a:schemeClr val="tx1"/>
                </a:solidFill>
                <a:cs typeface="+mn-cs"/>
              </a:rPr>
              <a:t>יתרה מכך, מומחים מהתחום הסוציו-פדגוגי קוראים למקד את העשייה בצרכים הסובייקטיביים, הקבוצתיים והיומיומיים של צעירים ובהתאם לפתח גם תשתיות ותהליכים באופן שלא רק מאפשר לצעירים להביע מהם צרכיהם, אלא גם מבטיח כי השירותים הניתנים והאמצעים שיינקטו ימשיכו להתפתח בצורה מתמדת בהתאם לצרכיהם.</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Böhnisch, Lothar/Thiersch, Hans/Schröer, Wolfgang (2005): Sozialpädagogisches Denken. </a:t>
            </a:r>
            <a:r>
              <a:rPr lang="en-GB" kern="1200" dirty="0" err="1">
                <a:solidFill>
                  <a:schemeClr val="tx1"/>
                </a:solidFill>
              </a:rPr>
              <a:t>Wege</a:t>
            </a:r>
            <a:r>
              <a:rPr lang="en-GB" kern="1200" dirty="0">
                <a:solidFill>
                  <a:schemeClr val="tx1"/>
                </a:solidFill>
              </a:rPr>
              <a:t> </a:t>
            </a:r>
            <a:r>
              <a:rPr lang="en-GB" kern="1200" dirty="0" err="1">
                <a:solidFill>
                  <a:schemeClr val="tx1"/>
                </a:solidFill>
              </a:rPr>
              <a:t>zu</a:t>
            </a:r>
            <a:r>
              <a:rPr lang="en-GB" kern="1200" dirty="0">
                <a:solidFill>
                  <a:schemeClr val="tx1"/>
                </a:solidFill>
              </a:rPr>
              <a:t> </a:t>
            </a:r>
            <a:r>
              <a:rPr lang="en-GB" kern="1200" dirty="0" err="1">
                <a:solidFill>
                  <a:schemeClr val="tx1"/>
                </a:solidFill>
              </a:rPr>
              <a:t>einer</a:t>
            </a:r>
            <a:r>
              <a:rPr lang="en-GB" kern="1200" dirty="0">
                <a:solidFill>
                  <a:schemeClr val="tx1"/>
                </a:solidFill>
              </a:rPr>
              <a:t> </a:t>
            </a:r>
            <a:r>
              <a:rPr lang="en-GB" kern="1200" dirty="0" err="1">
                <a:solidFill>
                  <a:schemeClr val="tx1"/>
                </a:solidFill>
              </a:rPr>
              <a:t>Neubestimmung</a:t>
            </a:r>
            <a:r>
              <a:rPr lang="en-GB" kern="1200" dirty="0">
                <a:solidFill>
                  <a:schemeClr val="tx1"/>
                </a:solidFill>
              </a:rPr>
              <a:t>. </a:t>
            </a:r>
            <a:r>
              <a:rPr lang="en-GB" kern="1200" dirty="0" err="1">
                <a:solidFill>
                  <a:schemeClr val="tx1"/>
                </a:solidFill>
              </a:rPr>
              <a:t>Weinheim</a:t>
            </a:r>
            <a:r>
              <a:rPr lang="en-GB" kern="1200" dirty="0">
                <a:solidFill>
                  <a:schemeClr val="tx1"/>
                </a:solidFill>
              </a:rPr>
              <a:t> and Munich.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85</a:t>
            </a:fld>
            <a:endParaRPr lang="de-DE"/>
          </a:p>
        </p:txBody>
      </p:sp>
    </p:spTree>
    <p:extLst>
      <p:ext uri="{BB962C8B-B14F-4D97-AF65-F5344CB8AC3E}">
        <p14:creationId xmlns:p14="http://schemas.microsoft.com/office/powerpoint/2010/main" val="40550819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2926140"/>
          </a:xfrm>
        </p:spPr>
        <p:txBody>
          <a:bodyPr/>
          <a:lstStyle/>
          <a:p>
            <a:pPr algn="r" rtl="1"/>
            <a:r>
              <a:rPr lang="ar-SA" b="1" kern="1200" dirty="0">
                <a:solidFill>
                  <a:schemeClr val="tx1"/>
                </a:solidFill>
                <a:cs typeface="+mn-cs"/>
              </a:rPr>
              <a:t>3.2.4 </a:t>
            </a:r>
            <a:r>
              <a:rPr lang="he-IL" b="1" kern="1200" dirty="0">
                <a:solidFill>
                  <a:schemeClr val="tx1"/>
                </a:solidFill>
                <a:cs typeface="+mn-cs"/>
              </a:rPr>
              <a:t>הכלה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קיומה של מוגבלות גורמת לעתים קרובות להדרתם החברתית של הסובלים ממוגבלויות, ושירותי הרווחה לילדים ונוער אינם יוצאי דופן בכך, על אף העובדה שלפחות באופן תיאורטי, החוק מחייב אותם למתן שירותי קידום וחינוך באופן שווה לכל הילדים, בני הנוער ומשפחותיהם (סעיף 1 בספר החוקים הסוציאלי השמיני) (ראו גם שקופית 1.1.16).</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לאחר עשרות שנים של מאבקים על המדיניות (המקצועית), ב-2021 החליט המחוקק באופן סופי להתקדם לעבר שירותים מכילים לרווחת הילדים והנוער במסגרת החוק בדבר חיזוק הילדים והנוער (</a:t>
            </a:r>
            <a:r>
              <a:rPr lang="de-DE" kern="1200" dirty="0">
                <a:solidFill>
                  <a:schemeClr val="tx1"/>
                </a:solidFill>
              </a:rPr>
              <a:t>KJSG</a:t>
            </a:r>
            <a:r>
              <a:rPr lang="he-IL" kern="1200" dirty="0">
                <a:solidFill>
                  <a:schemeClr val="tx1"/>
                </a:solidFill>
                <a:cs typeface="+mn-cs"/>
              </a:rPr>
              <a:t>). כמו כן הגדיר המחוקק מתווה בכמה שלבים ליישום החוק:</a:t>
            </a:r>
            <a:endParaRPr lang="en-US" kern="1200" dirty="0">
              <a:solidFill>
                <a:schemeClr val="tx1"/>
              </a:solidFill>
            </a:endParaRPr>
          </a:p>
          <a:p>
            <a:pPr lvl="0" algn="r" rtl="1"/>
            <a:endParaRPr lang="he-IL" kern="1200" dirty="0">
              <a:solidFill>
                <a:schemeClr val="tx1"/>
              </a:solidFill>
              <a:cs typeface="+mn-cs"/>
            </a:endParaRPr>
          </a:p>
          <a:p>
            <a:pPr lvl="0" algn="r" rtl="1">
              <a:buFont typeface="Arial" pitchFamily="34" charset="0"/>
              <a:buChar char="•"/>
            </a:pPr>
            <a:r>
              <a:rPr lang="he-IL" kern="1200" dirty="0">
                <a:solidFill>
                  <a:schemeClr val="tx1"/>
                </a:solidFill>
                <a:cs typeface="+mn-cs"/>
              </a:rPr>
              <a:t>מטרת החוק היא לסיים החל משנת 2028 את ההדרה של ילדים וצעירים הסובלים ממוגבלות גופנית ו/או שכלית לפי ספר החוקים הסוציאלי השמיני ולאגד את כל הילדים ובני הנוער בקבוצה אחת של זכאים לקבלת שירותים ("הפתרון המכיל/האחריות הכוללת של שירותי הרווחה לילדים ונוער"). ראשית, האחריות (המשותפת) להבטחת ההשתלבות </a:t>
            </a:r>
            <a:r>
              <a:rPr lang="he-IL" kern="1200" dirty="0" err="1">
                <a:solidFill>
                  <a:schemeClr val="tx1"/>
                </a:solidFill>
                <a:cs typeface="+mn-cs"/>
              </a:rPr>
              <a:t>השיוויונית</a:t>
            </a:r>
            <a:r>
              <a:rPr lang="he-IL" kern="1200" dirty="0">
                <a:solidFill>
                  <a:schemeClr val="tx1"/>
                </a:solidFill>
                <a:cs typeface="+mn-cs"/>
              </a:rPr>
              <a:t> של צעירים אלה בחברה, בקבלת טיפול רפואי, בלימודים ובתעסוקה תעבור ממערך התמיכה </a:t>
            </a:r>
            <a:r>
              <a:rPr lang="he-IL" kern="1200" dirty="0" err="1">
                <a:solidFill>
                  <a:schemeClr val="tx1"/>
                </a:solidFill>
                <a:cs typeface="+mn-cs"/>
              </a:rPr>
              <a:t>בהשלתבות</a:t>
            </a:r>
            <a:r>
              <a:rPr lang="he-IL" kern="1200" dirty="0">
                <a:solidFill>
                  <a:schemeClr val="tx1"/>
                </a:solidFill>
                <a:cs typeface="+mn-cs"/>
              </a:rPr>
              <a:t> למערך שירותי הרווחה לילד ונוער. שנית, יהיה קל יותר לזהות ולתת מענה לצרכיהם החינוכיים ולצרכים של משפחותיהם (אחים, אחיות והורים) בתמיכה ובהקלה. יחד עם זאת, עקב ריבוי השאלות המקצועיות והארגוניות שמעורר מיזוג שתי המערכות הללו, הועברה שאלת היישום הקונקרטי של "הפתרון המכיל" לחקיקה עתידית. כדי להבטיח שהאחריות הכוללת תעבור בפועל לשירותי הרווחה לילדים ונוער החל מה-1.1.2028, החוק המתאים חייב יהיה להיכנס לתוקף עד ל-1.1.2027 (סעיף 10 פסקה 4 בספר החוקים הסוציאלי השמיני בצירוף סעיף 9 בחוק בדבר חיזוק הילדים והנוער).</a:t>
            </a:r>
            <a:endParaRPr lang="en-US" kern="1200" dirty="0">
              <a:solidFill>
                <a:schemeClr val="tx1"/>
              </a:solidFill>
            </a:endParaRPr>
          </a:p>
          <a:p>
            <a:pPr lvl="0" algn="r" rtl="1"/>
            <a:endParaRPr lang="he-IL" kern="1200" dirty="0">
              <a:solidFill>
                <a:schemeClr val="tx1"/>
              </a:solidFill>
              <a:cs typeface="+mn-cs"/>
            </a:endParaRPr>
          </a:p>
          <a:p>
            <a:pPr lvl="0" algn="r" rtl="1">
              <a:buFont typeface="Arial" pitchFamily="34" charset="0"/>
              <a:buChar char="•"/>
            </a:pPr>
            <a:r>
              <a:rPr lang="he-IL" kern="1200" dirty="0">
                <a:solidFill>
                  <a:schemeClr val="tx1"/>
                </a:solidFill>
                <a:cs typeface="+mn-cs"/>
              </a:rPr>
              <a:t>בעקבות החוק בדבר חיזוק הילדים והנוער התחוללו כמה שינויים מהותיים ראשונים שחיזקו באופן משמעותי את הגישה המכילה של ספר החוקים הסוציאלי השמיני. הגדרת היעדים (סעיף 1 בספר החוקים הסוציאלי השמיני) והפילוסופיה העומדת בבסיס הסיוע והתפקידים (סעיף 9 בחוק) הורחבו לאחריות לשמירה על השתתפות שוויונית, לרבות בצורה של מתן שירותים נגישים (ייעוץ, לקיחה למשמורת, תכנון הסיוע "בצורה ברורה לעין"). להגנה על ילדים עם מוגבלויות, שלקתה בחסר בעבר, יינתן מענה מפורש במסגרת החובה למומחיות מתאימה בזיהוי ובהתמודדות עם סיכונים ומצבים בעייתיים הקשורים לאנשים בעלי מוגבלויות (סעיפים </a:t>
            </a:r>
            <a:r>
              <a:rPr lang="he-IL" kern="1200" dirty="0" err="1">
                <a:solidFill>
                  <a:schemeClr val="tx1"/>
                </a:solidFill>
                <a:cs typeface="+mn-cs"/>
              </a:rPr>
              <a:t>8א</a:t>
            </a:r>
            <a:r>
              <a:rPr lang="he-IL" kern="1200" dirty="0">
                <a:solidFill>
                  <a:schemeClr val="tx1"/>
                </a:solidFill>
                <a:cs typeface="+mn-cs"/>
              </a:rPr>
              <a:t>', </a:t>
            </a:r>
            <a:r>
              <a:rPr lang="he-IL" kern="1200" dirty="0" err="1">
                <a:solidFill>
                  <a:schemeClr val="tx1"/>
                </a:solidFill>
                <a:cs typeface="+mn-cs"/>
              </a:rPr>
              <a:t>8ב</a:t>
            </a:r>
            <a:r>
              <a:rPr lang="he-IL" kern="1200" dirty="0">
                <a:solidFill>
                  <a:schemeClr val="tx1"/>
                </a:solidFill>
                <a:cs typeface="+mn-cs"/>
              </a:rPr>
              <a:t>' בחוק). ההוראות החלות על מתן שירותים מכילים בעבודה עם ילדים ונוער (סעיף 11 בחוק) הוחמרו, וכך גם הכללים לגבי טיפול משותף במעונות היום לילדים (סעיף 22א בחוק). מימון השירותים הללו כרוך כעת באופן שיטתי בפיתוח שירותי סיוע מכילים (סעיפים 77, 78ב בחוק) ובתכנון מכיל של שירותי הרווחה לנוער כמשימה עקרונית (סעיף 80 בחוק). במטרה לצמצם, במידת האפשר, את חלוקת הסמכויות הקיימת עד 2028 ואת הדרתם של ילדים ובני נוער עם מוגבלות גופנית ו/או שכלית ומשפחותיהם לפי ספר החוקים הסוציאלי השמיני, לשכות הרווחה לנוער חייבות להיות מעורבות תמידית בתהליכי תכנון התמיכה בהשתלבות. זאת ועוד, החל מ-2024 תתאפשר תמיכה נוספת מידי איש קשר מלשכת הרווחה בייעוץ ובליווי תהליך הגשת הבקשה, המעקב ומימוש שירותי התמיכה בהשתלבות.</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בעוד ששירותים מכילים ניתנו עוד לפני אימוץ החוק בדבר חיזוק הילדים והנוער, הוראות החוק נתנו לראשונה אור ירוק לתהליך מחייב בפריסה ארצית של התפתחות מתמשכת בכל תחומי הסיוע והפעילות של שירותי הרווחה לילדים ונוער, תוך שילוב דיונים מושגיים ומקצועיים קונקרטיים והתאמתם לעבודה בשטח. עם זאת, נותר צורך לרכוש ידע בסיסי נוסף באמצעות מחקרים, בייחוד תוך מעורבות צעירים ובני משפחותיהם, ולפתח הכשרות והשתלמויות מתאימות לאנשי מקצוע בתחום.</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למרות ההתמקדות הנוכחית במחסומי ההשתלבות הניצבים בפני ילדים ובני נוער עם מוגבלויות, קיימת מודעות ערה בקרב העוסקים בתחום בפועל ובמסגרת הדיונים הפוליטיים (המקצועיים) לצורך להרחיב את עקרון ההכלה ואת המשימות הכרוכות בפיתוח מכיל גם למחסומים חברתיים אחרים להשתלבות (כמו עוני או הגירה). </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Arbeitsgemeinschaft für Kinder- und Jugendhilfe (AGJ) (2018): Teilhabe: ein zentraler Begriff für die Kinder- und Jugendhilfe und für eine offene und freie Gesellschaft, Positionspapier; online: </a:t>
            </a:r>
            <a:r>
              <a:rPr lang="de-DE" u="sng" kern="1200" dirty="0">
                <a:solidFill>
                  <a:schemeClr val="tx1"/>
                </a:solidFill>
                <a:hlinkClick r:id="rId3"/>
              </a:rPr>
              <a:t>https://www.agj.de/fileadmin/files/positionen/2018/Teilhabe_ein_zentraler_Begriff_f%C3%BCr_die_Kinder_und_Jugendhilfe.pdf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Bundesjugendkuratorium (2020): Inklusive Kinder- und Jugendhilfe nachhaltig ermöglichen! Zwischenruf zum Referentenentwurf: Gesetz zur Stärkung von Kindern und Jugendlichen, 23 October 2020; online: </a:t>
            </a:r>
            <a:r>
              <a:rPr lang="de-DE" u="sng" kern="1200" dirty="0">
                <a:solidFill>
                  <a:schemeClr val="tx1"/>
                </a:solidFill>
                <a:hlinkClick r:id="rId4"/>
              </a:rPr>
              <a:t>https://www.bundesjugendkuratorium.de/assets/pdf/press/BJK_2020_Zwischenruf_Inklusive_Kinder_und_Jugendhilfe_nachhaltig_erm%C3%B6glichen.pdf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Müller-Fehling, Norbert (2021): Die Kinder- und Jugendhilfe wird inklusiver. Bundestag und Bundesrat beraten über das Gesetz zur Stärkung von Kindern und Jugendlichen (KJSG), vol. 1, p. 37–39.</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86</a:t>
            </a:fld>
            <a:endParaRPr lang="de-DE"/>
          </a:p>
        </p:txBody>
      </p:sp>
    </p:spTree>
    <p:extLst>
      <p:ext uri="{BB962C8B-B14F-4D97-AF65-F5344CB8AC3E}">
        <p14:creationId xmlns:p14="http://schemas.microsoft.com/office/powerpoint/2010/main" val="26533792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43945" y="4916023"/>
            <a:ext cx="5679440" cy="8744508"/>
          </a:xfrm>
        </p:spPr>
        <p:txBody>
          <a:bodyPr/>
          <a:lstStyle/>
          <a:p>
            <a:pPr algn="r" rtl="1"/>
            <a:r>
              <a:rPr lang="ar-SA" b="1" kern="1200" dirty="0">
                <a:solidFill>
                  <a:schemeClr val="tx1"/>
                </a:solidFill>
                <a:cs typeface="+mn-cs"/>
              </a:rPr>
              <a:t>3.2.5 </a:t>
            </a:r>
            <a:r>
              <a:rPr lang="he-IL" b="1" kern="1200" dirty="0">
                <a:solidFill>
                  <a:schemeClr val="tx1"/>
                </a:solidFill>
                <a:cs typeface="+mn-cs"/>
              </a:rPr>
              <a:t>עקרונות ההשתתפות בשירותי הרווחה לילדים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לילדים ולבני נוער עומדת הזכות להיות מעורבים בהחלטות הנוגעות לחייהם ולהחלטות הקשורות בארגון רווחתם במסגרות השונות ובקהילה. מעורבות זו נתפסת כזכות להשתתפות, דהיינו, כזכות לקחת חלק בהחלטות.</a:t>
            </a:r>
            <a:endParaRPr lang="en-US" kern="1200" dirty="0">
              <a:solidFill>
                <a:schemeClr val="tx1"/>
              </a:solidFill>
            </a:endParaRPr>
          </a:p>
          <a:p>
            <a:pPr algn="r" rtl="1"/>
            <a:r>
              <a:rPr lang="he-IL" kern="1200" dirty="0">
                <a:solidFill>
                  <a:schemeClr val="tx1"/>
                </a:solidFill>
                <a:cs typeface="+mn-cs"/>
              </a:rPr>
              <a:t>סעיף 1 בספר החוקים הסוציאלי השמיני מגדיר את הזכות לחינוך שמטרתו פיתוח אישיות אוטונומית, אחראית וחברתית, ומזכיר את הקשר בין אוטונומיה אישית ל"יכולת לחיות בחברה", שבחברה דמוקרטית משמעותה הזכות והאחריות לשותפות ומעורבות בקהילה ובחברה. </a:t>
            </a:r>
            <a:endParaRPr lang="en-US" kern="1200" dirty="0">
              <a:solidFill>
                <a:schemeClr val="tx1"/>
              </a:solidFill>
            </a:endParaRPr>
          </a:p>
          <a:p>
            <a:pPr algn="r" rtl="1"/>
            <a:r>
              <a:rPr lang="he-IL" kern="1200" dirty="0">
                <a:solidFill>
                  <a:schemeClr val="tx1"/>
                </a:solidFill>
                <a:cs typeface="+mn-cs"/>
              </a:rPr>
              <a:t>מתוקף זכותם לאוטונומיה אישית, יש לערב ילדים ובני נוער בכל ההחלטות של גופי הרווחה הציבוריים הנוגעות להם, אולם יש לקחת בחשבון את רמת התפתחותם ואת יכולתם הגוברת לפעול באופן עצמאי ואחראי. סעיף 8 פסקה 4 בחוק קובע: "שיתוף הילדים ובני הנוער והייעוץ שיינתן להם לפי ספר חוקים זה יהיו בצורה ברורה, מובנת ונתפסת עבורם".</a:t>
            </a:r>
            <a:endParaRPr lang="en-US" kern="1200" dirty="0">
              <a:solidFill>
                <a:schemeClr val="tx1"/>
              </a:solidFill>
            </a:endParaRPr>
          </a:p>
          <a:p>
            <a:pPr algn="r" rtl="1"/>
            <a:r>
              <a:rPr lang="he-IL" kern="1200" dirty="0">
                <a:solidFill>
                  <a:schemeClr val="tx1"/>
                </a:solidFill>
                <a:cs typeface="+mn-cs"/>
              </a:rPr>
              <a:t>מצד אחד, ספר החוקים הסוציאלי השמיני מגדיר ככלל שלילדים ולבני נוער זכות ברורה לממש את  האוטונומיה האישית שלהם בקביעת השירותים והסיוע המתאימים להם מטעם רווחת הילדים והנוער. בדומה לאמנת האו"ם בדבר זכויות הילד, נדרש יישום שתואם את גיל הילד. הוראת החוק ליישום תואם גיל כאמור מתפרשת פעמים רבות כהסתייגות ולא כהוראה ליצירת מעורבות תואמת גיל שתתאים גם ליכולותיהם של ילדים ובני נוער לקבל החלטות. עקב כך, מוגבלת יכולתם למימוש זכויותיהם ובסופו של דבר גם הסמכות לקבלת החלטות עוברת לאנשי מקצוע שיכולים להעריך את רמת ההתפתחות של הילד ולהגביל אותו במימוש זכויותיו. ספר החוקים הסוציאלי השמיני נע אפוא בין ההכרה בזכויותיהם של ילדים וצעירים מחד לבין הגבלת הזכויות האלו על ידי מומחים מאידך.</a:t>
            </a:r>
            <a:endParaRPr lang="en-US" kern="1200" dirty="0">
              <a:solidFill>
                <a:schemeClr val="tx1"/>
              </a:solidFill>
            </a:endParaRPr>
          </a:p>
          <a:p>
            <a:pPr algn="r" rtl="1"/>
            <a:r>
              <a:rPr lang="he-IL" kern="1200" dirty="0">
                <a:solidFill>
                  <a:schemeClr val="tx1"/>
                </a:solidFill>
                <a:cs typeface="+mn-cs"/>
              </a:rPr>
              <a:t>אם כך, יש לבחון תמיד באופן ביקורתי, בכל מקרה ומקרה, האם וכיצד יכולים ילדים ובני נוער לממש את זכותם להשתתפות ומעורבות בפיתוח השירותים המוצעים, בסיוע שניתן להם, ובמידה ורלוונטי, באמצעי ההגנה הריבוניים שננקטו על ידי שירותי הרווחה ומוסדותיהם. מימוש זכויות אלו תלוי מאוד באנשי מקצוע, וממחקרים עולה כי הם לא תמיד פותחים בפני הילדים ובני הנוער את האפשרות למימוש זכויותיהם באופן מקיף ומקצועי.</a:t>
            </a:r>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דווקא בגלל כוחה הרב של התשתית המקצועית, קיים סיכון מתמיד לניצול לרעה של כוח זה. לפיכך, ספר החוקים הסוציאלי השמיני דורש גם את קיומם של נהלים מתאימים לשיתוף ילדים ובני נוער ולהגשת תלונות על ידם בענייניהם האישיים. בקשר לאמצעי הגנה אחרים, האפשרות להשתתפות ולהגשת תלונות היא גם הזדמנות לחזק ילדים ובני נוער מפני ניצול לרעה של כוח על ידי אנשי מקצוע. בנוסף, הם יכולים לפנות לנציב תלונות הציבור לקבלת ייעוץ, לגישור ולפתרון עימותים הקשורים לתפקידיה של רווחת הילדים והנוער לפי סעיף 2 בחוק ולמילוי התפקידים האמורים על ידי גופי הרווחה הציבוריים והעצמאיים.</a:t>
            </a:r>
            <a:endParaRPr lang="en-US" kern="1200" dirty="0">
              <a:solidFill>
                <a:schemeClr val="tx1"/>
              </a:solidFill>
            </a:endParaRPr>
          </a:p>
          <a:p>
            <a:pPr algn="r" rtl="1"/>
            <a:r>
              <a:rPr lang="he-IL" kern="1200" dirty="0">
                <a:solidFill>
                  <a:schemeClr val="tx1"/>
                </a:solidFill>
                <a:cs typeface="+mn-cs"/>
              </a:rPr>
              <a:t>בנוסף למסגרות, לילדים ולבני נוער עומדת הזכות להשתתפות בקבלת החלטות בקהילה ביחס לשירותים המוצעים לרווחת הילדים והנוער, למשל במסגרת תכנון רווחת הנוער. אגודות נוער ואיגודים אחרים של צעירים רשאיות לבטא ולייצג את האינטרסים וענייניהם של צעירים בחברה ובפוליטיקה (סעיף 4א, </a:t>
            </a:r>
            <a:r>
              <a:rPr lang="he-IL" kern="1200" dirty="0" err="1">
                <a:solidFill>
                  <a:schemeClr val="tx1"/>
                </a:solidFill>
                <a:cs typeface="+mn-cs"/>
              </a:rPr>
              <a:t>סעיף</a:t>
            </a:r>
            <a:r>
              <a:rPr lang="he-IL" kern="1200" dirty="0">
                <a:solidFill>
                  <a:schemeClr val="tx1"/>
                </a:solidFill>
                <a:cs typeface="+mn-cs"/>
              </a:rPr>
              <a:t> 78 בחוק). במסגרת זו, מתייחסים לצעירים כחברים בקהילה דמוקרטית, המביעים את דעתם לגבי החלטות שנוגעות להם.</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Knauer, Reingard/Sturzenhecker, Benedikt (2016): Demokratische Partizipation von Kindern, Weinheim and Basel.</a:t>
            </a:r>
            <a:endParaRPr lang="en-US" kern="1200" dirty="0">
              <a:solidFill>
                <a:schemeClr val="tx1"/>
              </a:solidFill>
            </a:endParaRPr>
          </a:p>
          <a:p>
            <a:pPr lvl="0" algn="l" rtl="1"/>
            <a:r>
              <a:rPr lang="de-DE" kern="1200" dirty="0">
                <a:solidFill>
                  <a:schemeClr val="tx1"/>
                </a:solidFill>
              </a:rPr>
              <a:t>Pluto, Liane (2007): Partizipation in den Hilfen zur Erziehung, Munich.</a:t>
            </a:r>
            <a:endParaRPr lang="en-US" kern="1200" dirty="0">
              <a:solidFill>
                <a:schemeClr val="tx1"/>
              </a:solidFill>
            </a:endParaRPr>
          </a:p>
          <a:p>
            <a:pPr lvl="0" algn="l" rtl="1"/>
            <a:r>
              <a:rPr lang="de-DE" kern="1200" dirty="0">
                <a:solidFill>
                  <a:schemeClr val="tx1"/>
                </a:solidFill>
              </a:rPr>
              <a:t>Wolff, Mechthild (2016): Partizipation; in: Schröer, Wolfgang/Struck, Norbert/Wolff, Mechthild: Handbuch Kinder- und Jugendhilfe, Weinheim/Munich; p. 1050–1066.</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87</a:t>
            </a:fld>
            <a:endParaRPr lang="de-DE"/>
          </a:p>
        </p:txBody>
      </p:sp>
    </p:spTree>
    <p:extLst>
      <p:ext uri="{BB962C8B-B14F-4D97-AF65-F5344CB8AC3E}">
        <p14:creationId xmlns:p14="http://schemas.microsoft.com/office/powerpoint/2010/main" val="41873389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0024668"/>
          </a:xfrm>
        </p:spPr>
        <p:txBody>
          <a:bodyPr/>
          <a:lstStyle/>
          <a:p>
            <a:pPr algn="r" rtl="1"/>
            <a:r>
              <a:rPr lang="ar-SA" b="1" kern="1200" dirty="0">
                <a:solidFill>
                  <a:schemeClr val="tx1"/>
                </a:solidFill>
                <a:cs typeface="+mn-cs"/>
              </a:rPr>
              <a:t>3.2.6 </a:t>
            </a:r>
            <a:r>
              <a:rPr lang="he-IL" b="1" kern="1200" dirty="0">
                <a:solidFill>
                  <a:schemeClr val="tx1"/>
                </a:solidFill>
                <a:cs typeface="+mn-cs"/>
              </a:rPr>
              <a:t>זכויות ההשתתפות לפי ספר החוקים הסוציאלי ה-8 – מן הכלל אל הפרט</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זכותם של ילדים ובני נוער להשתתף בהחלטות הנוגעות לחייהם ומשפיעות על פיתוח שירותי הרווחה לילדים ולנוער במוסדות שונים ובקהילה עוברת כחוט השני בספר החוקים הסוציאלי השמיני (</a:t>
            </a:r>
            <a:r>
              <a:rPr lang="de-DE" kern="1200" dirty="0">
                <a:solidFill>
                  <a:schemeClr val="tx1"/>
                </a:solidFill>
              </a:rPr>
              <a:t>SGB VIII</a:t>
            </a:r>
            <a:r>
              <a:rPr lang="he-IL" kern="1200" dirty="0">
                <a:solidFill>
                  <a:schemeClr val="tx1"/>
                </a:solidFill>
                <a:cs typeface="+mn-cs"/>
              </a:rPr>
              <a:t>). זכויות ההשתתפות מתייחסות לרמות שונות, הבאות לידי ביטוי קונקרטי בחוק כדלקמן:</a:t>
            </a:r>
          </a:p>
          <a:p>
            <a:pPr algn="r" rtl="1"/>
            <a:endParaRPr lang="en-US" kern="1200" dirty="0">
              <a:solidFill>
                <a:schemeClr val="tx1"/>
              </a:solidFill>
            </a:endParaRPr>
          </a:p>
          <a:p>
            <a:pPr marL="236921" indent="-236921" rtl="1">
              <a:buFont typeface="+mj-lt"/>
              <a:buAutoNum type="arabicPeriod"/>
            </a:pPr>
            <a:r>
              <a:rPr lang="he-IL" b="1" kern="1200" dirty="0">
                <a:solidFill>
                  <a:schemeClr val="tx1"/>
                </a:solidFill>
                <a:cs typeface="+mn-cs"/>
              </a:rPr>
              <a:t>זכויות לאוטונומיה אישית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1 בספר החוקים הסוציאלי השמיני מגדיר את זכותם של ילדים ובני נוער לקבלת חינוך שיהפוך אותם לבני אדם עצמאיים, אחראיים ובעלי יכולות חברתיות. הסעיף מזכיר את הקשר בין אוטונומיה אישית ל"כשירות חברתית", אשר בחברה דמוקרטית כוללת את זכותם ואחריותם להשתתפות ומעורבות בקהילה ובחברה.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5 פסקה 1 בחוק מעניק לילדים ולבני נוער את הזכות "לבחור בין המסגרות והשירותים של גופים שונים ולהביע את רצונם בכל הנוגע לאופן מתן התמיכה" (בתנאי שהזכות האמורה אינה כרוכה בעלויות גבוהות באופן בלתי מידתי).</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8 בחוק: "יש לשתף ילדים ובני נוער בהחלטות של שירותי הרווחה הציבוריים המשפיעות עליהם, בהתאם למצבם ההתפתחותי. יש לקחת בחשבון הן את מצבם ההתפתחותי והן את יכולתם הגוברת לפעול באופן עצמאי ואחראי". יש לשתף את הילדים ובני הנוער "בצורה ברורה, מובנת ונתפסת עבורם".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בכל הנוגע לחובתה של המדינה להגן על ילדים בפני סכנה לשלומם, סעיף 8א פסקה 1 בחוק קובע כי במקום בו נשקפת סכנה לשלומם של ילדים או בני נוער, יש לשתף את  ההורים/האפוטרופוסים ואת הילדים או בני הנוער בהערכת הסיכון, כל עוד אין בכך סכנה להגנה יעילה על שלומם.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9א בחוק קובע שצעירים יכולים לפנות לנציב תלונות הציבור, שהוא גוף עצמאי שאינו כפוף למרותה של רשות אחרת, "לקבלת ייעוץ, לגישור ולפתרון עימותים הקשורים בתפקידיה של רווחת הילדים והנוער".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42 פסקה 1 סעיף קטן 1 בחוק קובע כי לילדים ובני נוער עומדת זכות בלתי מותנית להילקח למשמורת, אם יבקשו זאת.</a:t>
            </a:r>
            <a:endParaRPr lang="en-US" kern="1200" dirty="0">
              <a:solidFill>
                <a:schemeClr val="tx1"/>
              </a:solidFill>
            </a:endParaRPr>
          </a:p>
          <a:p>
            <a:pPr algn="r" rtl="1"/>
            <a:endParaRPr lang="he-IL" b="1" kern="1200" dirty="0">
              <a:solidFill>
                <a:schemeClr val="tx1"/>
              </a:solidFill>
              <a:cs typeface="+mn-cs"/>
            </a:endParaRPr>
          </a:p>
          <a:p>
            <a:pPr marL="236921" indent="-236921" rtl="1">
              <a:buFont typeface="+mj-lt"/>
              <a:buAutoNum type="arabicPeriod" startAt="2"/>
            </a:pPr>
            <a:r>
              <a:rPr lang="he-IL" b="1" kern="1200" dirty="0">
                <a:solidFill>
                  <a:schemeClr val="tx1"/>
                </a:solidFill>
                <a:cs typeface="+mn-cs"/>
              </a:rPr>
              <a:t>זכויות להשתתפות בפיתוח השירותים הניתנים במוסדות הרווחה לילדים ונוער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4א פסקה 1 בחוק קובע שהזכאים לשירות ומקבלי השירות רשאים להתאגד בארגונים עצמאיים כדי לתמוך, ללוות ולקדם את צרכיהם של קהל מקבלי השירותים של רווחת הילדים והנוער.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9 </a:t>
            </a:r>
            <a:r>
              <a:rPr lang="he-IL" kern="1200" dirty="0" err="1">
                <a:solidFill>
                  <a:schemeClr val="tx1"/>
                </a:solidFill>
                <a:cs typeface="+mn-cs"/>
              </a:rPr>
              <a:t>סעיף</a:t>
            </a:r>
            <a:r>
              <a:rPr lang="he-IL" kern="1200" dirty="0">
                <a:solidFill>
                  <a:schemeClr val="tx1"/>
                </a:solidFill>
                <a:cs typeface="+mn-cs"/>
              </a:rPr>
              <a:t> קטן 2 בחוק קובע כי במסגרת פיתוח השירותים ומילוי התפקידים יש לקחת בחשבון את "יכולתם הגוברת וצרכיהם הגדלים של הילדים ובני הנוער לפעול באופן עצמאי ואחראי".</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11 בחוק: יש לשתף ולערב ילדים ובני נוער בפיתוח השירותים הניתנים במסגרת העבודה עם הנוער.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12 פסקה 2 בחוק: "עבודת הנוער בארגונים ובקבוצות נוער תהיה מאורגנת על ידי הצעירים עצמם. הם יהיו שותפים לפיתוח התכנים ולאחריות עליהם."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36 בחוק מעניק לצעירים ולבני נוער את הזכות להיות מעורבים בשירותים התומכים בגידולם (תכנון התמיכה), "בקביעת הצורך, סוג התמיכה שתינתן והשירותים הנחוצים".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על מנת לקבל רישיון הפעלה, סעיף 45 בחוק מחייב מעונות יום ומסגרות כמו פנימיות להבטיח את השמירה על זכויותיהם של ילדים ובני נוער על ידי נקיטת צעדים מתאימים כמו ייצוג עצמי והשתתפות הילדים ובני הנוער, ומתן אפשרות להגשת תלונות בענייניהם האישיים בתוך המסגרת או מחוצה לה.</a:t>
            </a:r>
            <a:endParaRPr lang="en-US" kern="1200" dirty="0">
              <a:solidFill>
                <a:schemeClr val="tx1"/>
              </a:solidFill>
            </a:endParaRPr>
          </a:p>
          <a:p>
            <a:pPr algn="r" rtl="1"/>
            <a:endParaRPr lang="he-IL" b="1" kern="1200" dirty="0">
              <a:solidFill>
                <a:schemeClr val="tx1"/>
              </a:solidFill>
              <a:cs typeface="+mn-cs"/>
            </a:endParaRPr>
          </a:p>
          <a:p>
            <a:pPr marL="236921" indent="-236921" rtl="1">
              <a:buFont typeface="+mj-lt"/>
              <a:buAutoNum type="arabicPeriod" startAt="3"/>
            </a:pPr>
            <a:r>
              <a:rPr lang="he-IL" b="1" kern="1200" dirty="0">
                <a:solidFill>
                  <a:schemeClr val="tx1"/>
                </a:solidFill>
                <a:cs typeface="+mn-cs"/>
              </a:rPr>
              <a:t>זכויות להשתתפות בפיתוח השירותים של רווחת הילדים והנוער בקהילה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4א בחוק מטיל על שירותי הרווחה לילדים ונוער במגזר הציבורי לקדם ארגונים עצמאיים ולשתף עמם פעולה, ובין היתר, לכלול אותם בצוותי עבודה לפי סעיף 78 בחוק.</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12 בחוק: ארגוני נוער ייצגו את האינטרסים וענייניהם של צעירים וישמיעו את קולם בדו-שיח עם החברה.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71 פסקה 1 בחוק מחייב "התייחסות נאותה" להצעות של ארגוני הנוער בקשר למינוי החברים בוועדות הרווחה לנוער.</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סעיף 80 פסקה 1 סעיף קטן 2 קובע כי בעת תכנון שירותי נוער, מוטל על הגופים הציבוריים "לברר מהם צרכיהם של הצעירים, תוך התחשבות ברצונותיהם, בצרכים ובאינטרסים של הצעירים והמחזיקים בזכויות משמורת עליהם".</a:t>
            </a:r>
            <a:endParaRPr lang="en-US" kern="1200" dirty="0">
              <a:solidFill>
                <a:schemeClr val="tx1"/>
              </a:solidFill>
            </a:endParaRPr>
          </a:p>
          <a:p>
            <a:pPr algn="l" rtl="1"/>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pPr marL="236921" indent="-236921">
              <a:buFont typeface="+mj-lt"/>
              <a:buAutoNum type="arabicPeriod"/>
            </a:pPr>
            <a:fld id="{178ACBB0-B8BD-7243-B5CA-EEE1A71994D0}" type="slidenum">
              <a:rPr lang="de-DE" smtClean="0"/>
              <a:pPr marL="236921" indent="-236921">
                <a:buFont typeface="+mj-lt"/>
                <a:buAutoNum type="arabicPeriod"/>
              </a:pPr>
              <a:t>88</a:t>
            </a:fld>
            <a:endParaRPr lang="de-DE" dirty="0"/>
          </a:p>
        </p:txBody>
      </p:sp>
    </p:spTree>
    <p:extLst>
      <p:ext uri="{BB962C8B-B14F-4D97-AF65-F5344CB8AC3E}">
        <p14:creationId xmlns:p14="http://schemas.microsoft.com/office/powerpoint/2010/main" val="19281940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266457"/>
          </a:xfrm>
        </p:spPr>
        <p:txBody>
          <a:bodyPr/>
          <a:lstStyle/>
          <a:p>
            <a:pPr algn="r" rtl="1"/>
            <a:r>
              <a:rPr lang="ar-SA" b="1" kern="1200" dirty="0">
                <a:solidFill>
                  <a:schemeClr val="tx1"/>
                </a:solidFill>
                <a:cs typeface="+mn-cs"/>
              </a:rPr>
              <a:t>3.2.7 </a:t>
            </a:r>
            <a:r>
              <a:rPr lang="he-IL" b="1" kern="1200" dirty="0">
                <a:solidFill>
                  <a:schemeClr val="tx1"/>
                </a:solidFill>
                <a:cs typeface="+mn-cs"/>
              </a:rPr>
              <a:t>נציבות תלונות הציבור בשירותי הרווחה לילדים ונוער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במסגרת שירותי הרווחה לילדים ונוער, נציבות תלונות הציבור היא גורם בלתי תלוי למתן מידע, לייעוץ ולגישור בעימותים של ילדים, בני נוער או הורים עם גופי הרווחה הציבוריים או העצמאיים. פעילות הנציבות משמשת ליצירת שיווי משקל ביחסי הכוחות הא-סימטריים למדי בתשתית של שירותי הרווחה לילדים ונוער, במיוחד במקרים של סכסוך. פעילותה כוללת מתן ייעוץ בלתי תלוי לצד החלש יותר במערכת, ובמידת הצורך, לסייע לו בפתרון סכסוכים עם הגופים הציבוריים או העצמאיים של רווחת הנוער. בנוסף לייעוץ אינדיבידואלי, הנציבות עוסקת גם בשתדלנות שמטרתה פיתוח שירותי הרווחה לילדים ונוער המבוססים על צרכיהם של הזכאים וקביעת מדיניות חברתית שתיצור "תנאי חיים חיוביים לצעירים ולבני משפחותיהם" (סעיף 1 פסקה 3, סעיף קטן 4 בספר החוקים הסוציאלי השמיני). המאפיין העיקרי של נציב תלונות הציבור הוא עצם היותו גורם בלתי תלוי שאינו נתון למרותה של רשות אחרת.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נציבות תלונות הציבור היא התפתחות חדשה יחסית בשירותי הרווחה לילדים ונוער, והיא תופסת אחיזה בקרב אנשי מקצוע בתחום. הנציבות התפתחה במקור במסגרת שירותי תמיכה החינוכית, ונודע לה תפקיד חיוני בשמירה על זכויותיהם של צעירים ובני משפחותיהם. היא הפכה לכלי מקצועי חשוב יותר ויותר, במיוחד בעקבות דיווחיהם של הנפגעים על הפעלת כוח בלתי מוצדק נגדם. יתרה מכך, הדיון הציבורי בנושא "חינוך ביתי בשנות ה-50 </a:t>
            </a:r>
            <a:r>
              <a:rPr lang="he-IL" kern="1200" dirty="0" err="1">
                <a:solidFill>
                  <a:schemeClr val="tx1"/>
                </a:solidFill>
                <a:cs typeface="+mn-cs"/>
              </a:rPr>
              <a:t>וה</a:t>
            </a:r>
            <a:r>
              <a:rPr lang="he-IL" kern="1200" dirty="0">
                <a:solidFill>
                  <a:schemeClr val="tx1"/>
                </a:solidFill>
                <a:cs typeface="+mn-cs"/>
              </a:rPr>
              <a:t>-</a:t>
            </a:r>
            <a:r>
              <a:rPr lang="he-IL" kern="1200" dirty="0" err="1">
                <a:solidFill>
                  <a:schemeClr val="tx1"/>
                </a:solidFill>
                <a:cs typeface="+mn-cs"/>
              </a:rPr>
              <a:t>60</a:t>
            </a:r>
            <a:r>
              <a:rPr lang="he-IL" kern="1200" dirty="0">
                <a:solidFill>
                  <a:schemeClr val="tx1"/>
                </a:solidFill>
                <a:cs typeface="+mn-cs"/>
              </a:rPr>
              <a:t>" (2010) ו"התעללות מינית בילדים בהקשר של יחסי כוחות ותלות במוסדות פרטיים וציבוריים ובמסגרת המשפחה" (2011) העלו באופן משמעותי את החשיבות הפוליטית של סוגיה זו ובסופו של דבר הובילו לחקיקת החוק </a:t>
            </a:r>
            <a:r>
              <a:rPr lang="he-IL" kern="1200" dirty="0" err="1">
                <a:solidFill>
                  <a:schemeClr val="tx1"/>
                </a:solidFill>
                <a:cs typeface="+mn-cs"/>
              </a:rPr>
              <a:t>הפדרלי</a:t>
            </a:r>
            <a:r>
              <a:rPr lang="he-IL" kern="1200" dirty="0">
                <a:solidFill>
                  <a:schemeClr val="tx1"/>
                </a:solidFill>
                <a:cs typeface="+mn-cs"/>
              </a:rPr>
              <a:t> להגנת ילדים ב-2012.</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נציבויות לתלונות הציבור התפתחו ונעשו נפוצות בעיקר עקב יוזמות ברמה של המדינה </a:t>
            </a:r>
            <a:r>
              <a:rPr lang="he-IL" kern="1200" dirty="0" err="1">
                <a:solidFill>
                  <a:schemeClr val="tx1"/>
                </a:solidFill>
                <a:cs typeface="+mn-cs"/>
              </a:rPr>
              <a:t>הפדרלית</a:t>
            </a:r>
            <a:r>
              <a:rPr lang="he-IL" kern="1200" dirty="0">
                <a:solidFill>
                  <a:schemeClr val="tx1"/>
                </a:solidFill>
                <a:cs typeface="+mn-cs"/>
              </a:rPr>
              <a:t>.</a:t>
            </a:r>
            <a:endParaRPr lang="en-US" kern="1200" dirty="0">
              <a:solidFill>
                <a:schemeClr val="tx1"/>
              </a:solidFill>
            </a:endParaRPr>
          </a:p>
          <a:p>
            <a:pPr algn="r" rtl="1"/>
            <a:r>
              <a:rPr lang="he-IL" kern="1200" dirty="0">
                <a:solidFill>
                  <a:schemeClr val="tx1"/>
                </a:solidFill>
                <a:cs typeface="+mn-cs"/>
              </a:rPr>
              <a:t>טרם ניתן מענה לשאלה מה אפשר לעשות כדי להבטיח שלכל מקבלי הסיוע ולזכאים לקבלת שירות תהיה גישה לקבלת עזרה איכותית של נציב תלונות הציבור בכל רחבי המדינה. מסתמן כי המדינות </a:t>
            </a:r>
            <a:r>
              <a:rPr lang="he-IL" kern="1200" dirty="0" err="1">
                <a:solidFill>
                  <a:schemeClr val="tx1"/>
                </a:solidFill>
                <a:cs typeface="+mn-cs"/>
              </a:rPr>
              <a:t>הפדרליות</a:t>
            </a:r>
            <a:r>
              <a:rPr lang="he-IL" kern="1200" dirty="0">
                <a:solidFill>
                  <a:schemeClr val="tx1"/>
                </a:solidFill>
                <a:cs typeface="+mn-cs"/>
              </a:rPr>
              <a:t> תהיינה מחויבות על פי חוק, בשלב מסוים, להקים נציבויות לתלונות הציבור בהתאם לצרכים הקיימים בכל מדינה ומדינה.</a:t>
            </a:r>
          </a:p>
          <a:p>
            <a:pPr algn="r" rtl="1"/>
            <a:endParaRPr lang="en-US" kern="1200" dirty="0">
              <a:solidFill>
                <a:schemeClr val="tx1"/>
              </a:solidFill>
            </a:endParaRPr>
          </a:p>
          <a:p>
            <a:pPr algn="r" rtl="1"/>
            <a:r>
              <a:rPr lang="he-IL" kern="1200" dirty="0">
                <a:solidFill>
                  <a:schemeClr val="tx1"/>
                </a:solidFill>
                <a:cs typeface="+mn-cs"/>
              </a:rPr>
              <a:t>כמו כן, לא ברור כיצד יתפתחו הנציבויות בעתיד ביחס לשירותים אחרים, מלבד התמיכה החינוכית.</a:t>
            </a:r>
          </a:p>
          <a:p>
            <a:pPr algn="r" rtl="1"/>
            <a:endParaRPr lang="en-US" kern="1200" dirty="0">
              <a:solidFill>
                <a:schemeClr val="tx1"/>
              </a:solidFill>
            </a:endParaRPr>
          </a:p>
          <a:p>
            <a:pPr algn="r" rtl="1"/>
            <a:r>
              <a:rPr lang="he-IL" kern="1200" dirty="0">
                <a:solidFill>
                  <a:schemeClr val="tx1"/>
                </a:solidFill>
                <a:cs typeface="+mn-cs"/>
              </a:rPr>
              <a:t>ב-2021, פעילותן של הנציבויות לתלונות הציבור עוגנה בסעיף 9א בספר החוקים הסוציאלי השמיני. הסעיף הנ"ל קובע כי המדינות </a:t>
            </a:r>
            <a:r>
              <a:rPr lang="he-IL" kern="1200" dirty="0" err="1">
                <a:solidFill>
                  <a:schemeClr val="tx1"/>
                </a:solidFill>
                <a:cs typeface="+mn-cs"/>
              </a:rPr>
              <a:t>הפדרליות</a:t>
            </a:r>
            <a:r>
              <a:rPr lang="he-IL" kern="1200" dirty="0">
                <a:solidFill>
                  <a:schemeClr val="tx1"/>
                </a:solidFill>
                <a:cs typeface="+mn-cs"/>
              </a:rPr>
              <a:t> יבטיחו שצעירים ובני משפחותיהם יוכלו לפנות לנציב לתלונות הציבור לקבלת ייעוץ, לגישור ולפתרון עימותים הקשורים בתפקידיהם של שירותי הרווחה לילדים ונוער, כנזכר בסעיף 2 בחוק, ובמילוי התפקידים האמורים על ידי גופי רווחה ציבוריים ועצמאיים. הנציבויות שהוקמו בהתאם לצרכיהם של הצעירים ובני משפחותיהם תפעלנה באופן עצמאי ולא תהיינה נתונות למרותה של רשות אחרת. סעיף 17 פסקה 1 עד 2א בספר החוקים הסוציאלי הראשון חלים על שירותי הייעוץ, הגישור ופתרון הסכסוכים מטעם הנציבות. הפרטים המדויקים מוסדרים בדיני המדינות </a:t>
            </a:r>
            <a:r>
              <a:rPr lang="he-IL" kern="1200" dirty="0" err="1">
                <a:solidFill>
                  <a:schemeClr val="tx1"/>
                </a:solidFill>
                <a:cs typeface="+mn-cs"/>
              </a:rPr>
              <a:t>הפדרליות</a:t>
            </a:r>
            <a:r>
              <a:rPr lang="he-IL" kern="1200" dirty="0">
                <a:solidFill>
                  <a:schemeClr val="tx1"/>
                </a:solidFill>
                <a:cs typeface="+mn-cs"/>
              </a:rPr>
              <a:t>.</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de-DE" kern="1200" dirty="0">
                <a:solidFill>
                  <a:schemeClr val="tx1"/>
                </a:solidFill>
              </a:rPr>
              <a:t>Forum Erziehungshilfen 1/2020: Ombudschaft in der Kinder- und Jugendhilfe.</a:t>
            </a:r>
            <a:endParaRPr lang="en-US" kern="1200" dirty="0">
              <a:solidFill>
                <a:schemeClr val="tx1"/>
              </a:solidFill>
            </a:endParaRPr>
          </a:p>
          <a:p>
            <a:pPr lvl="0" algn="l" rtl="1"/>
            <a:r>
              <a:rPr lang="de-DE" kern="1200" dirty="0">
                <a:solidFill>
                  <a:schemeClr val="tx1"/>
                </a:solidFill>
              </a:rPr>
              <a:t>Rosenbauer, Nicole/Schruth, Peter (2019): Ombudschaft als Mittel der Durchsetzung von Rechten junger Menschen und Familien in der Kinder- und Jugendhilfe. Auf den Spuren notwendiger Unabhängigkeit einer Praxis des Widerspruchs. In: Koch, Josef/von zur Gathen, Marion/Meysen, Thomas (eds.): Vorwärts, aber nicht vergessen! – Entwicklungslinien und Perspektiven in der Kinder- und Jugendhilfe. Weinheim, p. 146–156.</a:t>
            </a:r>
            <a:endParaRPr lang="en-US" kern="1200" dirty="0">
              <a:solidFill>
                <a:schemeClr val="tx1"/>
              </a:solidFill>
            </a:endParaRPr>
          </a:p>
          <a:p>
            <a:pPr lvl="0" algn="l" rtl="1"/>
            <a:r>
              <a:rPr lang="de-DE" kern="1200" dirty="0">
                <a:solidFill>
                  <a:schemeClr val="tx1"/>
                </a:solidFill>
              </a:rPr>
              <a:t>Schindler, Gila. (2019): Rechtsgrundlagen der ombudschaftlichen Tätigkeit – Handlungs- bzw. Vertretungsbefugnisse und ihre Grenzen; online: </a:t>
            </a:r>
            <a:r>
              <a:rPr lang="en-GB" u="sng" kern="1200" dirty="0">
                <a:solidFill>
                  <a:schemeClr val="tx1"/>
                </a:solidFill>
                <a:hlinkClick r:id="rId3"/>
              </a:rPr>
              <a:t>https://ombudschaft-jugendhilfe.de/2019/11/rechtsgrundlagen-der-ombudschaftlichen-taetigkeit-handlungs-bzw-vertretungsbefugnisse-und-ihre-grenzen/</a:t>
            </a:r>
            <a:r>
              <a:rPr lang="en-GB" kern="1200" dirty="0">
                <a:solidFill>
                  <a:schemeClr val="tx1"/>
                </a:solidFill>
              </a:rPr>
              <a:t> (last accessed: 24 March 2021).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89</a:t>
            </a:fld>
            <a:endParaRPr lang="de-DE" dirty="0"/>
          </a:p>
        </p:txBody>
      </p:sp>
    </p:spTree>
    <p:extLst>
      <p:ext uri="{BB962C8B-B14F-4D97-AF65-F5344CB8AC3E}">
        <p14:creationId xmlns:p14="http://schemas.microsoft.com/office/powerpoint/2010/main" val="85131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3006737"/>
          </a:xfrm>
        </p:spPr>
        <p:txBody>
          <a:bodyPr/>
          <a:lstStyle/>
          <a:p>
            <a:pPr algn="r" rtl="1"/>
            <a:r>
              <a:rPr lang="he-IL" b="1" kern="1200" dirty="0">
                <a:solidFill>
                  <a:schemeClr val="tx1"/>
                </a:solidFill>
                <a:cs typeface="+mn-cs"/>
              </a:rPr>
              <a:t> 1.1.5 הבדלים מגדריים המשפיעים על נסיבות החיים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על אף המאמצים (לכאורה) ליצירת שוויון זכויות או שוויון הזדמנויות בגרמניה, המגדר נותר גורם משמעותי בבסיס הפערים החברתיים. על פי רוב, חוויות של אי-שוויון הקשורות במגדר מצטלבות עם קטגוריות אחרות (גזע, מעמד חברתי, זהות...). בחיי היומיום קיימים הבדלים משמעותיים בין נסיבות החיים של אנשים בעלי זהויות מגדריות שונות מאוד (מאז 2018 קיימת בגרמניה אפשרות לרשום את המגדר כ"אחר" במשרד הפנים).</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בממוצע, נשים מרוויחות 19% פחות לשעה מגברים. הפער אף גדול יותר הרבה יותר בין מערב גרמניה וברלין (20%) לבין מזרח גרמניה (7%). פערי השכר במגזר הציבורי עומדים על 7% והם קטנים הרבה יותר מאשר במגזר הפרטי (21%). גם היקף התעסוקה בשכר שונה באופן משמעותי: 94% מהגברים עובדים במשרה מלאה לעומת 34% מהנשים. שני שלישים מהעובדים המועסקים בתעסוקה שולית הינן נשים.</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בנוסף, קיימת חלוקה לא שוויונית גם בסיעוד: 34% מכלל הנשים העובדות מועסקות בתחום השירותים החברתיים. שיעור הנשים המועסקות במעונות היום עומד על 96%, בבתי הספר היסודיים 90%, בשירותי סיעוד פרטיים 87%, בניקיון 75%. 34% מכלל הנשים העובדות מועסקות בתחום השירותים החברתיים, לעומת 8% מכלל הגברים המועסקים. למרות אירועי "יום הבנות והבנים", מגוון המקצועות הניתנים לבחירה על ידי בנות ובנים נותר ספציפי למגדר. גם העבודה בתחום הסיעוד ללא שכר נעשית בעיקר על ידי נשים (עבודה בטיפול, עבודה בהתנדבות...).</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הדבר משפיע גם על דפוסי האבטלה: בממוצע, נשים נמצאות מחוץ לשוק העבודה בשכר זמן כפול מאשר גברים. שיעור הנשים בקרב המובטלים לטווח ארוך גבוה מזה של הגברים.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הסכנה להידרדר לעוני קיימת במיוחד לאחר פרידה, בקרב הורים יחידניים ונשים "רווקות". מבין ההורים היחידניים, 2.2 מיליון הם נשים ו-407,000 גברים.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התפלגות מגדרית ברורה ניכרת גם בשיעור ההורים בחופשת לידה לאחר לידתו של הילד הצעיר עד גיל 3 מתוך כלל ההורים העובדים:  42.2% מהם נשים ו-2.6% גברים.</a:t>
            </a:r>
          </a:p>
          <a:p>
            <a:pPr algn="r" rtl="1"/>
            <a:endParaRPr lang="en-US" kern="1200" dirty="0">
              <a:solidFill>
                <a:schemeClr val="tx1"/>
              </a:solidFill>
            </a:endParaRPr>
          </a:p>
          <a:p>
            <a:pPr algn="r" rtl="1"/>
            <a:r>
              <a:rPr lang="he-IL" kern="1200" dirty="0">
                <a:solidFill>
                  <a:schemeClr val="tx1"/>
                </a:solidFill>
                <a:cs typeface="+mn-cs"/>
              </a:rPr>
              <a:t>80% מהנשים והנערות חוו אלימות במשפחה או התעללות מינית לעומת 20% מהגברים והנערים. אלימות נגד </a:t>
            </a:r>
            <a:r>
              <a:rPr lang="he-IL" kern="1200" dirty="0" err="1">
                <a:solidFill>
                  <a:schemeClr val="tx1"/>
                </a:solidFill>
                <a:cs typeface="+mn-cs"/>
              </a:rPr>
              <a:t>להט"ב</a:t>
            </a:r>
            <a:r>
              <a:rPr lang="he-IL" kern="1200" dirty="0">
                <a:solidFill>
                  <a:schemeClr val="tx1"/>
                </a:solidFill>
                <a:cs typeface="+mn-cs"/>
              </a:rPr>
              <a:t> (לסביות, הומוסקסואלים, ביסקסואלים וטרנסג'נדרים) הוכפלה בין השנים 2013 ל-2020</a:t>
            </a:r>
            <a:r>
              <a:rPr lang="de-DE" kern="1200" dirty="0">
                <a:solidFill>
                  <a:schemeClr val="tx1"/>
                </a:solidFill>
              </a:rPr>
              <a:t>.</a:t>
            </a:r>
            <a:endParaRPr lang="en-US" kern="1200" dirty="0">
              <a:solidFill>
                <a:schemeClr val="tx1"/>
              </a:solidFill>
            </a:endParaRPr>
          </a:p>
          <a:p>
            <a:pPr algn="r" rtl="1"/>
            <a:endParaRPr lang="he-IL" u="sng" kern="1200" dirty="0">
              <a:solidFill>
                <a:schemeClr val="tx1"/>
              </a:solidFill>
              <a:cs typeface="+mn-cs"/>
            </a:endParaRPr>
          </a:p>
          <a:p>
            <a:pPr algn="r" rtl="1"/>
            <a:r>
              <a:rPr lang="he-IL" u="none" kern="1200" dirty="0">
                <a:solidFill>
                  <a:schemeClr val="tx1"/>
                </a:solidFill>
                <a:cs typeface="+mn-cs"/>
              </a:rPr>
              <a:t>עבור אנשים הנתונים למצבים בלתי-יציבים, ניתן רק לאמוד את הנתונים: שיעור הנשים בקרב מבוגרים חסרי בית הוא כמעט 30%. עם זאת, בקרב אנשים מתחת לגיל 18, נערות/נשים צעירות מיוצגות </a:t>
            </a:r>
            <a:r>
              <a:rPr lang="he-IL" kern="1200" dirty="0">
                <a:solidFill>
                  <a:schemeClr val="tx1"/>
                </a:solidFill>
                <a:cs typeface="+mn-cs"/>
              </a:rPr>
              <a:t>במספרים גבוהים באופן בלתי </a:t>
            </a:r>
            <a:r>
              <a:rPr lang="he-IL" kern="1200" dirty="0" err="1">
                <a:solidFill>
                  <a:schemeClr val="tx1"/>
                </a:solidFill>
                <a:cs typeface="+mn-cs"/>
              </a:rPr>
              <a:t>פרופורציונלי</a:t>
            </a:r>
            <a:r>
              <a:rPr lang="he-IL" kern="1200" dirty="0">
                <a:solidFill>
                  <a:schemeClr val="tx1"/>
                </a:solidFill>
                <a:cs typeface="+mn-cs"/>
              </a:rPr>
              <a:t>. </a:t>
            </a:r>
          </a:p>
          <a:p>
            <a:pPr algn="r" rtl="1"/>
            <a:endParaRPr lang="en-US" kern="1200" dirty="0">
              <a:solidFill>
                <a:schemeClr val="tx1"/>
              </a:solidFill>
            </a:endParaRPr>
          </a:p>
          <a:p>
            <a:pPr algn="r" rtl="1"/>
            <a:r>
              <a:rPr lang="he-IL" kern="1200" dirty="0">
                <a:solidFill>
                  <a:schemeClr val="tx1"/>
                </a:solidFill>
                <a:cs typeface="+mn-cs"/>
              </a:rPr>
              <a:t>דפוסי פרשנות וקלישאות המשפיעות על התפיסה המגדרית אחראים גם לאפליה משמעותית במתן השירותים לרווחת הילדים והנוער, כמו הענקת תמיכה חינוכית מאוחרת יותר לבנות מאשר לבנים.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סעיף 9 בספר החוקים הסוציאלי השמיני: "העיקרון הבסיסי של החינוך – שוויון זכויות בין בנות לבנים" מתייחס לנסיבות החיים הספציפיות למגדר. בפסקה 3 מופיעה הקריאה "להתחשב בנסיבות החיים השונות של בנות ובנים, לצמצם את האפליה ולקדם את שוויון הזכויות בין בנות לבנים".</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נתונים רשמיים בסיסיים מתועדים בדוחות השוויון המגדרי של הממשלה </a:t>
            </a:r>
            <a:r>
              <a:rPr lang="he-IL" kern="1200" dirty="0" err="1">
                <a:solidFill>
                  <a:schemeClr val="tx1"/>
                </a:solidFill>
                <a:cs typeface="+mn-cs"/>
              </a:rPr>
              <a:t>הפדרלית</a:t>
            </a:r>
            <a:r>
              <a:rPr lang="he-IL" kern="1200" dirty="0">
                <a:solidFill>
                  <a:schemeClr val="tx1"/>
                </a:solidFill>
                <a:cs typeface="+mn-cs"/>
              </a:rPr>
              <a:t>.</a:t>
            </a:r>
            <a:endParaRPr lang="en-US" kern="1200" dirty="0">
              <a:solidFill>
                <a:schemeClr val="tx1"/>
              </a:solidFill>
            </a:endParaRPr>
          </a:p>
          <a:p>
            <a:pPr algn="r" rtl="1"/>
            <a:endParaRPr lang="he-IL" kern="1200" dirty="0">
              <a:solidFill>
                <a:schemeClr val="tx1"/>
              </a:solidFill>
              <a:cs typeface="+mn-cs"/>
            </a:endParaRPr>
          </a:p>
          <a:p>
            <a:pPr algn="r" rtl="1"/>
            <a:r>
              <a:rPr lang="he-IL" kern="1200" dirty="0">
                <a:solidFill>
                  <a:schemeClr val="tx1"/>
                </a:solidFill>
                <a:cs typeface="+mn-cs"/>
              </a:rPr>
              <a:t>עם הצגת האג'נדה לשנת 2030 בניו יורק ב-2015, הקהילה הבינלאומית סיכמה לראשונה על יעד מקיף לשוויון מגדרי כאחד מ-17 יעדים גלובליים לפיתוח בר-קיימא. בה בעת, השוויון המגדרי מעוגן גם כנושא רוחבי באג'נדה לשנת 2030.</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he-IL"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Bundesregierung (2011): Neue Wege – Gleiche Chancen. Gleichstellung von Frauen und Männern im Lebensverlauf. Erster Gleichstellungsbericht. BT-Drucksache 17/6240, Berlin; online: </a:t>
            </a:r>
            <a:r>
              <a:rPr lang="de-DE" u="sng" kern="1200" dirty="0">
                <a:solidFill>
                  <a:schemeClr val="tx1"/>
                </a:solidFill>
                <a:hlinkClick r:id="rId3"/>
              </a:rPr>
              <a:t>https://dserver.bundestag.de/btd/17/062/1706240.pdf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Bundesregierung (2017): Zweiter Gleichstellungsbericht der Bundesregierung. BT-Drucksache 18/12840, Berlin; online: </a:t>
            </a:r>
            <a:r>
              <a:rPr lang="de-DE" u="sng" kern="1200" dirty="0">
                <a:solidFill>
                  <a:schemeClr val="tx1"/>
                </a:solidFill>
                <a:hlinkClick r:id="rId4"/>
              </a:rPr>
              <a:t>https://www.bmfsfj.de/bmfsfj/service/publikationen/zweiter-gleichstellungsbericht-der-bundesregierung/119796</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Geschäftsstelle Dritter Gleichstellungsbericht Institut für Sozialarbeit und Sozialpädagogik e. V. (2021): Dritter Gleichstellungsbericht der Bundesregierung; Online: </a:t>
            </a:r>
            <a:r>
              <a:rPr lang="de-DE" u="sng" kern="1200" dirty="0">
                <a:solidFill>
                  <a:schemeClr val="tx1"/>
                </a:solidFill>
                <a:hlinkClick r:id="rId5"/>
              </a:rPr>
              <a:t>https://www.dritter-gleichstellungsbericht.de</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Klammer, Ute/ Motz, Markus (Hrsg.) (2011): Neue Wege - Gleiche Chancen. Expertisen zum Ersten Gleichstellungsbericht der Bundesregierung</a:t>
            </a:r>
            <a:endParaRPr lang="en-US" kern="1200" dirty="0">
              <a:solidFill>
                <a:schemeClr val="tx1"/>
              </a:solidFill>
            </a:endParaRPr>
          </a:p>
          <a:p>
            <a:pPr algn="r"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9</a:t>
            </a:fld>
            <a:endParaRPr lang="de-DE"/>
          </a:p>
        </p:txBody>
      </p:sp>
    </p:spTree>
    <p:extLst>
      <p:ext uri="{BB962C8B-B14F-4D97-AF65-F5344CB8AC3E}">
        <p14:creationId xmlns:p14="http://schemas.microsoft.com/office/powerpoint/2010/main" val="20431516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105265"/>
          </a:xfrm>
        </p:spPr>
        <p:txBody>
          <a:bodyPr/>
          <a:lstStyle/>
          <a:p>
            <a:pPr algn="r" rtl="1"/>
            <a:r>
              <a:rPr lang="ar-SA" b="1" kern="1200" dirty="0">
                <a:solidFill>
                  <a:schemeClr val="tx1"/>
                </a:solidFill>
                <a:cs typeface="+mn-cs"/>
              </a:rPr>
              <a:t>3.2.8 </a:t>
            </a:r>
            <a:r>
              <a:rPr lang="he-IL" b="1" kern="1200" dirty="0">
                <a:solidFill>
                  <a:schemeClr val="tx1"/>
                </a:solidFill>
                <a:cs typeface="+mn-cs"/>
              </a:rPr>
              <a:t>שמירה על אמון</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שמירת סודיות ושמירה על אמון הן שתיים מהדרישות הבסיסיות ביותר של המקצועות הטיפוליים. מערכת יחסים מלאת אמון ומועילה בין המבקשים עזרה לאלו המגישים עזרה יכולה להתפתח רק במקום בו ישנו "מרחב תומך" שככלל, כל המידע נותר בו חסוי.</a:t>
            </a:r>
            <a:endParaRPr lang="en-US" kern="1200" dirty="0">
              <a:solidFill>
                <a:schemeClr val="tx1"/>
              </a:solidFill>
            </a:endParaRPr>
          </a:p>
          <a:p>
            <a:pPr algn="r" rtl="1"/>
            <a:r>
              <a:rPr lang="he-IL" kern="1200" dirty="0">
                <a:solidFill>
                  <a:schemeClr val="tx1"/>
                </a:solidFill>
                <a:cs typeface="+mn-cs"/>
              </a:rPr>
              <a:t>לשמירה על האמון ישנם יסודות גם במשפט החוקתי. כחלק מזכויות האישיות הכלליות המובטחות מתוקף החוקה, כל ההסדרים בדבר הגנת המידע מסתמכים באופן עקרוני על זכותו של הפרט להחליט בעצמו האם, מתי ואיזה מידע הנוגע לו ייחשף לאחרים ("</a:t>
            </a:r>
            <a:r>
              <a:rPr lang="he-IL" b="1" kern="1200" dirty="0">
                <a:solidFill>
                  <a:schemeClr val="tx1"/>
                </a:solidFill>
                <a:cs typeface="+mn-cs"/>
              </a:rPr>
              <a:t>הזכות לאוטונומיה אישית במידע</a:t>
            </a:r>
            <a:r>
              <a:rPr lang="he-IL" kern="1200" dirty="0">
                <a:solidFill>
                  <a:schemeClr val="tx1"/>
                </a:solidFill>
                <a:cs typeface="+mn-cs"/>
              </a:rPr>
              <a:t>"). על רקע זה, "דרך המלך" תהיה לקבל את הסכמתו של נושא הנתונים. במידה ולא ניתנה הסכמה, מותר לטפל במידע (איסוף, שמירה, שימוש והעברת מידע) רק בהתאם להוראות החוק להגנת המידע. </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מאז 2018, ההוראות בדבר הגנת הפרטיות הושפעו במידה רבה גם על ידי תקנת הגנת המידע האירופית (</a:t>
            </a:r>
            <a:r>
              <a:rPr lang="de-DE" kern="1200" dirty="0">
                <a:solidFill>
                  <a:schemeClr val="tx1"/>
                </a:solidFill>
              </a:rPr>
              <a:t>GDPR</a:t>
            </a:r>
            <a:r>
              <a:rPr lang="he-IL" kern="1200" dirty="0">
                <a:solidFill>
                  <a:schemeClr val="tx1"/>
                </a:solidFill>
                <a:cs typeface="+mn-cs"/>
              </a:rPr>
              <a:t>), שחלה בגרמניה כחוק ישיר. התקנה הנ"ל מכילה בעיקר עקרונות מפתח מבניים (סעיף 5 בתקנה – עקרונות הנוגעים לעיבוד נתונים אישיים), שיש לקיימם במסגרת דיני הגנת המידע. אלה כוללים, בין היתר, את הדרישה לשקיפות (דהיינו, עיבוד כל הנתונים יתבצע כך שיהיה מובן לנושא הנתונים), והגבלת עיבוד המידע להיקף הנדרש שלשמו הוא נאסף. התקנה קובעת תנאים ברורים שיש לעמוד בהם בעת קבלת הסכמה על פי חוק: נושא הנתונים יביע את הסכמתו באופן חופשי, למטרה מסוימת, בצורה מושכלת, וייתן את ההסכמה, באופן שלא משתמע לשתי פנים, בהודעה כתובה או בצורה ברורה אחרת המאשרת את הסכמתו לעיבוד הנתונים האישיים.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זאת ועוד, התקנה מכילה גם סעיפים המאפשרים למדינות החברות באיחוד האירופי לחוקק תקנות משלהן, בין היתר גם לשם ביצוע תפקידים במגזר הציבורי. בכל הנוגע לתפקידיהם של שירותי הרווחה לילדים ונוער לפי ספר החוקים הסוציאלי השמיני (</a:t>
            </a:r>
            <a:r>
              <a:rPr lang="de-DE" kern="1200" dirty="0">
                <a:solidFill>
                  <a:schemeClr val="tx1"/>
                </a:solidFill>
              </a:rPr>
              <a:t>SGB VIII</a:t>
            </a:r>
            <a:r>
              <a:rPr lang="he-IL" kern="1200" dirty="0">
                <a:solidFill>
                  <a:schemeClr val="tx1"/>
                </a:solidFill>
                <a:cs typeface="+mn-cs"/>
              </a:rPr>
              <a:t>), התקנות הלאומיות הרלוונטיות נמצאות בסעיפים 61 ואילך, בשילוב עם ההסדרים הכלליים להגנה על נתונים סוציאליים הנזכרים בספר החוקים הסוציאלי העשירי (</a:t>
            </a:r>
            <a:r>
              <a:rPr lang="de-DE" kern="1200" dirty="0">
                <a:solidFill>
                  <a:schemeClr val="tx1"/>
                </a:solidFill>
              </a:rPr>
              <a:t>SGB X</a:t>
            </a:r>
            <a:r>
              <a:rPr lang="he-IL" kern="1200" dirty="0">
                <a:solidFill>
                  <a:schemeClr val="tx1"/>
                </a:solidFill>
                <a:cs typeface="+mn-cs"/>
              </a:rPr>
              <a:t>). להלן ההרשאות העיקריות:</a:t>
            </a:r>
          </a:p>
          <a:p>
            <a:pPr algn="r" rtl="1"/>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איסוף נתונים</a:t>
            </a:r>
            <a:r>
              <a:rPr lang="he-IL" kern="1200" dirty="0">
                <a:solidFill>
                  <a:schemeClr val="tx1"/>
                </a:solidFill>
                <a:cs typeface="+mn-cs"/>
              </a:rPr>
              <a:t> (סעיף 62 בספר החוקים הסוציאלי השמיני): מותר לאסוף נתונים סוציאליים רק במידה ונדרש ידע לגבי נתונים מעין אלה כדי למלא את המשימה הרלוונטית (סעיף 1 בחוק). מותר לאסוף נתונים רק מנושאי הנתונים עצמם (סעיף 2 בחוק), כלומר, גם במקרה זה יש לתת עדיפות למתן ההסכמה. מותר לקבל נתונים סוציאליים על נושא המידע מגורמים אחרים ללא הסכמת נושא הנתונים רק בהתקיים אחת מהסיבות החריגות המנויות בפסקה 3, כמו בהקשר של מילוי חובתה של המדינה להגנה בהתאם לסעיף 8א בחוק.</a:t>
            </a:r>
          </a:p>
          <a:p>
            <a:pPr lvl="0" algn="r" rtl="1">
              <a:buFont typeface="Arial" pitchFamily="34" charset="0"/>
              <a:buNone/>
            </a:pPr>
            <a:endParaRPr lang="en-US" kern="1200" dirty="0">
              <a:solidFill>
                <a:schemeClr val="tx1"/>
              </a:solidFill>
            </a:endParaRPr>
          </a:p>
          <a:p>
            <a:pPr marL="177691" indent="-177691" rtl="1">
              <a:buFont typeface="Arial" panose="020B0604020202020204" pitchFamily="34" charset="0"/>
              <a:buChar char="•"/>
            </a:pPr>
            <a:r>
              <a:rPr lang="he-IL" b="1" kern="1200" dirty="0">
                <a:solidFill>
                  <a:schemeClr val="tx1"/>
                </a:solidFill>
                <a:cs typeface="+mn-cs"/>
              </a:rPr>
              <a:t>העברת נתונים</a:t>
            </a:r>
            <a:r>
              <a:rPr lang="he-IL" kern="1200" dirty="0">
                <a:solidFill>
                  <a:schemeClr val="tx1"/>
                </a:solidFill>
                <a:cs typeface="+mn-cs"/>
              </a:rPr>
              <a:t> (סעיפים 64, 65 בספר החוקים הסוציאלי השמיני): ככלל, מותר להעביר נתונים חברתיים ולהשתמש בהם רק למטרה שלשמה הם נאספו (סעיף 64 פסקה 1 בחוק). מותר להעביר נתונים למטרה אחרת, בתנאי שהדבר יידרש למילוי משימה מסוימת על ידי גוף הרווחה עצמו או גוף רווחה אחר, וכאשר העברת הנתונים אינה מסכנת את הצלחת התמיכה (סעיף 64 פסקה 2 בחוק). העברת נתונים למטרה אחרת תצריך, בדרך כלל, את הסכמתו של נושא הנתונים או לפחות חייבת להתבצע בשקיפות. נתונים סוציאליים שהועברו לעובד בלשכת הרווחה לנוער תוך שמירה על </a:t>
            </a:r>
            <a:r>
              <a:rPr lang="he-IL" kern="1200" dirty="0" err="1">
                <a:solidFill>
                  <a:schemeClr val="tx1"/>
                </a:solidFill>
                <a:cs typeface="+mn-cs"/>
              </a:rPr>
              <a:t>חסיונם</a:t>
            </a:r>
            <a:r>
              <a:rPr lang="he-IL" kern="1200" dirty="0">
                <a:solidFill>
                  <a:schemeClr val="tx1"/>
                </a:solidFill>
                <a:cs typeface="+mn-cs"/>
              </a:rPr>
              <a:t>, יהיו נתונים להגנה מיוחדת (סעיף 65 בחוק). העברתם תהיה מותרת רק בהסכמת נושא הנתונים או תתבצע בהתקיים תנאים מגבילים במיוחד; למשל, העברת נתונים לבית המשפט לענייני משפחה תותר אם ללא העברתם, בית המשפט לא יוכל לפסוק על מתן שירותים הכרחיים להגנה בפני סיכון לשלום הילד.</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Hoffmann, Birgit (2019). Vorbemerkung zum 4. </a:t>
            </a:r>
            <a:r>
              <a:rPr lang="en-GB" kern="1200" dirty="0" err="1">
                <a:solidFill>
                  <a:schemeClr val="tx1"/>
                </a:solidFill>
              </a:rPr>
              <a:t>Kap</a:t>
            </a:r>
            <a:r>
              <a:rPr lang="en-GB" kern="1200" dirty="0">
                <a:solidFill>
                  <a:schemeClr val="tx1"/>
                </a:solidFill>
              </a:rPr>
              <a:t>., § 62, §§ 64, 65. In: </a:t>
            </a:r>
            <a:r>
              <a:rPr lang="en-GB" kern="1200" dirty="0" err="1">
                <a:solidFill>
                  <a:schemeClr val="tx1"/>
                </a:solidFill>
              </a:rPr>
              <a:t>Münder</a:t>
            </a:r>
            <a:r>
              <a:rPr lang="en-GB" kern="1200" dirty="0">
                <a:solidFill>
                  <a:schemeClr val="tx1"/>
                </a:solidFill>
              </a:rPr>
              <a:t>, Johannes/</a:t>
            </a:r>
            <a:r>
              <a:rPr lang="en-GB" kern="1200" dirty="0" err="1">
                <a:solidFill>
                  <a:schemeClr val="tx1"/>
                </a:solidFill>
              </a:rPr>
              <a:t>Meysen</a:t>
            </a:r>
            <a:r>
              <a:rPr lang="en-GB" kern="1200" dirty="0">
                <a:solidFill>
                  <a:schemeClr val="tx1"/>
                </a:solidFill>
              </a:rPr>
              <a:t>, Thomas/</a:t>
            </a:r>
            <a:r>
              <a:rPr lang="en-GB" kern="1200" dirty="0" err="1">
                <a:solidFill>
                  <a:schemeClr val="tx1"/>
                </a:solidFill>
              </a:rPr>
              <a:t>Trenczek</a:t>
            </a:r>
            <a:r>
              <a:rPr lang="en-GB" kern="1200" dirty="0">
                <a:solidFill>
                  <a:schemeClr val="tx1"/>
                </a:solidFill>
              </a:rPr>
              <a:t>, Thomas (eds.). </a:t>
            </a:r>
            <a:r>
              <a:rPr lang="de-DE" kern="1200" dirty="0">
                <a:solidFill>
                  <a:schemeClr val="tx1"/>
                </a:solidFill>
              </a:rPr>
              <a:t>Frankfurter Kommentar SGB VIII – Kinder- und Jugendhilfe, 8th edition, Baden-Baden.</a:t>
            </a:r>
            <a:endParaRPr lang="en-US" kern="1200" dirty="0">
              <a:solidFill>
                <a:schemeClr val="tx1"/>
              </a:solidFill>
            </a:endParaRPr>
          </a:p>
          <a:p>
            <a:pPr lvl="0" algn="l" rtl="1"/>
            <a:r>
              <a:rPr lang="de-DE" kern="1200" dirty="0">
                <a:solidFill>
                  <a:schemeClr val="tx1"/>
                </a:solidFill>
              </a:rPr>
              <a:t>Münder, Johannes/Trenczek, Thomas (2020): Kinder- und Jugendhilferecht – Eine sozialwissenschaftliche Darstellung, ch. 14, 9th edition, Baden-Baden.</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90</a:t>
            </a:fld>
            <a:endParaRPr lang="de-DE" dirty="0"/>
          </a:p>
        </p:txBody>
      </p:sp>
    </p:spTree>
    <p:extLst>
      <p:ext uri="{BB962C8B-B14F-4D97-AF65-F5344CB8AC3E}">
        <p14:creationId xmlns:p14="http://schemas.microsoft.com/office/powerpoint/2010/main" val="19428627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91</a:t>
            </a:fld>
            <a:endParaRPr lang="de-DE"/>
          </a:p>
        </p:txBody>
      </p:sp>
    </p:spTree>
    <p:extLst>
      <p:ext uri="{BB962C8B-B14F-4D97-AF65-F5344CB8AC3E}">
        <p14:creationId xmlns:p14="http://schemas.microsoft.com/office/powerpoint/2010/main" val="21854545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7687371"/>
          </a:xfrm>
        </p:spPr>
        <p:txBody>
          <a:bodyPr/>
          <a:lstStyle/>
          <a:p>
            <a:pPr algn="r" rtl="1"/>
            <a:r>
              <a:rPr lang="en-US" b="1" kern="1200" dirty="0">
                <a:solidFill>
                  <a:schemeClr val="tx1"/>
                </a:solidFill>
                <a:latin typeface="Arial" panose="020B0604020202020204" pitchFamily="34" charset="0"/>
                <a:cs typeface="Arial" panose="020B0604020202020204" pitchFamily="34" charset="0"/>
              </a:rPr>
              <a:t> </a:t>
            </a:r>
            <a:r>
              <a:rPr lang="de-DE" b="1" kern="1200" dirty="0">
                <a:solidFill>
                  <a:schemeClr val="tx1"/>
                </a:solidFill>
                <a:latin typeface="Arial" panose="020B0604020202020204" pitchFamily="34" charset="0"/>
                <a:cs typeface="Arial" panose="020B0604020202020204" pitchFamily="34" charset="0"/>
              </a:rPr>
              <a:t>3.3.1 </a:t>
            </a:r>
            <a:r>
              <a:rPr lang="he-IL" b="1" kern="1200" dirty="0">
                <a:solidFill>
                  <a:schemeClr val="tx1"/>
                </a:solidFill>
                <a:cs typeface="+mn-cs"/>
              </a:rPr>
              <a:t>ההוצאות על שירותי הרווחה לילדים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תיעוד כלל ההוצאות וההכנסות של גופים </a:t>
            </a:r>
            <a:r>
              <a:rPr lang="he-IL" kern="1200" dirty="0" err="1">
                <a:solidFill>
                  <a:schemeClr val="tx1"/>
                </a:solidFill>
                <a:cs typeface="+mn-cs"/>
              </a:rPr>
              <a:t>מינהליים</a:t>
            </a:r>
            <a:r>
              <a:rPr lang="he-IL" kern="1200" dirty="0">
                <a:solidFill>
                  <a:schemeClr val="tx1"/>
                </a:solidFill>
                <a:cs typeface="+mn-cs"/>
              </a:rPr>
              <a:t> אזוריים (הנתונים אינם כוללים את המשאבים שתורמים הגופים העצמאיים של שירותי הרווחה לילדים ונוער) מתבצע על בסיס שנתי. גופי הרווחה יכולים להסתמך על המידע במסגרת החלטות תכנוניות והוא מהווה כלי חשוב להמשך החקיקה המסדירה את שירותי הרווחה לילדים ולנוער.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מאז 2005, ההוצאות על שירותי הרווחה לילדים ונוער עלו פי 2.6 – מ-20.9 מיליארד אירו ל-54.9 מיליארד אירו. גידול זה נובע בעיקר מהרחבת תחום התפקידים של הרווחה כמו גם עלייה במימוש הזכאות לקבלת שירותים ושימוש בתוכניות והתשתיות המוצעות על ידי הרווחה, כמו הוספת הזכות החוקית למקום במעונות לילדים מתחת לגיל שלוש, הרחבת הגנת הילדים במסגרות, וכן מימוש רב יותר של הזכאות לשירותי תמיכה חינוכית, סיוע למבוגרים צעירים וסיוע בהשתלבות לצעירים הסובלים ממוגבלות נפשית או הנמצאים בסיכון ללקות במוגבלות מעין זו.</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בשנת 2019, חלק הארי של הוצאות הרווחה שולם על תמיכה בילדים במעונות יום ומשפחתונים – כשני שלישים (67%) מכלל ההוצאות. כרבע (24%) מההוצאות שולמו על תמיכה חינוכית, תמיכה במבוגרים צעירים ותמיכה בהשתלבות, לרבות הוצאות על לקיחה למשמורת. 5% נוספים הוצאו על עבודה עם ילדים ונוער או עבודה סוציאלית עם 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השירותים והתשתיות של שירותי הרווחה לילדים ונוער ממומנים בעיקר מכספי מיסים. רק חלק קטן מההוצאות ממומן באמצעות השתתפות עצמית של הזכאים (בני נוער, צעירים, אנשים המחזיקים בזכויות משמורת, הורים המשלמים מזונות ילדים) או גופים אחרים למתן הטבות סוציאליות. הסטטיסטיקה לשנת 2019 חושפת כי סך של 54.9 מיליארד אירו (ברוטו) הוצאו על שירותי הרווחה לילדים ונוער, ומנגד התקבלו הכנסות בסך 3.53 מיליארד אירו. אם כך, קצת יותר מ-6% מההוצאות על שירותי הרווחה לילדים ונוער מומנו באמצעות השתתפות עצמית בעלויות, תשלומים, דמי שימוש וכו'. בהתאם לכך, ההוצאה נטו לשנת 2019 הסתכמה ב-51.3 מיליארד אירו.</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לשם התמצאות: בשנת 2019, שירותי הרווחה לילדים ונוער היוו קצת פחות מ-5% מתקציב הרווחה, אשר מסווג את שירותי הרווחה לילדים ונוער כ"מערכות קידום וטיפול". ההוצאה הנ"ל דומה  להוצאות ששולמו על הבטחת הכנסה למחפשי עבודה או לכספים ששולמו מתקציב הרווחה לפי הסעיף "קצבת ילדים והטבות למשפחות".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p>
          <a:p>
            <a:pPr algn="r" rtl="1"/>
            <a:endParaRPr lang="en-US" kern="1200" dirty="0">
              <a:solidFill>
                <a:schemeClr val="tx1"/>
              </a:solidFill>
            </a:endParaRPr>
          </a:p>
          <a:p>
            <a:pPr lvl="0" algn="l" rtl="1"/>
            <a:r>
              <a:rPr lang="de-DE" kern="1200" dirty="0">
                <a:solidFill>
                  <a:schemeClr val="tx1"/>
                </a:solidFill>
              </a:rPr>
              <a:t>Bundesministerium für Arbeit und Soziales (2020): Sozialbudget 2019, Bonn; online: </a:t>
            </a:r>
            <a:r>
              <a:rPr lang="de-DE" u="sng" kern="1200" dirty="0">
                <a:solidFill>
                  <a:schemeClr val="tx1"/>
                </a:solidFill>
                <a:hlinkClick r:id="rId3"/>
              </a:rPr>
              <a:t>https://www.bmas.de/SharedDocs/Downloads/DE/Publikationen/a230-19-sozialbudget-2019.pdf?__blob=publicationFile&amp;v=1</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Statistiken der Kinder- und Jugendhilfe – Ausgaben und Einnahmen; various years. </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92</a:t>
            </a:fld>
            <a:endParaRPr lang="de-DE"/>
          </a:p>
        </p:txBody>
      </p:sp>
    </p:spTree>
    <p:extLst>
      <p:ext uri="{BB962C8B-B14F-4D97-AF65-F5344CB8AC3E}">
        <p14:creationId xmlns:p14="http://schemas.microsoft.com/office/powerpoint/2010/main" val="5245228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6075441"/>
          </a:xfrm>
        </p:spPr>
        <p:txBody>
          <a:bodyPr/>
          <a:lstStyle/>
          <a:p>
            <a:pPr algn="r" rtl="1"/>
            <a:r>
              <a:rPr lang="ar-SA" b="1" kern="1200" dirty="0">
                <a:solidFill>
                  <a:schemeClr val="tx1"/>
                </a:solidFill>
                <a:cs typeface="+mn-cs"/>
              </a:rPr>
              <a:t>3.3.2 </a:t>
            </a:r>
            <a:r>
              <a:rPr lang="he-IL" b="1" kern="1200" dirty="0">
                <a:solidFill>
                  <a:schemeClr val="tx1"/>
                </a:solidFill>
                <a:cs typeface="+mn-cs"/>
              </a:rPr>
              <a:t>הוצאות </a:t>
            </a:r>
            <a:r>
              <a:rPr lang="he-IL" b="1" kern="1200" dirty="0" err="1">
                <a:solidFill>
                  <a:schemeClr val="tx1"/>
                </a:solidFill>
                <a:cs typeface="+mn-cs"/>
              </a:rPr>
              <a:t>פדרליות</a:t>
            </a:r>
            <a:r>
              <a:rPr lang="he-IL" b="1" kern="1200" dirty="0">
                <a:solidFill>
                  <a:schemeClr val="tx1"/>
                </a:solidFill>
                <a:cs typeface="+mn-cs"/>
              </a:rPr>
              <a:t>, הוצאות המדינות והרשויות המקומיות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הערים והמועצות המקומיות, קרי, הרשויות המקומיות, מממנות חלק ניכר מהשירותים והתשתיות של רווחת הילדים והנוער. ב-2019, חלקן הסתכם בכמעט 85%, בעוד שהמדינות </a:t>
            </a:r>
            <a:r>
              <a:rPr lang="he-IL" kern="1200" dirty="0" err="1">
                <a:solidFill>
                  <a:schemeClr val="tx1"/>
                </a:solidFill>
                <a:cs typeface="+mn-cs"/>
              </a:rPr>
              <a:t>הפדרליות</a:t>
            </a:r>
            <a:r>
              <a:rPr lang="he-IL" kern="1200" dirty="0">
                <a:solidFill>
                  <a:schemeClr val="tx1"/>
                </a:solidFill>
                <a:cs typeface="+mn-cs"/>
              </a:rPr>
              <a:t> הוציאו מעט יותר מ-12% והממשל </a:t>
            </a:r>
            <a:r>
              <a:rPr lang="he-IL" kern="1200" dirty="0" err="1">
                <a:solidFill>
                  <a:schemeClr val="tx1"/>
                </a:solidFill>
                <a:cs typeface="+mn-cs"/>
              </a:rPr>
              <a:t>הפדרלי</a:t>
            </a:r>
            <a:r>
              <a:rPr lang="he-IL" kern="1200" dirty="0">
                <a:solidFill>
                  <a:schemeClr val="tx1"/>
                </a:solidFill>
                <a:cs typeface="+mn-cs"/>
              </a:rPr>
              <a:t> קצת פחות מ-3%. ערים ומועצות מקומיות שבתחומן אין לשכות סעד לנוער השתתפו בהוצאות על שירותי הרווחה לילדים והנוער במסגרת תשלומים למחוזות הפועלים כגוף רווחה ציבורי בכל תחום השיפוט של המחוז.</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הוצאות המדינות </a:t>
            </a:r>
            <a:r>
              <a:rPr lang="he-IL" kern="1200" dirty="0" err="1">
                <a:solidFill>
                  <a:schemeClr val="tx1"/>
                </a:solidFill>
                <a:cs typeface="+mn-cs"/>
              </a:rPr>
              <a:t>הפדרליות</a:t>
            </a:r>
            <a:r>
              <a:rPr lang="he-IL" kern="1200" dirty="0">
                <a:solidFill>
                  <a:schemeClr val="tx1"/>
                </a:solidFill>
                <a:cs typeface="+mn-cs"/>
              </a:rPr>
              <a:t> שולמו בעיקר עבור מעונות יום לילדים. בנוסף, כספים שולמו ללשכות המחוזיות לרווחת הנוער, למסגרות ולגופי הרווחה לנוער, לתוכניות מחוזיות לנוער ולפרויקטים ביוזמה פוליטית לקידום נושאים מסוימים. כמו כן, שולמו החזרים לגופים מקומיים, כמו החזר הוצאות ששולמו עבור טיפול בקטינים פליטים ללא ליווי בהתאם לסעיף 89ד בספר החוקים הסוציאלי השמיני (</a:t>
            </a:r>
            <a:r>
              <a:rPr lang="de-DE" kern="1200" dirty="0">
                <a:solidFill>
                  <a:schemeClr val="tx1"/>
                </a:solidFill>
              </a:rPr>
              <a:t>SGB VIII</a:t>
            </a:r>
            <a:r>
              <a:rPr lang="he-IL" kern="1200" dirty="0">
                <a:solidFill>
                  <a:schemeClr val="tx1"/>
                </a:solidFill>
                <a:cs typeface="+mn-cs"/>
              </a:rPr>
              <a:t>).</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סעיף 83 פסקה 1 בחוק מטיל את האחריות על הרשות </a:t>
            </a:r>
            <a:r>
              <a:rPr lang="he-IL" kern="1200" dirty="0" err="1">
                <a:solidFill>
                  <a:schemeClr val="tx1"/>
                </a:solidFill>
                <a:cs typeface="+mn-cs"/>
              </a:rPr>
              <a:t>הפדרלית</a:t>
            </a:r>
            <a:r>
              <a:rPr lang="he-IL" kern="1200" dirty="0">
                <a:solidFill>
                  <a:schemeClr val="tx1"/>
                </a:solidFill>
                <a:cs typeface="+mn-cs"/>
              </a:rPr>
              <a:t> העליונה (המשרד </a:t>
            </a:r>
            <a:r>
              <a:rPr lang="he-IL" kern="1200" dirty="0" err="1">
                <a:solidFill>
                  <a:schemeClr val="tx1"/>
                </a:solidFill>
                <a:cs typeface="+mn-cs"/>
              </a:rPr>
              <a:t>הפדרלי</a:t>
            </a:r>
            <a:r>
              <a:rPr lang="he-IL" kern="1200" dirty="0">
                <a:solidFill>
                  <a:schemeClr val="tx1"/>
                </a:solidFill>
                <a:cs typeface="+mn-cs"/>
              </a:rPr>
              <a:t> לענייני משפחה, אזרחים ותיקים, נשים ונוער) "ליזום ולקדם את פעילותה של רווחת הילדים והנוער בכל מקום בו היא נחוצה בפריסה אזורית ולא ניתן לקיימה במימון מדינה </a:t>
            </a:r>
            <a:r>
              <a:rPr lang="he-IL" kern="1200" dirty="0" err="1">
                <a:solidFill>
                  <a:schemeClr val="tx1"/>
                </a:solidFill>
                <a:cs typeface="+mn-cs"/>
              </a:rPr>
              <a:t>פדרלית</a:t>
            </a:r>
            <a:r>
              <a:rPr lang="he-IL" kern="1200" dirty="0">
                <a:solidFill>
                  <a:schemeClr val="tx1"/>
                </a:solidFill>
                <a:cs typeface="+mn-cs"/>
              </a:rPr>
              <a:t> אחת בלבד". חלקו של הממשל </a:t>
            </a:r>
            <a:r>
              <a:rPr lang="he-IL" kern="1200" dirty="0" err="1">
                <a:solidFill>
                  <a:schemeClr val="tx1"/>
                </a:solidFill>
                <a:cs typeface="+mn-cs"/>
              </a:rPr>
              <a:t>הפדרלי</a:t>
            </a:r>
            <a:r>
              <a:rPr lang="he-IL" kern="1200" dirty="0">
                <a:solidFill>
                  <a:schemeClr val="tx1"/>
                </a:solidFill>
                <a:cs typeface="+mn-cs"/>
              </a:rPr>
              <a:t> במימון שירותי הרווחה לילדים ונוער גדל בשנות ה-2010, בעיקר על רקע המחויבות הפיננסית של הממשל להקים ולהרחיב את ההיצע של מעונות היום לילדים, במטרה לתת מענה לזכות החוקית לטיפול במסגרות עבור ילדים מתחת לגיל שלוש. לשם השוואה: עד אמצע שנות ה-2000, הסטטיסטיקה מראה כי חלקו של הממשל </a:t>
            </a:r>
            <a:r>
              <a:rPr lang="he-IL" kern="1200" dirty="0" err="1">
                <a:solidFill>
                  <a:schemeClr val="tx1"/>
                </a:solidFill>
                <a:cs typeface="+mn-cs"/>
              </a:rPr>
              <a:t>הפדרלי</a:t>
            </a:r>
            <a:r>
              <a:rPr lang="he-IL" kern="1200" dirty="0">
                <a:solidFill>
                  <a:schemeClr val="tx1"/>
                </a:solidFill>
                <a:cs typeface="+mn-cs"/>
              </a:rPr>
              <a:t> עמד על פחות מ-1%.</a:t>
            </a:r>
          </a:p>
          <a:p>
            <a:pPr algn="r" rtl="1"/>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lvl="0" algn="l" rtl="1"/>
            <a:endParaRPr lang="de-DE" kern="1200" dirty="0">
              <a:solidFill>
                <a:schemeClr val="tx1"/>
              </a:solidFill>
            </a:endParaRPr>
          </a:p>
          <a:p>
            <a:pPr lvl="0" algn="l" rtl="1"/>
            <a:r>
              <a:rPr lang="de-DE" kern="1200" dirty="0">
                <a:solidFill>
                  <a:schemeClr val="tx1"/>
                </a:solidFill>
              </a:rPr>
              <a:t>Bundesministerium für Arbeit und Soziales (2019): Sozialbudget 2019, Bonn; online: </a:t>
            </a:r>
            <a:r>
              <a:rPr lang="de-DE" u="sng" kern="1200" dirty="0">
                <a:solidFill>
                  <a:schemeClr val="tx1"/>
                </a:solidFill>
                <a:hlinkClick r:id="rId3"/>
              </a:rPr>
              <a:t>https://www.bmas.de/SharedDocs/Downloads/DE/Publikationen/a230-19-sozialbudget-2019.pdf?__blob=publicationFile&amp;v=1</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Schilling, Matthias (2019): Kinder- und Jugendhilfe im Überblick, in: Autorengruppe Kinder- und Jugendhilfestatistik (ed.), Kinder- und Jugendhilfereport 2018, Opladen et al., p. 23–38. </a:t>
            </a:r>
            <a:endParaRPr lang="en-US" kern="1200" dirty="0">
              <a:solidFill>
                <a:schemeClr val="tx1"/>
              </a:solidFill>
            </a:endParaRPr>
          </a:p>
          <a:p>
            <a:pPr algn="l" rtl="1"/>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pPr/>
              <a:t>93</a:t>
            </a:fld>
            <a:endParaRPr lang="de-DE"/>
          </a:p>
        </p:txBody>
      </p:sp>
    </p:spTree>
    <p:extLst>
      <p:ext uri="{BB962C8B-B14F-4D97-AF65-F5344CB8AC3E}">
        <p14:creationId xmlns:p14="http://schemas.microsoft.com/office/powerpoint/2010/main" val="31623937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0" y="4925407"/>
            <a:ext cx="5713246" cy="13570911"/>
          </a:xfrm>
        </p:spPr>
        <p:txBody>
          <a:bodyPr/>
          <a:lstStyle/>
          <a:p>
            <a:pPr algn="r" rtl="1"/>
            <a:r>
              <a:rPr lang="ar-SA" b="1" kern="1200" dirty="0">
                <a:solidFill>
                  <a:schemeClr val="tx1"/>
                </a:solidFill>
                <a:cs typeface="+mn-cs"/>
              </a:rPr>
              <a:t>3.3.3 </a:t>
            </a:r>
            <a:r>
              <a:rPr lang="he-IL" b="1" kern="1200" dirty="0">
                <a:solidFill>
                  <a:schemeClr val="tx1"/>
                </a:solidFill>
                <a:cs typeface="+mn-cs"/>
              </a:rPr>
              <a:t>מתווה הילדים והנוער של הממשל </a:t>
            </a:r>
            <a:r>
              <a:rPr lang="he-IL" b="1" kern="1200" dirty="0" err="1">
                <a:solidFill>
                  <a:schemeClr val="tx1"/>
                </a:solidFill>
                <a:cs typeface="+mn-cs"/>
              </a:rPr>
              <a:t>הפדרלי</a:t>
            </a:r>
            <a:r>
              <a:rPr lang="he-IL" b="1" kern="1200" dirty="0">
                <a:solidFill>
                  <a:schemeClr val="tx1"/>
                </a:solidFill>
                <a:cs typeface="+mn-cs"/>
              </a:rPr>
              <a:t> (</a:t>
            </a:r>
            <a:r>
              <a:rPr lang="en-US" b="1" kern="1200" dirty="0">
                <a:solidFill>
                  <a:schemeClr val="tx1"/>
                </a:solidFill>
              </a:rPr>
              <a:t>KJP</a:t>
            </a:r>
            <a:r>
              <a:rPr lang="he-IL" b="1" kern="1200" dirty="0">
                <a:solidFill>
                  <a:schemeClr val="tx1"/>
                </a:solidFill>
                <a:cs typeface="+mn-cs"/>
              </a:rPr>
              <a:t>)</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סעיף 83 פסקה 1 בספר החוקים הסוציאלי השמיני (</a:t>
            </a:r>
            <a:r>
              <a:rPr lang="de-DE" kern="1200" dirty="0">
                <a:solidFill>
                  <a:schemeClr val="tx1"/>
                </a:solidFill>
              </a:rPr>
              <a:t>SGB VIII</a:t>
            </a:r>
            <a:r>
              <a:rPr lang="he-IL" kern="1200" dirty="0">
                <a:solidFill>
                  <a:schemeClr val="tx1"/>
                </a:solidFill>
                <a:cs typeface="+mn-cs"/>
              </a:rPr>
              <a:t>) קובע כי "הממשל </a:t>
            </a:r>
            <a:r>
              <a:rPr lang="he-IL" kern="1200" dirty="0" err="1">
                <a:solidFill>
                  <a:schemeClr val="tx1"/>
                </a:solidFill>
                <a:cs typeface="+mn-cs"/>
              </a:rPr>
              <a:t>הפדרלי</a:t>
            </a:r>
            <a:r>
              <a:rPr lang="he-IL" kern="1200" dirty="0">
                <a:solidFill>
                  <a:schemeClr val="tx1"/>
                </a:solidFill>
                <a:cs typeface="+mn-cs"/>
              </a:rPr>
              <a:t> ייזום ויקדם את פעילותה של רווחת הילדים והנוער בכל מקום בו היא נחוצה בפריסה אזורית ולא ניתן לקיימה במימון מדינה </a:t>
            </a:r>
            <a:r>
              <a:rPr lang="he-IL" kern="1200" dirty="0" err="1">
                <a:solidFill>
                  <a:schemeClr val="tx1"/>
                </a:solidFill>
                <a:cs typeface="+mn-cs"/>
              </a:rPr>
              <a:t>פדרלית</a:t>
            </a:r>
            <a:r>
              <a:rPr lang="he-IL" kern="1200" dirty="0">
                <a:solidFill>
                  <a:schemeClr val="tx1"/>
                </a:solidFill>
                <a:cs typeface="+mn-cs"/>
              </a:rPr>
              <a:t> אחת בלבד. נכללת בכך גם הפעילות הארצית של ארגוני הנוער של המפלגות הפוליטיות בתחום רווחת הנוער".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הממשל </a:t>
            </a:r>
            <a:r>
              <a:rPr lang="he-IL" kern="1200" dirty="0" err="1">
                <a:solidFill>
                  <a:schemeClr val="tx1"/>
                </a:solidFill>
                <a:cs typeface="+mn-cs"/>
              </a:rPr>
              <a:t>הפדרלי</a:t>
            </a:r>
            <a:r>
              <a:rPr lang="he-IL" kern="1200" dirty="0">
                <a:solidFill>
                  <a:schemeClr val="tx1"/>
                </a:solidFill>
                <a:cs typeface="+mn-cs"/>
              </a:rPr>
              <a:t> ממלא את חובתו זו בעיקר במסגרת מתווה הילדים והנוער. ב-2019 הוקצו כ-205 מיליון אירו מהתקציב </a:t>
            </a:r>
            <a:r>
              <a:rPr lang="he-IL" kern="1200" dirty="0" err="1">
                <a:solidFill>
                  <a:schemeClr val="tx1"/>
                </a:solidFill>
                <a:cs typeface="+mn-cs"/>
              </a:rPr>
              <a:t>הפדרלי</a:t>
            </a:r>
            <a:r>
              <a:rPr lang="he-IL" kern="1200" dirty="0">
                <a:solidFill>
                  <a:schemeClr val="tx1"/>
                </a:solidFill>
                <a:cs typeface="+mn-cs"/>
              </a:rPr>
              <a:t> למשרד </a:t>
            </a:r>
            <a:r>
              <a:rPr lang="he-IL" kern="1200" dirty="0" err="1">
                <a:solidFill>
                  <a:schemeClr val="tx1"/>
                </a:solidFill>
                <a:cs typeface="+mn-cs"/>
              </a:rPr>
              <a:t>הפדרלי</a:t>
            </a:r>
            <a:r>
              <a:rPr lang="he-IL" kern="1200" dirty="0">
                <a:solidFill>
                  <a:schemeClr val="tx1"/>
                </a:solidFill>
                <a:cs typeface="+mn-cs"/>
              </a:rPr>
              <a:t> לענייני משפחה, אזרחים ותיקים, נשים ונוער לשם מימון מתווה הילדים והנוער. </a:t>
            </a:r>
            <a:endParaRPr lang="en-US" kern="1200" dirty="0">
              <a:solidFill>
                <a:schemeClr val="tx1"/>
              </a:solidFill>
            </a:endParaRPr>
          </a:p>
          <a:p>
            <a:pPr algn="r" rtl="1"/>
            <a:r>
              <a:rPr lang="he-IL" kern="1200" dirty="0">
                <a:solidFill>
                  <a:schemeClr val="tx1"/>
                </a:solidFill>
                <a:cs typeface="+mn-cs"/>
              </a:rPr>
              <a:t>נהלי המתווה הנוכחיים נקבעו ב-12 באוקטובר 2016 והוגדרו במסגרתם יעדי המימון הבאים:</a:t>
            </a:r>
            <a:endParaRPr lang="en-US" kern="1200" dirty="0">
              <a:solidFill>
                <a:schemeClr val="tx1"/>
              </a:solidFill>
            </a:endParaRPr>
          </a:p>
          <a:p>
            <a:pPr algn="r" rtl="1"/>
            <a:r>
              <a:rPr lang="he-IL" kern="1200" dirty="0">
                <a:solidFill>
                  <a:schemeClr val="tx1"/>
                </a:solidFill>
                <a:cs typeface="+mn-cs"/>
              </a:rPr>
              <a:t>"המימון נועד לשמור על היכולת התפקודית העתידית של שירותי הרווחה לילדים ונוער ולפתח את איכותם התפקידים בכל אחד מתחומי הפעילות. עם ההיבטים המרכזיים נמנים בעיקר חיזוק זכויותיהם של ילדים ובני נוער לקבלת הגנה, לקידום ולהשתתפות. יש לחזק דו-קיום שוויוני ואת השתלבותם בחברה של כל הילדים ובני הנוער בהתאם לנסיבות חייהם. יש לפעול למניעת אי-שוויון במקרים ספציפיים."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המתווה מפרט גם את הפעילויות שאינן זוכות למימון: לא ימומנו פעילויות מחוץ לתחום שירותי הרווחה לילדים ונוער, ובפרט פעילויות שתוכנן, שיטותיהן והתשתית שלהן משרתות במידה רבה את הפעילות בבתי הספר, לימודים באוניברסיטה, הכשרה מקצועית שאינה מתקיימת במסגרת של עבודה סוציאלית עם נוער, ספורט והתעמלות מקצועית, חינוך דתי או אידיאולוגי, הדרכות פנימיות של מפלגות או איגודים מקצועיים, נופש או תיירות, וכן פעילויות ופרויקטים שמטרתם התססה."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המימון הניתן במסגרת המתווה חשוב במיוחד לגופים הארציים העצמאיים השונים לרווחת ילדים ונוער: "כדי להבטיח ולחזק את התשתית הארצית של הגופים העצמאיים לרווחת הילדים והנוער, ניתן לספק מימון לארגוני נוער ואיגודי מומחים, כמו גם לפרויקטים ארציים מקצועיים לטווח ארוך, אשר לפי ספר החוקים הסוציאלי השמיני כוללים פעילות המתפרשת על תחום אחד או על פני מספר תחומים של עשייה.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למרות שמימון זה מסווג במונחים תקציביים כמימון פרויקטים, מדובר למעשה במימון בעל אופי קבוע: "המימון לתשתיות </a:t>
            </a:r>
            <a:r>
              <a:rPr lang="he-IL" kern="1200" dirty="0" err="1">
                <a:solidFill>
                  <a:schemeClr val="tx1"/>
                </a:solidFill>
                <a:cs typeface="+mn-cs"/>
              </a:rPr>
              <a:t>פדרליות</a:t>
            </a:r>
            <a:r>
              <a:rPr lang="he-IL" kern="1200" dirty="0">
                <a:solidFill>
                  <a:schemeClr val="tx1"/>
                </a:solidFill>
                <a:cs typeface="+mn-cs"/>
              </a:rPr>
              <a:t> יינתן בדרך כלל מתוקף הסכמי מסגרת במטרה להבטיח שיתוף פעולה ארוך טווח בתחום מדיניות הנוער. הסכמי המסגרת (חוזה מתוקף החוק הציבורי שנחתם בין המשרד </a:t>
            </a:r>
            <a:r>
              <a:rPr lang="he-IL" kern="1200" dirty="0" err="1">
                <a:solidFill>
                  <a:schemeClr val="tx1"/>
                </a:solidFill>
                <a:cs typeface="+mn-cs"/>
              </a:rPr>
              <a:t>הפדרלי</a:t>
            </a:r>
            <a:r>
              <a:rPr lang="he-IL" kern="1200" dirty="0">
                <a:solidFill>
                  <a:schemeClr val="tx1"/>
                </a:solidFill>
                <a:cs typeface="+mn-cs"/>
              </a:rPr>
              <a:t> לבין האיגוד ו/או הארגון המקצועי) משמש כלי לתכנון שיתופי, לפיתוח והיגוי, וכן כנוהל להבטחת שמירה על איכות, במטרה ליישם לטווח ארוך את מטרותיהם של גופי הרווחה העצמאיים לילדים ונוער בתחום מדיניות הנוער.</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יתרה מכך, מתווה הילדים והנוער מעניק מימון  ל"ליווי אינדיבידואלי למהגרים צעירים" ולתוכניות בינלאומיות לחילופי צעירים ומומחים.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תחומי פעילות</a:t>
            </a:r>
            <a:endParaRPr lang="en-US" kern="1200" dirty="0">
              <a:solidFill>
                <a:schemeClr val="tx1"/>
              </a:solidFill>
            </a:endParaRPr>
          </a:p>
          <a:p>
            <a:pPr algn="r" rtl="1"/>
            <a:r>
              <a:rPr lang="he-IL" kern="1200" dirty="0">
                <a:solidFill>
                  <a:schemeClr val="tx1"/>
                </a:solidFill>
                <a:cs typeface="+mn-cs"/>
              </a:rPr>
              <a:t>מימון הפרויקטים על ידי מתווה הילדים והנוער מכסה את תחומי הפעילות הבאים (הנתונים הכספיים הם נתוני היעד של התקציב </a:t>
            </a:r>
            <a:r>
              <a:rPr lang="he-IL" kern="1200" dirty="0" err="1">
                <a:solidFill>
                  <a:schemeClr val="tx1"/>
                </a:solidFill>
                <a:cs typeface="+mn-cs"/>
              </a:rPr>
              <a:t>הפדרלי</a:t>
            </a:r>
            <a:r>
              <a:rPr lang="he-IL" kern="1200" dirty="0">
                <a:solidFill>
                  <a:schemeClr val="tx1"/>
                </a:solidFill>
                <a:cs typeface="+mn-cs"/>
              </a:rPr>
              <a:t> לשנת 2019):</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עבודה עם ילדים ונוער (51.2 מיליון אירו)</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עבודה סוציאלית עם נוער ואינטגרציה (112 מיליון אירו)</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תמיכה בילדים במעונות יום ובמשפחתונים (2.3 מיליון אירו)</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תמיכה במשפחות, בצעירים, בהורים ובאפוטרופוסים (18.1 מיליון אירו)</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הוצאות </a:t>
            </a:r>
            <a:r>
              <a:rPr lang="he-IL" kern="1200" dirty="0" err="1">
                <a:solidFill>
                  <a:schemeClr val="tx1"/>
                </a:solidFill>
                <a:cs typeface="+mn-cs"/>
              </a:rPr>
              <a:t>פדרליות</a:t>
            </a:r>
            <a:r>
              <a:rPr lang="he-IL" kern="1200" dirty="0">
                <a:solidFill>
                  <a:schemeClr val="tx1"/>
                </a:solidFill>
                <a:cs typeface="+mn-cs"/>
              </a:rPr>
              <a:t> אחרות על שירותי הרווחה לילדים ונוער (15.4 מיליון אירו)</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התקציב </a:t>
            </a:r>
            <a:r>
              <a:rPr lang="he-IL" kern="1200" dirty="0" err="1">
                <a:solidFill>
                  <a:schemeClr val="tx1"/>
                </a:solidFill>
                <a:cs typeface="+mn-cs"/>
              </a:rPr>
              <a:t>הפדרלי</a:t>
            </a:r>
            <a:r>
              <a:rPr lang="he-IL" kern="1200" dirty="0">
                <a:solidFill>
                  <a:schemeClr val="tx1"/>
                </a:solidFill>
                <a:cs typeface="+mn-cs"/>
              </a:rPr>
              <a:t> מבחין בין מימון פרויקטים למימון מוסדות, כאשר האחרון מצטמצם בהתמדה בעשורים האחרונים. נכון לעכשיו, ניתן מימון מוסדי לארבעה ארגונים בלבד:</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שירות הנוער הבינלאומי של גרמניה - </a:t>
            </a:r>
            <a:r>
              <a:rPr lang="de-DE" kern="1200" dirty="0">
                <a:solidFill>
                  <a:schemeClr val="tx1"/>
                </a:solidFill>
              </a:rPr>
              <a:t>IJAB</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האקדמיה לחינוך לאמנות של ממשלת גרמניה ומדינת </a:t>
            </a:r>
            <a:r>
              <a:rPr lang="he-IL" kern="1200" dirty="0" err="1">
                <a:solidFill>
                  <a:schemeClr val="tx1"/>
                </a:solidFill>
                <a:cs typeface="+mn-cs"/>
              </a:rPr>
              <a:t>נורדריין</a:t>
            </a:r>
            <a:r>
              <a:rPr lang="he-IL" kern="1200" dirty="0">
                <a:solidFill>
                  <a:schemeClr val="tx1"/>
                </a:solidFill>
                <a:cs typeface="+mn-cs"/>
              </a:rPr>
              <a:t>-</a:t>
            </a:r>
            <a:r>
              <a:rPr lang="he-IL" kern="1200" dirty="0" err="1">
                <a:solidFill>
                  <a:schemeClr val="tx1"/>
                </a:solidFill>
                <a:cs typeface="+mn-cs"/>
              </a:rPr>
              <a:t>וסטפאליה</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ספריית הנוער הבינלאומית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האקדמיה </a:t>
            </a:r>
            <a:r>
              <a:rPr lang="he-IL" kern="1200" dirty="0" err="1">
                <a:solidFill>
                  <a:schemeClr val="tx1"/>
                </a:solidFill>
                <a:cs typeface="+mn-cs"/>
              </a:rPr>
              <a:t>הפדרלית</a:t>
            </a:r>
            <a:r>
              <a:rPr lang="he-IL" kern="1200" dirty="0">
                <a:solidFill>
                  <a:schemeClr val="tx1"/>
                </a:solidFill>
                <a:cs typeface="+mn-cs"/>
              </a:rPr>
              <a:t> לחינוך מוזיקלי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בנוסף, ניתן מימון למכון הגרמני לנוער (</a:t>
            </a:r>
            <a:r>
              <a:rPr lang="de-DE" kern="1200" dirty="0">
                <a:solidFill>
                  <a:schemeClr val="tx1"/>
                </a:solidFill>
              </a:rPr>
              <a:t>DJI</a:t>
            </a:r>
            <a:r>
              <a:rPr lang="he-IL" kern="1200" dirty="0">
                <a:solidFill>
                  <a:schemeClr val="tx1"/>
                </a:solidFill>
                <a:cs typeface="+mn-cs"/>
              </a:rPr>
              <a:t>) ולמשרדי הנוער שחתמו על הסכמים דו-צדדיים עם מדינות אחרות: יוון, צרפת ופולין.</a:t>
            </a:r>
            <a:endParaRPr lang="de-DE"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מתוך המשאבים של מתווה הילדים והנוער ניתן מימון גם למרכזי התיאום הדו-צדדיים: "מרכז התיאום לחילופי נוער גרמניה-צ'כיה – "</a:t>
            </a:r>
            <a:r>
              <a:rPr lang="he-IL" kern="1200" dirty="0" err="1">
                <a:solidFill>
                  <a:schemeClr val="tx1"/>
                </a:solidFill>
                <a:cs typeface="+mn-cs"/>
              </a:rPr>
              <a:t>טנדם</a:t>
            </a:r>
            <a:r>
              <a:rPr lang="he-IL" kern="1200" dirty="0">
                <a:solidFill>
                  <a:schemeClr val="tx1"/>
                </a:solidFill>
                <a:cs typeface="+mn-cs"/>
              </a:rPr>
              <a:t>", " </a:t>
            </a:r>
            <a:r>
              <a:rPr lang="he-IL" kern="1200" dirty="0" err="1">
                <a:solidFill>
                  <a:schemeClr val="tx1"/>
                </a:solidFill>
                <a:cs typeface="+mn-cs"/>
              </a:rPr>
              <a:t>קוןאקט</a:t>
            </a:r>
            <a:r>
              <a:rPr lang="he-IL" kern="1200" dirty="0">
                <a:solidFill>
                  <a:schemeClr val="tx1"/>
                </a:solidFill>
                <a:cs typeface="+mn-cs"/>
              </a:rPr>
              <a:t> – מרכז התיאום לחילופי נוער גרמניה-ישראל" (עד להקמתו של משרד נוער גרמני-ישראלי) והקרן לחילופי נוער בין גרמניה לרוסיה בע"מ.</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Deutscher Bundesjugendring (ed.) (2001): Eine wechselvolle Geschichte. 50 Jahre Kinder- und Jugendplan des Bundes, Schriftenreihe des DBJR Nr. 34, Berlin.</a:t>
            </a:r>
            <a:endParaRPr lang="en-US" kern="1200" dirty="0">
              <a:solidFill>
                <a:schemeClr val="tx1"/>
              </a:solidFill>
            </a:endParaRPr>
          </a:p>
          <a:p>
            <a:pPr lvl="0" algn="l" rtl="1"/>
            <a:r>
              <a:rPr lang="de-DE" kern="1200" dirty="0">
                <a:solidFill>
                  <a:schemeClr val="tx1"/>
                </a:solidFill>
              </a:rPr>
              <a:t>Richtlinien des Kinder- und Jugendplans des Bundes (KJP) (1 January 2017); online: </a:t>
            </a:r>
            <a:r>
              <a:rPr lang="de-DE" u="sng" kern="1200" dirty="0">
                <a:solidFill>
                  <a:schemeClr val="tx1"/>
                </a:solidFill>
                <a:hlinkClick r:id="rId3"/>
              </a:rPr>
              <a:t>https://www.bmfsfj.de/bmfsfj/ministerium/ausschreibungen-foerderung/foerderrichtlinien/foerderrichtlinien-kinder-und-jugendplan-bund</a:t>
            </a:r>
            <a:r>
              <a:rPr lang="de-DE" kern="1200" dirty="0">
                <a:solidFill>
                  <a:schemeClr val="tx1"/>
                </a:solidFill>
              </a:rPr>
              <a:t> (last accessed: 31 May 2021).</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94</a:t>
            </a:fld>
            <a:endParaRPr lang="de-DE"/>
          </a:p>
        </p:txBody>
      </p:sp>
    </p:spTree>
    <p:extLst>
      <p:ext uri="{BB962C8B-B14F-4D97-AF65-F5344CB8AC3E}">
        <p14:creationId xmlns:p14="http://schemas.microsoft.com/office/powerpoint/2010/main" val="28535030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185861"/>
          </a:xfrm>
        </p:spPr>
        <p:txBody>
          <a:bodyPr/>
          <a:lstStyle/>
          <a:p>
            <a:pPr algn="r" rtl="1"/>
            <a:r>
              <a:rPr lang="ar-SA" b="1" kern="1200" dirty="0">
                <a:solidFill>
                  <a:schemeClr val="tx1"/>
                </a:solidFill>
                <a:cs typeface="+mn-cs"/>
              </a:rPr>
              <a:t>3.3.4 </a:t>
            </a:r>
            <a:r>
              <a:rPr lang="he-IL" b="1" kern="1200" dirty="0">
                <a:solidFill>
                  <a:schemeClr val="tx1"/>
                </a:solidFill>
                <a:cs typeface="+mn-cs"/>
              </a:rPr>
              <a:t>מימון מוסדות ושירותים</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ב-30 השנים שחלפו מאז שאומץ חוק שירותי הרווחה לילדים ונוער משנת 1989 (</a:t>
            </a:r>
            <a:r>
              <a:rPr lang="de-DE" kern="1200" dirty="0">
                <a:solidFill>
                  <a:schemeClr val="tx1"/>
                </a:solidFill>
              </a:rPr>
              <a:t>Kinder- und Jugendhilfegesetz</a:t>
            </a:r>
            <a:r>
              <a:rPr lang="he-IL" kern="1200" dirty="0">
                <a:solidFill>
                  <a:schemeClr val="tx1"/>
                </a:solidFill>
                <a:cs typeface="+mn-cs"/>
              </a:rPr>
              <a:t>), ההוראות של ספר החוקים הסוציאלי השמיני (</a:t>
            </a:r>
            <a:r>
              <a:rPr lang="de-DE" kern="1200" dirty="0">
                <a:solidFill>
                  <a:schemeClr val="tx1"/>
                </a:solidFill>
              </a:rPr>
              <a:t>SGB VIII</a:t>
            </a:r>
            <a:r>
              <a:rPr lang="he-IL" kern="1200" dirty="0">
                <a:solidFill>
                  <a:schemeClr val="tx1"/>
                </a:solidFill>
                <a:cs typeface="+mn-cs"/>
              </a:rPr>
              <a:t>) בדבר מימון המוסדות והשירותים של רווחת הילדים והנוער הורחבו באופן משמעותי. עם זאת, נותרה הבחנה בסיסית בין:</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מימון תשתיות באמצעות מתן תמיכה לגופים עצמאיים לרווחת הנוער (סעיף 74 בחוק) לבין:</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מימון כספי מבוסס עלות למוסדות ולשירותים האמבולטוריים של רווחת הילדים והנוער (סעיף 78א ואילך וסעיף 77 בחוק).</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לאורך ההיסטוריה של שירותי הרווחה ילדים ונוער, מימון המוסדות והשירותים המופעלים על ידי גופים עצמאיים הגיע בעיקר באמצעות כלי המימון "</a:t>
            </a:r>
            <a:r>
              <a:rPr lang="he-IL" b="1" kern="1200" dirty="0">
                <a:solidFill>
                  <a:schemeClr val="tx1"/>
                </a:solidFill>
                <a:cs typeface="+mn-cs"/>
              </a:rPr>
              <a:t>תמיכה</a:t>
            </a:r>
            <a:r>
              <a:rPr lang="he-IL" kern="1200" dirty="0">
                <a:solidFill>
                  <a:schemeClr val="tx1"/>
                </a:solidFill>
                <a:cs typeface="+mn-cs"/>
              </a:rPr>
              <a:t>" או "מענקים". גופי הרווחה העצמאיים חופשיים להחליט "לפי שיקול דעתם על סוג וגובה המימון במסגרת התקציב העומד לרשותם". אחד מהתנאים לקבלת מימון הוא "</a:t>
            </a:r>
            <a:r>
              <a:rPr lang="he-IL" i="1" kern="1200" dirty="0">
                <a:solidFill>
                  <a:schemeClr val="tx1"/>
                </a:solidFill>
                <a:cs typeface="+mn-cs"/>
              </a:rPr>
              <a:t>השתתפות עצמית בגובה סביר</a:t>
            </a:r>
            <a:r>
              <a:rPr lang="he-IL" kern="1200" dirty="0">
                <a:solidFill>
                  <a:schemeClr val="tx1"/>
                </a:solidFill>
                <a:cs typeface="+mn-cs"/>
              </a:rPr>
              <a:t>" מצד הגוף מקבל התמיכה, שבקביעתה יש לקחת בחשבון "הבדלים בכוח הכלכלי ובנסיבות אחרות" (סעיף 74 בחוק). לדוגמה, מעונות יום לילדים המופעלים על ידי יוזמות הורים ישלמו השתתפות עצמית נמוכה יותר מאשר מוסדות המופעלים על ידי ארגונים כנסייתיים, שעומדים לרשותם תשלומים כמו מיסי כנסייה ומשאבים אחרים.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החשיבות של </a:t>
            </a:r>
            <a:r>
              <a:rPr lang="he-IL" b="1" kern="1200" dirty="0">
                <a:solidFill>
                  <a:schemeClr val="tx1"/>
                </a:solidFill>
                <a:cs typeface="+mn-cs"/>
              </a:rPr>
              <a:t>מימון מבוסס עלות</a:t>
            </a:r>
            <a:r>
              <a:rPr lang="he-IL" kern="1200" dirty="0">
                <a:solidFill>
                  <a:schemeClr val="tx1"/>
                </a:solidFill>
                <a:cs typeface="+mn-cs"/>
              </a:rPr>
              <a:t> עלתה עם הרחבת הזכות החוקית הסובייקטיבית של הזכאים לקבלת שירותי רווחה, בפרט בתחום התמיכה החינוכית, מעונות היום והמשפחתונים. בתחילה, המימון ניתן על בסיס סעיף 77 בחוק ("הסכמים בדבר גובה העלויות"). מימון מבוסס עלות הוא כלי למימון שירותים הניתנים לזכאים על ידי גופים המפעילים מסגרות ומעניקים שירותים. </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מאז 1999, סעיפים 78א עד 78ז לחוק כללו הסדרי מימון שונים לשירותים אמבולטוריים או במסגרות, לתשלום הוצאות והבטחת האיכות. למוסדות שחתמו על הסכמים עם לשכת הסעד המוסמכת עומדת הזכות לתבוע בחזרה את ההוצאות ששילמו בהקשר למימוש השירותים על ידי הזכאים. זהו </a:t>
            </a:r>
            <a:r>
              <a:rPr lang="he-IL" b="1" kern="1200" dirty="0">
                <a:solidFill>
                  <a:schemeClr val="tx1"/>
                </a:solidFill>
                <a:cs typeface="+mn-cs"/>
              </a:rPr>
              <a:t>משולש היחסים</a:t>
            </a:r>
            <a:r>
              <a:rPr lang="he-IL" kern="1200" dirty="0">
                <a:solidFill>
                  <a:schemeClr val="tx1"/>
                </a:solidFill>
                <a:cs typeface="+mn-cs"/>
              </a:rPr>
              <a:t> על פי </a:t>
            </a:r>
            <a:r>
              <a:rPr lang="he-IL" b="1" kern="1200" dirty="0">
                <a:solidFill>
                  <a:schemeClr val="tx1"/>
                </a:solidFill>
                <a:cs typeface="+mn-cs"/>
              </a:rPr>
              <a:t>דיני הרווחה לנוער</a:t>
            </a:r>
            <a:r>
              <a:rPr lang="he-IL" kern="1200" dirty="0">
                <a:solidFill>
                  <a:schemeClr val="tx1"/>
                </a:solidFill>
                <a:cs typeface="+mn-cs"/>
              </a:rPr>
              <a:t> (ראו שקופית 3.3.5)</a:t>
            </a:r>
            <a:endParaRPr lang="en-US" kern="1200" dirty="0">
              <a:solidFill>
                <a:schemeClr val="tx1"/>
              </a:solidFill>
            </a:endParaRPr>
          </a:p>
          <a:p>
            <a:pPr algn="r" rtl="1"/>
            <a:r>
              <a:rPr lang="he-IL" kern="1200" dirty="0">
                <a:solidFill>
                  <a:schemeClr val="tx1"/>
                </a:solidFill>
                <a:cs typeface="+mn-cs"/>
              </a:rPr>
              <a:t>ב-2021 הוגבל היקפם של ההסדרים בסעיף 77 בחוק וכיום הם כוללים רק "הסכמים בדבר החזר הוצאות ופיתוח האיכות של שירותים אמבולטוריים".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ביחס לשירותים שאינם אמבולטוריים, הגופים הציבוריים והעצמאיים של רווחת הילדים והנוער יכולים להתקשר ביחסים חוזיים דו-צדדיים במסגרת הסכמים בהתאם לסעיף 77 ו/או סעיף 36א בחוק. כדי להבטיח את </a:t>
            </a:r>
            <a:r>
              <a:rPr lang="he-IL" kern="1200" dirty="0" err="1">
                <a:solidFill>
                  <a:schemeClr val="tx1"/>
                </a:solidFill>
                <a:cs typeface="+mn-cs"/>
              </a:rPr>
              <a:t>את</a:t>
            </a:r>
            <a:r>
              <a:rPr lang="he-IL" kern="1200" dirty="0">
                <a:solidFill>
                  <a:schemeClr val="tx1"/>
                </a:solidFill>
                <a:cs typeface="+mn-cs"/>
              </a:rPr>
              <a:t> הרף הנמוך ביותר לקבלת התמיכה, הזכאים יכולים לממש חלק מהשירותים האמבולטוריים במישרין ללא צורך במעורבות של לשכת הרווחה לנוער (לדוגמה, מרכזים לייעוץ חינוכי, ייעוץ להורים ביולוגיים והורים אומנים).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ברמה </a:t>
            </a:r>
            <a:r>
              <a:rPr lang="he-IL" kern="1200" dirty="0" err="1">
                <a:solidFill>
                  <a:schemeClr val="tx1"/>
                </a:solidFill>
                <a:cs typeface="+mn-cs"/>
              </a:rPr>
              <a:t>הפדרלית</a:t>
            </a:r>
            <a:r>
              <a:rPr lang="he-IL" kern="1200" dirty="0">
                <a:solidFill>
                  <a:schemeClr val="tx1"/>
                </a:solidFill>
                <a:cs typeface="+mn-cs"/>
              </a:rPr>
              <a:t>, הזכות החוקית למתן תמיכה לילדים במעונות יום ובמשפחתונים הורחבה משמעותית בשנים האחרונות. חרף העובדה שעמד על הפרק המעבר ממתן תמיכה למימון מבוסס עלות, כמה מדינות </a:t>
            </a:r>
            <a:r>
              <a:rPr lang="he-IL" kern="1200" dirty="0" err="1">
                <a:solidFill>
                  <a:schemeClr val="tx1"/>
                </a:solidFill>
                <a:cs typeface="+mn-cs"/>
              </a:rPr>
              <a:t>פדרליות</a:t>
            </a:r>
            <a:r>
              <a:rPr lang="he-IL" kern="1200" dirty="0">
                <a:solidFill>
                  <a:schemeClr val="tx1"/>
                </a:solidFill>
                <a:cs typeface="+mn-cs"/>
              </a:rPr>
              <a:t> שלהן תשתית בלתי מפותחת של מעונות יום התנגדו נחרצות למהלך. כתוצאה מכך, ב-2005 נקבע בסעיף 74א בחוק מתן </a:t>
            </a:r>
            <a:r>
              <a:rPr lang="he-IL" b="1" kern="1200" dirty="0">
                <a:solidFill>
                  <a:schemeClr val="tx1"/>
                </a:solidFill>
                <a:cs typeface="+mn-cs"/>
              </a:rPr>
              <a:t>קדימות לדיני המדינות </a:t>
            </a:r>
            <a:r>
              <a:rPr lang="he-IL" b="1" kern="1200" dirty="0" err="1">
                <a:solidFill>
                  <a:schemeClr val="tx1"/>
                </a:solidFill>
                <a:cs typeface="+mn-cs"/>
              </a:rPr>
              <a:t>הפדרליות</a:t>
            </a:r>
            <a:r>
              <a:rPr lang="he-IL" kern="1200" dirty="0">
                <a:solidFill>
                  <a:schemeClr val="tx1"/>
                </a:solidFill>
                <a:cs typeface="+mn-cs"/>
              </a:rPr>
              <a:t>: "המימון למעונות יום לילדים יוסדר בדיני המדינות </a:t>
            </a:r>
            <a:r>
              <a:rPr lang="he-IL" kern="1200" dirty="0" err="1">
                <a:solidFill>
                  <a:schemeClr val="tx1"/>
                </a:solidFill>
                <a:cs typeface="+mn-cs"/>
              </a:rPr>
              <a:t>הפדרליות</a:t>
            </a:r>
            <a:r>
              <a:rPr lang="he-IL" kern="1200" dirty="0">
                <a:solidFill>
                  <a:schemeClr val="tx1"/>
                </a:solidFill>
                <a:cs typeface="+mn-cs"/>
              </a:rPr>
              <a:t>".</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בכל הנוגע "לרף הנמוך למימוש ישיר של סיוע אמבולטורי, ובפרט ייעוץ להורים", סעיף 36א בחוק מכיל הסדר מיוחד שמחייב את גופי הרווחה הציבוריים "לחתום על הסכמים עם ספקי השירותים כדי להסדיר את התנאים ואופי השירותים שיינתנו ואת החזר העלויות".</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l" rtl="1"/>
            <a:r>
              <a:rPr lang="de-DE" kern="1200" dirty="0">
                <a:solidFill>
                  <a:schemeClr val="tx1"/>
                </a:solidFill>
              </a:rPr>
              <a:t> </a:t>
            </a:r>
            <a:endParaRPr lang="en-US" kern="1200" dirty="0">
              <a:solidFill>
                <a:schemeClr val="tx1"/>
              </a:solidFill>
            </a:endParaRPr>
          </a:p>
          <a:p>
            <a:pPr lvl="0" algn="l" rtl="1"/>
            <a:r>
              <a:rPr lang="en-GB" kern="1200" dirty="0" err="1">
                <a:solidFill>
                  <a:schemeClr val="tx1"/>
                </a:solidFill>
              </a:rPr>
              <a:t>Meysen</a:t>
            </a:r>
            <a:r>
              <a:rPr lang="en-GB" kern="1200" dirty="0">
                <a:solidFill>
                  <a:schemeClr val="tx1"/>
                </a:solidFill>
              </a:rPr>
              <a:t>, Thomas et al. </a:t>
            </a:r>
            <a:r>
              <a:rPr lang="de-DE" kern="1200" dirty="0">
                <a:solidFill>
                  <a:schemeClr val="tx1"/>
                </a:solidFill>
              </a:rPr>
              <a:t>(2014): Recht der Finanzierung von Leistungen der Kinder- und Jugendhilfe, Baden-Baden.</a:t>
            </a:r>
            <a:endParaRPr lang="en-US" kern="1200" dirty="0">
              <a:solidFill>
                <a:schemeClr val="tx1"/>
              </a:solidFill>
            </a:endParaRPr>
          </a:p>
          <a:p>
            <a:pPr lvl="0" algn="l" rtl="1"/>
            <a:r>
              <a:rPr lang="en-GB" kern="1200" dirty="0">
                <a:solidFill>
                  <a:schemeClr val="tx1"/>
                </a:solidFill>
              </a:rPr>
              <a:t>Struck</a:t>
            </a:r>
            <a:r>
              <a:rPr lang="de-DE" kern="1200" dirty="0">
                <a:solidFill>
                  <a:schemeClr val="tx1"/>
                </a:solidFill>
              </a:rPr>
              <a:t>, Norbert (2016): Finanzierung; in: Schröer, Wolfgang/Struck, Norbert/Wolff, Mechthild (eds.): Handbuch Kinder- und Jugendhilfe, Weinheim/Munich, p. 1140–1150.</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95</a:t>
            </a:fld>
            <a:endParaRPr lang="de-DE"/>
          </a:p>
        </p:txBody>
      </p:sp>
    </p:spTree>
    <p:extLst>
      <p:ext uri="{BB962C8B-B14F-4D97-AF65-F5344CB8AC3E}">
        <p14:creationId xmlns:p14="http://schemas.microsoft.com/office/powerpoint/2010/main" val="12485346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7"/>
            <a:ext cx="5679440" cy="10427651"/>
          </a:xfrm>
        </p:spPr>
        <p:txBody>
          <a:bodyPr/>
          <a:lstStyle/>
          <a:p>
            <a:pPr algn="r" rtl="1"/>
            <a:r>
              <a:rPr lang="he-IL" b="1" kern="1200" dirty="0">
                <a:solidFill>
                  <a:schemeClr val="tx1"/>
                </a:solidFill>
                <a:cs typeface="+mn-cs"/>
              </a:rPr>
              <a:t>3.3.5 משולש היחסים בין הזכויות החוקיות האינדיבידואליות על פי הדינים הסוציאליים </a:t>
            </a:r>
            <a:endParaRPr lang="en-US" kern="1200" dirty="0">
              <a:solidFill>
                <a:schemeClr val="tx1"/>
              </a:solidFill>
            </a:endParaRPr>
          </a:p>
          <a:p>
            <a:pPr algn="r" rtl="1"/>
            <a:r>
              <a:rPr lang="he-IL" kern="1200" dirty="0">
                <a:solidFill>
                  <a:schemeClr val="tx1"/>
                </a:solidFill>
                <a:cs typeface="+mn-cs"/>
              </a:rPr>
              <a:t> </a:t>
            </a:r>
            <a:endParaRPr lang="en-US" kern="1200" dirty="0">
              <a:solidFill>
                <a:schemeClr val="tx1"/>
              </a:solidFill>
            </a:endParaRPr>
          </a:p>
          <a:p>
            <a:pPr algn="r" rtl="1"/>
            <a:r>
              <a:rPr lang="he-IL" kern="1200" dirty="0">
                <a:solidFill>
                  <a:schemeClr val="tx1"/>
                </a:solidFill>
                <a:cs typeface="+mn-cs"/>
              </a:rPr>
              <a:t>בגרמניה, ליחסים בין הזכאי לקבלת השירות (הורים, ילדים, בני נוער, מבוגרים צעירים וכן הלאה), ספקי השירותים (הגופים העצמאיים) ומעניקי השירות (הגופים הציבוריים לרווחת הנוער/לשכות הסעד לנוער) משמעות משפטית ומעשית כאחד. היחסים הללו מכונים בשם "משולש היחסים על פי הדינים הסוציאליים", מכיוון שהם מבוססים על שלוש מערכות של יחסים משפטיים:</a:t>
            </a:r>
          </a:p>
          <a:p>
            <a:pPr algn="r" rtl="1"/>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כאשר לזכאים עומדת הזכות החוקית לקבלת שירותים לפי ספר החוקים הסוציאלי השמיני (</a:t>
            </a:r>
            <a:r>
              <a:rPr lang="de-DE" kern="1200" dirty="0">
                <a:solidFill>
                  <a:schemeClr val="tx1"/>
                </a:solidFill>
              </a:rPr>
              <a:t>SGB VIII</a:t>
            </a:r>
            <a:r>
              <a:rPr lang="he-IL" kern="1200" dirty="0">
                <a:solidFill>
                  <a:schemeClr val="tx1"/>
                </a:solidFill>
                <a:cs typeface="+mn-cs"/>
              </a:rPr>
              <a:t>) (מעונות יום לילדים, שירותי תמיכה חינוכית, קבלת ייעוץ), זכות זו קיימת, בדרך כלל, כלפי הגופים הציבוריים של רווחת הילדים והנוער (לשכת הרווחה לנוער). גם בהקשר של מתן שירותים אמבולטוריים או במסגרות, המשמעות היא מלכתחילה שלשכת הרווחה לנוער תישא במלוא העלויות; עם זאת, היא יכולה בהמשך לתבוע מהזכאים החזר חלק מהעלויות כהשתתפות עצמית (סעיף 91 ואילך בחוק).</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מימוש הזכות החוקית האמורה בפועל מתבצעת במסגרות ובשירותי הרווחה, בעיקר תחת חסותם של גופי הרווחה העצמאיים, שהם צד להסכמי שירותים עם גופי הרווחה במגזר הציבורי (סעיפים 36א, 77, 78א ואילך בחוק). הסכמים אלו מסדירים את התוכן, היקף ואיכות השירות, את עלויות השירות ועוסקים גם בהיבטים של פיתוח איכות השירות. ברמת המדינה </a:t>
            </a:r>
            <a:r>
              <a:rPr lang="he-IL" kern="1200" dirty="0" err="1">
                <a:solidFill>
                  <a:schemeClr val="tx1"/>
                </a:solidFill>
                <a:cs typeface="+mn-cs"/>
              </a:rPr>
              <a:t>הפדרלית</a:t>
            </a:r>
            <a:r>
              <a:rPr lang="he-IL" kern="1200" dirty="0">
                <a:solidFill>
                  <a:schemeClr val="tx1"/>
                </a:solidFill>
                <a:cs typeface="+mn-cs"/>
              </a:rPr>
              <a:t>, שירותים הניתנים באופן חלקי במסגרות מוסדרים, על פי רוב, בהסכמי מסגרת (סעיף 78ו בחוק). לנותני השירותים עומדת הזכות על פי חוק לחתום על הסכמים מעין אלה ולדרוש החזר הוצאות בהתאם (סעיף 78ב פסקה 1 בחוק).</a:t>
            </a:r>
            <a:endParaRPr lang="en-US" kern="1200" dirty="0">
              <a:solidFill>
                <a:schemeClr val="tx1"/>
              </a:solidFill>
            </a:endParaRPr>
          </a:p>
          <a:p>
            <a:pPr marL="236921" indent="-236921" rtl="1">
              <a:buFont typeface="+mj-lt"/>
              <a:buAutoNum type="arabicPeriod"/>
            </a:pPr>
            <a:r>
              <a:rPr lang="he-IL" kern="1200" dirty="0">
                <a:solidFill>
                  <a:schemeClr val="tx1"/>
                </a:solidFill>
                <a:cs typeface="+mn-cs"/>
              </a:rPr>
              <a:t>הזכאי לשירות יממש באופן ישיר את זכותו לקבלת השירות הקונקרטי במסגרת זכותו להביע את רצונו ולבחור לפי סעיף 5 בחוק, והוא מתקשר בהסכם פרטי עם ספק השירות או המוסד המופעל על ידי גוף הרווחה העצמאי הרלוונטי.</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כך נסגר המעגל של משולש היחסים האמור לפי הדינים הסוציאליים. נקודות המפתח לסיכום:</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הזכאים לשירות בוחרים את ספק השירות בהתאם לזכותם לבחירה חופשית.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כתוצאה מזכותו החוקית של הזכאי (כלפי לשכת הסעד לנוער), מוטל על לשכת הסעד לשאת בהוצאות. </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תוכן השירותים ועלויותיהם, וכן פיתוח איכות השירותים מוסדרים בהסכמים בין ספק השירות לבין הגוף הציבורי. במקרה של מימוש השירותים (על פי זכאות), יקבל ספק השירותים החזר הוצאות.</a:t>
            </a:r>
            <a:endParaRPr lang="en-US" kern="1200" dirty="0">
              <a:solidFill>
                <a:schemeClr val="tx1"/>
              </a:solidFill>
            </a:endParaRPr>
          </a:p>
          <a:p>
            <a:pPr marL="177691" indent="-177691" rtl="1">
              <a:buFont typeface="Arial" panose="020B0604020202020204" pitchFamily="34" charset="0"/>
              <a:buChar char="•"/>
            </a:pPr>
            <a:r>
              <a:rPr lang="he-IL" kern="1200" dirty="0">
                <a:solidFill>
                  <a:schemeClr val="tx1"/>
                </a:solidFill>
                <a:cs typeface="+mn-cs"/>
              </a:rPr>
              <a:t>ניתן לגבות עלויות מהזכאי לשירות רק בכפוף ליכולתו הכלכלית. לא ניתן לתבוע השתתפות עצמית בגין שירותי תמיכה אמבולטוריים.</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עם זאת, לפי סעיף 74א בחוק, להסדרים הכלליים הללו אין תחולה אחידה בכל גרמניה ביחס למימון שירותי מעונות היום לילדים. לכל מדינה </a:t>
            </a:r>
            <a:r>
              <a:rPr lang="he-IL" kern="1200" dirty="0" err="1">
                <a:solidFill>
                  <a:schemeClr val="tx1"/>
                </a:solidFill>
                <a:cs typeface="+mn-cs"/>
              </a:rPr>
              <a:t>פדרלית</a:t>
            </a:r>
            <a:r>
              <a:rPr lang="he-IL" kern="1200" dirty="0">
                <a:solidFill>
                  <a:schemeClr val="tx1"/>
                </a:solidFill>
                <a:cs typeface="+mn-cs"/>
              </a:rPr>
              <a:t> עומדת הזכות לקבוע הסדרים משלה.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en-GB" kern="1200" dirty="0" err="1">
                <a:solidFill>
                  <a:schemeClr val="tx1"/>
                </a:solidFill>
              </a:rPr>
              <a:t>Meysen</a:t>
            </a:r>
            <a:r>
              <a:rPr lang="en-GB" kern="1200" dirty="0">
                <a:solidFill>
                  <a:schemeClr val="tx1"/>
                </a:solidFill>
              </a:rPr>
              <a:t>, Thomas et al. </a:t>
            </a:r>
            <a:r>
              <a:rPr lang="de-DE" kern="1200" dirty="0">
                <a:solidFill>
                  <a:schemeClr val="tx1"/>
                </a:solidFill>
              </a:rPr>
              <a:t>(2014): Recht der Finanzierung von Leistungen der Kinder- und Jugendhilfe, Baden-Baden.</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96</a:t>
            </a:fld>
            <a:endParaRPr lang="de-DE" dirty="0"/>
          </a:p>
        </p:txBody>
      </p:sp>
    </p:spTree>
    <p:extLst>
      <p:ext uri="{BB962C8B-B14F-4D97-AF65-F5344CB8AC3E}">
        <p14:creationId xmlns:p14="http://schemas.microsoft.com/office/powerpoint/2010/main" val="26625805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pPr/>
              <a:t>97</a:t>
            </a:fld>
            <a:endParaRPr lang="de-DE"/>
          </a:p>
        </p:txBody>
      </p:sp>
    </p:spTree>
    <p:extLst>
      <p:ext uri="{BB962C8B-B14F-4D97-AF65-F5344CB8AC3E}">
        <p14:creationId xmlns:p14="http://schemas.microsoft.com/office/powerpoint/2010/main" val="5595822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178ACBB0-B8BD-7243-B5CA-EEE1A71994D0}" type="slidenum">
              <a:rPr lang="de-DE" smtClean="0"/>
              <a:pPr/>
              <a:t>98</a:t>
            </a:fld>
            <a:endParaRPr lang="de-DE" dirty="0"/>
          </a:p>
        </p:txBody>
      </p:sp>
      <p:sp>
        <p:nvSpPr>
          <p:cNvPr id="5" name="Notizenplatzhalter 4"/>
          <p:cNvSpPr>
            <a:spLocks noGrp="1"/>
          </p:cNvSpPr>
          <p:nvPr>
            <p:ph type="body" sz="quarter" idx="11"/>
          </p:nvPr>
        </p:nvSpPr>
        <p:spPr>
          <a:xfrm>
            <a:off x="709930" y="4925408"/>
            <a:ext cx="5597760" cy="10588843"/>
          </a:xfrm>
        </p:spPr>
        <p:txBody>
          <a:bodyPr/>
          <a:lstStyle/>
          <a:p>
            <a:pPr algn="r" rtl="1"/>
            <a:r>
              <a:rPr lang="ar-SA" b="1" kern="1200" dirty="0">
                <a:solidFill>
                  <a:schemeClr val="tx1"/>
                </a:solidFill>
                <a:cs typeface="+mn-cs"/>
              </a:rPr>
              <a:t>3.4.1 </a:t>
            </a:r>
            <a:r>
              <a:rPr lang="he-IL" b="1" kern="1200" dirty="0">
                <a:solidFill>
                  <a:schemeClr val="tx1"/>
                </a:solidFill>
                <a:cs typeface="+mn-cs"/>
              </a:rPr>
              <a:t>תחומי הפעילות של העוסקים בשירותי הרווחה לילדים ונוער</a:t>
            </a:r>
            <a:endParaRPr lang="en-US" kern="1200" dirty="0">
              <a:solidFill>
                <a:schemeClr val="tx1"/>
              </a:solidFill>
            </a:endParaRPr>
          </a:p>
          <a:p>
            <a:pPr algn="r" rtl="1"/>
            <a:r>
              <a:rPr lang="de-DE" b="1"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בשנים 2018 ו-2019, קרוב ל-1.1 מיליון איש עבדו בתחום שירותי הרווחה לילדים ונוער בגרמניה. מדובר במצבת כוח אדם גבוהה יותר מאשר בענפים גדולים אחרים בגרמניה, לרבות החקלאות ותעשיית הרכב. לשם השוואה: בשנת 2016 הועסקו בענף החקלאות 940,100 עובדים בסך </a:t>
            </a:r>
            <a:r>
              <a:rPr lang="he-IL" kern="1200" dirty="0" err="1">
                <a:solidFill>
                  <a:schemeClr val="tx1"/>
                </a:solidFill>
                <a:cs typeface="+mn-cs"/>
              </a:rPr>
              <a:t>הכל</a:t>
            </a:r>
            <a:r>
              <a:rPr lang="he-IL" kern="1200" dirty="0">
                <a:solidFill>
                  <a:schemeClr val="tx1"/>
                </a:solidFill>
                <a:cs typeface="+mn-cs"/>
              </a:rPr>
              <a:t>. כ-873,000 איש עסקו בענף  "ייצור כלי רכב מנועיים וחלקי רכב" ב-2018. מקורה של החשיבות הרבה של שירותי הרווחה לילדים ונוער בהתפתחותו הדינמית מאוד של הענף מאז אמצע שנות ה-2000.</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מתוך 1.1 מיליון המועסקים בשירותי הרווחה לילדים ונוער בשנים 2018-2019, כ-951,000 מהם עסקו בחינוך או במינהל. בין השנים 2006-2007 ל- 2018-2019 גדל מספרם בכ-383,000 או 67%. בנוסף, בשנים 2018-2019 עבדו כ-125,000 איש בתחומים ניקיון או תחזוקה. מתווספים לכך מספר רב אנשים שפעלו בהתנדבות וללא שכר, שאינם נכללים באופן שיטתי בסטטיסטיקה הרשמית של גרמניה.</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ניתן לשייך את רוב המועסקים בחינוך או במינהל (73%) לתחום גני הילדים (מעונות יום ומשפחתונים). תחום זה שימש גם הכוח המניע לגידול בכוח האדם ברחבי גרמניה בשנים האחרונות, בעיקר בשל הגידול המשמעותי במספר המקומות במעונות לילדים מתחת לגיל שלוש ולהרחבת מעונות היום למתכונת של יום לימודים ארוך. אולם, זוהי גם תולדה של שינוי חיובי ביחס שבין מספר הילדים לכוח האדם והצמיחה הדמוגרפית החזקה והבלתי צפויה בקרב קהל היעד של השירותים הללו, שנגרמה על ידי עלייה בשיעורי הילודה וההגירה. בתחום זה בלבד, מספר העובדים בפריסה ארצית עלה כמעט באופן ליניארי של קרוב ל-300,000 (+75%) מאז 2007.</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kern="1200" dirty="0">
                <a:solidFill>
                  <a:schemeClr val="tx1"/>
                </a:solidFill>
                <a:cs typeface="+mn-cs"/>
              </a:rPr>
              <a:t>תחומי פעילות מרכזיים אחרים, הכוללים, בין היתר, שירותי תמיכה חינוכית או השירות הסוציאלי הכללי, תרמו אף הם לזינוק במצבת כוח האדם עקב גידול כולל של כ-84,000 מועסקים מאז 2006 (גידול של 50%). עם זאת, הגידול במספרים לא בא לידי ביטוי בכל התחומים של שירותי הרווחה לילדים ונוער: לדוגמה, מספר המועסקים בעבודה עם ילדים ונוער ירד בכ-5% בסה"כ בין השנים 2006 ל-2018.</a:t>
            </a:r>
            <a:endParaRPr lang="en-US" kern="1200" dirty="0">
              <a:solidFill>
                <a:schemeClr val="tx1"/>
              </a:solidFill>
            </a:endParaRPr>
          </a:p>
          <a:p>
            <a:pPr algn="r" rtl="1"/>
            <a:r>
              <a:rPr lang="de-DE" kern="1200" dirty="0">
                <a:solidFill>
                  <a:schemeClr val="tx1"/>
                </a:solidFill>
              </a:rPr>
              <a:t> </a:t>
            </a:r>
            <a:endParaRPr lang="en-US" kern="1200" dirty="0">
              <a:solidFill>
                <a:schemeClr val="tx1"/>
              </a:solidFill>
            </a:endParaRPr>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Böwing-Schmalenbrock, Melanie/Sempf. Frederieke (2020): Gehen mit dem enormen Personalwachstum in Kindertageseinrichtungen bessere Personalschlüssel einher?, in: Kom</a:t>
            </a:r>
            <a:r>
              <a:rPr lang="de-DE" kern="1200" baseline="30000" dirty="0">
                <a:solidFill>
                  <a:schemeClr val="tx1"/>
                </a:solidFill>
              </a:rPr>
              <a:t>Dat</a:t>
            </a:r>
            <a:r>
              <a:rPr lang="de-DE" kern="1200" dirty="0">
                <a:solidFill>
                  <a:schemeClr val="tx1"/>
                </a:solidFill>
              </a:rPr>
              <a:t> Jugendhilfe, issue 1, p. 22–23; online: </a:t>
            </a:r>
            <a:r>
              <a:rPr lang="de-DE" u="sng" kern="1200" dirty="0">
                <a:solidFill>
                  <a:schemeClr val="tx1"/>
                </a:solidFill>
                <a:hlinkClick r:id="rId3"/>
              </a:rPr>
              <a:t>https://www.akjstat.tu-dortmund.de/fileadmin/user_upload/2020_Heft1_KomDat.pdf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Mühlmann, Thomas/Olszenka, Ninja/Fendrich, Sandra (2020): Das Personal in der Kinder- und Jugendhilfe – ein aktueller Überblick, in: Kom</a:t>
            </a:r>
            <a:r>
              <a:rPr lang="de-DE" kern="1200" baseline="30000" dirty="0">
                <a:solidFill>
                  <a:schemeClr val="tx1"/>
                </a:solidFill>
              </a:rPr>
              <a:t>Dat</a:t>
            </a:r>
            <a:r>
              <a:rPr lang="de-DE" kern="1200" dirty="0">
                <a:solidFill>
                  <a:schemeClr val="tx1"/>
                </a:solidFill>
              </a:rPr>
              <a:t> Jugendhilfe, issue 1, p. 1–6; online: </a:t>
            </a:r>
            <a:r>
              <a:rPr lang="de-DE" u="sng" kern="1200" dirty="0">
                <a:solidFill>
                  <a:schemeClr val="tx1"/>
                </a:solidFill>
                <a:hlinkClick r:id="rId3"/>
              </a:rPr>
              <a:t>https://www.akjstat.tu-dortmund.de/fileadmin/user_upload/2020_Heft1_KomDat.pdf</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(2020): Statistiken der Kinder- und Jugendhilfe – Einrichtungen und tätige Personen 2018; online: </a:t>
            </a:r>
            <a:r>
              <a:rPr lang="de-DE" u="sng" kern="1200" dirty="0">
                <a:solidFill>
                  <a:schemeClr val="tx1"/>
                </a:solidFill>
                <a:hlinkClick r:id="rId4"/>
              </a:rPr>
              <a:t>https://www.destatis.de/DE/Themen/Gesellschaft-Umwelt/Soziales/Kinderhilfe-Jugendhilfe/Publikationen/Downloads-Kinder-und-Jugendhilfe/sonstige-einrichtungen-5225403189004.pdf?__blob=publicationFile</a:t>
            </a:r>
            <a:r>
              <a:rPr lang="de-DE" kern="1200" dirty="0">
                <a:solidFill>
                  <a:schemeClr val="tx1"/>
                </a:solidFill>
              </a:rPr>
              <a:t> (last accessed: 31 May 2021).</a:t>
            </a:r>
            <a:endParaRPr lang="en-US" kern="1200" dirty="0">
              <a:solidFill>
                <a:schemeClr val="tx1"/>
              </a:solidFill>
            </a:endParaRPr>
          </a:p>
          <a:p>
            <a:pPr lvl="0" algn="l" rtl="1"/>
            <a:r>
              <a:rPr lang="de-DE" kern="1200" dirty="0">
                <a:solidFill>
                  <a:schemeClr val="tx1"/>
                </a:solidFill>
              </a:rPr>
              <a:t>Statistisches Bundesamt (2020): Statistiken der Kinder- und Jugendhilfe – Kinder und tätige Personen in Tageseinrichtungen und in öffentlich geförderter Kindertagespflege 2019; online: </a:t>
            </a:r>
            <a:r>
              <a:rPr lang="de-DE" u="sng" kern="1200" dirty="0">
                <a:solidFill>
                  <a:schemeClr val="tx1"/>
                </a:solidFill>
                <a:hlinkClick r:id="rId5"/>
              </a:rPr>
              <a:t>https://www.destatis.de/DE/Themen/Gesellschaft-Umwelt/Soziales/Kindertagesbetreuung/Publikationen/Downloads-Kindertagesbetreuung/tageseinrichtungen-kindertagespflege-5225402207004.pdf?__blob=publicationFile</a:t>
            </a:r>
            <a:r>
              <a:rPr lang="de-DE" kern="1200" dirty="0">
                <a:solidFill>
                  <a:schemeClr val="tx1"/>
                </a:solidFill>
              </a:rPr>
              <a:t> (last accessed: 31 May 2021). </a:t>
            </a:r>
            <a:endParaRPr lang="en-US" kern="1200" dirty="0">
              <a:solidFill>
                <a:schemeClr val="tx1"/>
              </a:solidFill>
            </a:endParaRPr>
          </a:p>
        </p:txBody>
      </p:sp>
    </p:spTree>
    <p:extLst>
      <p:ext uri="{BB962C8B-B14F-4D97-AF65-F5344CB8AC3E}">
        <p14:creationId xmlns:p14="http://schemas.microsoft.com/office/powerpoint/2010/main" val="26328285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931" y="4925408"/>
            <a:ext cx="5679440" cy="11153018"/>
          </a:xfrm>
        </p:spPr>
        <p:txBody>
          <a:bodyPr/>
          <a:lstStyle/>
          <a:p>
            <a:pPr algn="r" rtl="1"/>
            <a:r>
              <a:rPr lang="ar-SA" b="1" kern="1200" dirty="0">
                <a:solidFill>
                  <a:schemeClr val="tx1"/>
                </a:solidFill>
                <a:cs typeface="+mn-cs"/>
              </a:rPr>
              <a:t>3.4.2 </a:t>
            </a:r>
            <a:r>
              <a:rPr lang="he-IL" b="1" kern="1200" dirty="0">
                <a:solidFill>
                  <a:schemeClr val="tx1"/>
                </a:solidFill>
                <a:cs typeface="+mn-cs"/>
              </a:rPr>
              <a:t>מעורבות חברתית, התנדבות</a:t>
            </a:r>
            <a:endParaRPr lang="en-US" dirty="0"/>
          </a:p>
          <a:p>
            <a:pPr algn="r" rtl="1"/>
            <a:r>
              <a:rPr lang="de-DE" b="1" dirty="0"/>
              <a:t> </a:t>
            </a:r>
            <a:endParaRPr lang="en-US" dirty="0"/>
          </a:p>
          <a:p>
            <a:pPr algn="r" rtl="1"/>
            <a:r>
              <a:rPr lang="he-IL" kern="1200" dirty="0">
                <a:solidFill>
                  <a:schemeClr val="tx1"/>
                </a:solidFill>
                <a:cs typeface="+mn-cs"/>
              </a:rPr>
              <a:t>30 מיליון איש ברחבי גרמניה פעילים בלמעלה מ-600,000 ארגונים ללא מטרות רווח. 72% מהארגונים הללו פועלים אך ורק בהתנדבות. 18% מהם שייכים לתחום "לימודים וחינוך".</a:t>
            </a:r>
            <a:endParaRPr lang="en-US" dirty="0"/>
          </a:p>
          <a:p>
            <a:pPr algn="r" rtl="1"/>
            <a:r>
              <a:rPr lang="de-DE" kern="1200" dirty="0">
                <a:solidFill>
                  <a:schemeClr val="tx1"/>
                </a:solidFill>
              </a:rPr>
              <a:t> </a:t>
            </a:r>
            <a:endParaRPr lang="en-US" dirty="0"/>
          </a:p>
          <a:p>
            <a:pPr algn="r" rtl="1"/>
            <a:r>
              <a:rPr lang="he-IL" kern="1200" dirty="0">
                <a:solidFill>
                  <a:schemeClr val="tx1"/>
                </a:solidFill>
                <a:cs typeface="+mn-cs"/>
              </a:rPr>
              <a:t>באופן כללי ניכר כי בזכות תרומתם של המתנדבים, שירותי הרווחה לילדים ונוער מהווים חלק מהחברה האזרחית בפרט ומהחברה הדמוקרטית בכלל. הודות לעבודתם במועצות ובוועדות של גופי הרווחה (ארגונים ללא מטרות רווח או ארגונים בעלי מבנה דמוקרטי), משתתפים המתנדבים בהיגוי של שירותי הרווחה לילדים ונוער. מספר רב של מתנדבים פועלים בשטח ותומכים בפעילות היומיומית של המסגרות הסוציו-פדגוגיות בכל תחומי הפעילות השונים של שירותי הרווחה לילדים ולנוער.</a:t>
            </a:r>
            <a:endParaRPr lang="en-US" dirty="0"/>
          </a:p>
          <a:p>
            <a:pPr algn="r" rtl="1"/>
            <a:r>
              <a:rPr lang="de-DE" kern="1200" dirty="0">
                <a:solidFill>
                  <a:schemeClr val="tx1"/>
                </a:solidFill>
              </a:rPr>
              <a:t> </a:t>
            </a:r>
            <a:endParaRPr lang="en-US" dirty="0"/>
          </a:p>
          <a:p>
            <a:pPr algn="r" rtl="1"/>
            <a:r>
              <a:rPr lang="he-IL" kern="1200" dirty="0">
                <a:solidFill>
                  <a:schemeClr val="tx1"/>
                </a:solidFill>
                <a:cs typeface="+mn-cs"/>
              </a:rPr>
              <a:t>בספר החוקים הסוציאלי השמיני (</a:t>
            </a:r>
            <a:r>
              <a:rPr lang="de-DE" kern="1200" dirty="0">
                <a:solidFill>
                  <a:schemeClr val="tx1"/>
                </a:solidFill>
              </a:rPr>
              <a:t>SGB VIII</a:t>
            </a:r>
            <a:r>
              <a:rPr lang="he-IL" kern="1200" dirty="0">
                <a:solidFill>
                  <a:schemeClr val="tx1"/>
                </a:solidFill>
                <a:cs typeface="+mn-cs"/>
              </a:rPr>
              <a:t>) מופיעים כמה אזכורים להתנדבות בתחום רווחת הילדים והנוער. האזכור המפורש ביותר מתייחס לעבודתם של ארגוני נוער; סעיף 12 בחוק מדגיש את הארגון העצמי של העבודה באגודות הנוער על ידי החברים בהן.</a:t>
            </a:r>
            <a:endParaRPr lang="en-US" dirty="0"/>
          </a:p>
          <a:p>
            <a:pPr algn="r" rtl="1"/>
            <a:r>
              <a:rPr lang="de-DE" kern="1200" dirty="0">
                <a:solidFill>
                  <a:schemeClr val="tx1"/>
                </a:solidFill>
              </a:rPr>
              <a:t> </a:t>
            </a:r>
            <a:endParaRPr lang="en-US" dirty="0"/>
          </a:p>
          <a:p>
            <a:pPr algn="r" rtl="1"/>
            <a:r>
              <a:rPr lang="he-IL" kern="1200" dirty="0">
                <a:solidFill>
                  <a:schemeClr val="tx1"/>
                </a:solidFill>
                <a:cs typeface="+mn-cs"/>
              </a:rPr>
              <a:t>סעיף 73 בחוק (התנדבות) קובע: "המתנדבים בשירותי הרווחה לנוער חייבים לקבל הדרכה, ייעוץ ותמיכה בעבודתם". מכאן שהחוק רואה צורך במיסוד העבודה ההתנדבותית בשירותי הרווחה לילדים ונוער.</a:t>
            </a:r>
            <a:endParaRPr lang="en-US" dirty="0"/>
          </a:p>
          <a:p>
            <a:pPr algn="r" rtl="1"/>
            <a:r>
              <a:rPr lang="de-DE" kern="1200" dirty="0">
                <a:solidFill>
                  <a:schemeClr val="tx1"/>
                </a:solidFill>
              </a:rPr>
              <a:t> </a:t>
            </a:r>
            <a:endParaRPr lang="en-US" dirty="0"/>
          </a:p>
          <a:p>
            <a:pPr algn="r" rtl="1"/>
            <a:r>
              <a:rPr lang="he-IL" kern="1200" dirty="0">
                <a:solidFill>
                  <a:schemeClr val="tx1"/>
                </a:solidFill>
                <a:cs typeface="+mn-cs"/>
              </a:rPr>
              <a:t>סעיף 74 בחוק (מימון לגופי רווחה עצמאיים) מתייחס בפירוט לדרישה הנ"ל בפסקה 6: "המימון לגופי הרווחה המוכרים יכלול גם משאבים להשתלמויות לצוותים המועסקים במשרה מלאה, חלקית או בהתנדבות, כמו גם כספים להקמה ותחזוקה של מרכזי בילוי וחינוך לצעירים בתחום העבודה עם הנוער.</a:t>
            </a:r>
            <a:endParaRPr lang="en-US" dirty="0"/>
          </a:p>
          <a:p>
            <a:pPr algn="r" rtl="1"/>
            <a:r>
              <a:rPr lang="de-DE" kern="1200" dirty="0">
                <a:solidFill>
                  <a:schemeClr val="tx1"/>
                </a:solidFill>
              </a:rPr>
              <a:t> </a:t>
            </a:r>
            <a:endParaRPr lang="en-US" dirty="0"/>
          </a:p>
          <a:p>
            <a:pPr algn="r" rtl="1"/>
            <a:r>
              <a:rPr lang="he-IL" kern="1200" dirty="0">
                <a:solidFill>
                  <a:schemeClr val="tx1"/>
                </a:solidFill>
                <a:cs typeface="+mn-cs"/>
              </a:rPr>
              <a:t>למרות היעדר נתונים מפורטים על הפעילות ההתנדבותית בתחומים השונים של שירותי הרווחה לילדים ונוער, ניכר כי מתנדבים פועלים בארגוני הרווחה לילדים ונוער בדרג ניהולי במועצות ובוועדות, ומקבלים על עצמם תפקידים קונקרטיים במסגרות ובשירותים בהתאם לתחומי העניין והכישורים שלהם, ומייצגים את רווחת הילדים והנוער בחברה ובקרב קובעי המדיניות בפוליטיקה.</a:t>
            </a:r>
            <a:endParaRPr lang="en-US" dirty="0"/>
          </a:p>
          <a:p>
            <a:pPr algn="r" rtl="1"/>
            <a:r>
              <a:rPr lang="de-DE" kern="1200" dirty="0">
                <a:solidFill>
                  <a:schemeClr val="tx1"/>
                </a:solidFill>
              </a:rPr>
              <a:t> </a:t>
            </a:r>
            <a:endParaRPr lang="en-US" dirty="0"/>
          </a:p>
          <a:p>
            <a:pPr algn="r" rtl="1"/>
            <a:r>
              <a:rPr lang="he-IL" kern="1200" dirty="0">
                <a:solidFill>
                  <a:schemeClr val="tx1"/>
                </a:solidFill>
                <a:cs typeface="+mn-cs"/>
              </a:rPr>
              <a:t>אם ניקח לדוגמא את מעונות היום לילדים, נמצא סוגים שונים של עבודה התנדבותית: למשל, בקרב נציגי ההורים, התנדבות בעבודה השוטפת בגני הילדים (שיתוף פעולה בין אנשי מקצוע למתנדבים), ביוזמות של הורים בגני ילדים, בשיתוף עמותות וארגונים מקומיים (ביקורים במכבי האש, סיורים במפעלים, שיתופי פעולה עם בתי אבות וכו'), בתוכניות תמיכה למשפחות חדשות/הורים חדשים (כמו משפחות פליטים), וכן הלאה.</a:t>
            </a:r>
            <a:endParaRPr lang="en-US" dirty="0"/>
          </a:p>
          <a:p>
            <a:pPr algn="r" rtl="1"/>
            <a:r>
              <a:rPr lang="de-DE" kern="1200" dirty="0">
                <a:solidFill>
                  <a:schemeClr val="tx1"/>
                </a:solidFill>
              </a:rPr>
              <a:t> </a:t>
            </a:r>
            <a:endParaRPr lang="en-US" dirty="0"/>
          </a:p>
          <a:p>
            <a:pPr algn="r" rtl="1"/>
            <a:r>
              <a:rPr lang="he-IL" kern="1200" dirty="0">
                <a:solidFill>
                  <a:schemeClr val="tx1"/>
                </a:solidFill>
                <a:cs typeface="+mn-cs"/>
              </a:rPr>
              <a:t>גם צעירים רבים פועלים בהתנדבות. בהקשר המצומצם יותר של שירותי הרווחה לילדים ונוער, צעירים מתנדבים בעיקר במסגרת עבודה עם נוער ועבודה בארגוני נוער. בהקשר הרחב יותר, מטרתה של ההתנדבות היא יצירת תנאי חיים חיוביים (ראו סעיף 1 פסקה 3 בספר החוקים הסוציאלי השמיני), החל באיכות הסביבה, ספורט ופוליטיקה (ארגוני נוער פוליטיים) וכלה ביוזמות העוסקות בהבטחת העתיד (כמו "ימי שישי למען העתיד – </a:t>
            </a:r>
            <a:r>
              <a:rPr lang="de-DE" kern="1200" dirty="0">
                <a:solidFill>
                  <a:schemeClr val="tx1"/>
                </a:solidFill>
              </a:rPr>
              <a:t>Fridays For Future</a:t>
            </a:r>
            <a:r>
              <a:rPr lang="he-IL" kern="1200" dirty="0">
                <a:solidFill>
                  <a:schemeClr val="tx1"/>
                </a:solidFill>
                <a:cs typeface="+mn-cs"/>
              </a:rPr>
              <a:t>").</a:t>
            </a:r>
            <a:endParaRPr lang="en-US" dirty="0"/>
          </a:p>
          <a:p>
            <a:pPr algn="r" rtl="1"/>
            <a:r>
              <a:rPr lang="de-DE" kern="1200" dirty="0">
                <a:solidFill>
                  <a:schemeClr val="tx1"/>
                </a:solidFill>
              </a:rPr>
              <a:t> </a:t>
            </a:r>
            <a:endParaRPr lang="en-US" dirty="0"/>
          </a:p>
          <a:p>
            <a:pPr algn="r" rtl="1"/>
            <a:r>
              <a:rPr lang="he-IL" kern="1200" dirty="0">
                <a:solidFill>
                  <a:schemeClr val="tx1"/>
                </a:solidFill>
                <a:cs typeface="+mn-cs"/>
              </a:rPr>
              <a:t>הדו"ח השלישי בדבר המעורבות החברתית שפורסם על ידי המשרד </a:t>
            </a:r>
            <a:r>
              <a:rPr lang="he-IL" kern="1200" dirty="0" err="1">
                <a:solidFill>
                  <a:schemeClr val="tx1"/>
                </a:solidFill>
                <a:cs typeface="+mn-cs"/>
              </a:rPr>
              <a:t>הפדרלי</a:t>
            </a:r>
            <a:r>
              <a:rPr lang="he-IL" kern="1200" dirty="0">
                <a:solidFill>
                  <a:schemeClr val="tx1"/>
                </a:solidFill>
                <a:cs typeface="+mn-cs"/>
              </a:rPr>
              <a:t> לנוער ב-2020 מראה כי 63.7% מבני 14 עד 28 היו פעילים כמתנדבים במובן הרחב של המילה.</a:t>
            </a:r>
            <a:endParaRPr lang="en-US" dirty="0"/>
          </a:p>
          <a:p>
            <a:pPr algn="r" rtl="1"/>
            <a:r>
              <a:rPr lang="de-DE" kern="1200" dirty="0">
                <a:solidFill>
                  <a:schemeClr val="tx1"/>
                </a:solidFill>
              </a:rPr>
              <a:t> </a:t>
            </a:r>
            <a:endParaRPr lang="en-US" dirty="0"/>
          </a:p>
          <a:p>
            <a:pPr algn="r" rtl="1"/>
            <a:r>
              <a:rPr lang="he-IL" b="1" kern="1200" dirty="0">
                <a:solidFill>
                  <a:schemeClr val="tx1"/>
                </a:solidFill>
                <a:cs typeface="+mn-cs"/>
              </a:rPr>
              <a:t>לקריאה נוספת</a:t>
            </a:r>
            <a:endParaRPr lang="en-US" kern="1200" dirty="0">
              <a:solidFill>
                <a:schemeClr val="tx1"/>
              </a:solidFill>
            </a:endParaRPr>
          </a:p>
          <a:p>
            <a:pPr algn="r" rtl="1"/>
            <a:r>
              <a:rPr lang="he-IL" b="1" kern="1200" dirty="0">
                <a:solidFill>
                  <a:schemeClr val="tx1"/>
                </a:solidFill>
                <a:cs typeface="+mn-cs"/>
              </a:rPr>
              <a:t> </a:t>
            </a:r>
            <a:endParaRPr lang="en-US" kern="1200" dirty="0">
              <a:solidFill>
                <a:schemeClr val="tx1"/>
              </a:solidFill>
            </a:endParaRPr>
          </a:p>
          <a:p>
            <a:pPr lvl="0" algn="l" rtl="1"/>
            <a:r>
              <a:rPr lang="de-DE" kern="1200" dirty="0">
                <a:solidFill>
                  <a:schemeClr val="tx1"/>
                </a:solidFill>
              </a:rPr>
              <a:t>Bundesministerium für Familie, Senioren, Frauen und Jugend (2020): Dritter Engagementbericht -Zukunft Zivilgesellschaft: Junges Engagement im digitalen Zeitalter. </a:t>
            </a:r>
            <a:r>
              <a:rPr lang="en-GB" kern="1200" dirty="0">
                <a:solidFill>
                  <a:schemeClr val="tx1"/>
                </a:solidFill>
              </a:rPr>
              <a:t>Berlin. Online: </a:t>
            </a:r>
            <a:r>
              <a:rPr lang="en-GB" u="sng" kern="1200" dirty="0">
                <a:solidFill>
                  <a:schemeClr val="tx1"/>
                </a:solidFill>
                <a:hlinkClick r:id="rId3"/>
              </a:rPr>
              <a:t>https://www.bmfsfj.de/bmfsfj/ministerium/berichte-der-bundesregierung/dritter-engagementbericht</a:t>
            </a:r>
            <a:r>
              <a:rPr lang="en-GB" kern="1200" dirty="0">
                <a:solidFill>
                  <a:schemeClr val="tx1"/>
                </a:solidFill>
              </a:rPr>
              <a:t> (last accessed: 28 December 2020). </a:t>
            </a:r>
            <a:endParaRPr lang="en-US" kern="1200" dirty="0">
              <a:solidFill>
                <a:schemeClr val="tx1"/>
              </a:solidFill>
            </a:endParaRPr>
          </a:p>
          <a:p>
            <a:pPr lvl="0" algn="l" rtl="1"/>
            <a:r>
              <a:rPr lang="de-DE" kern="1200" dirty="0">
                <a:solidFill>
                  <a:schemeClr val="tx1"/>
                </a:solidFill>
              </a:rPr>
              <a:t>Düx, Wiebken (2017): Zivilgesellschaftliches Engagement. In Böllert, Karin (ed.) Kompendium Kinder- und Jugendhilfe. Wiesbaden. P. 179–197</a:t>
            </a:r>
            <a:endParaRPr lang="en-US" kern="1200" dirty="0">
              <a:solidFill>
                <a:schemeClr val="tx1"/>
              </a:solidFill>
            </a:endParaRPr>
          </a:p>
          <a:p>
            <a:pPr lvl="0" algn="l" rtl="1"/>
            <a:r>
              <a:rPr lang="de-DE" kern="1200" dirty="0">
                <a:solidFill>
                  <a:schemeClr val="tx1"/>
                </a:solidFill>
              </a:rPr>
              <a:t>Priemer, Jana/Krimmer, Holger/Labigne, Anaël (2017): ZiviZ- Servey 2017: Vielfalt verstehen – Zusammenhalt stärken. </a:t>
            </a:r>
            <a:r>
              <a:rPr lang="en-GB" kern="1200" dirty="0">
                <a:solidFill>
                  <a:schemeClr val="tx1"/>
                </a:solidFill>
              </a:rPr>
              <a:t>Berlin. Online: </a:t>
            </a:r>
            <a:r>
              <a:rPr lang="en-GB" u="sng" kern="1200" dirty="0">
                <a:solidFill>
                  <a:schemeClr val="tx1"/>
                </a:solidFill>
                <a:hlinkClick r:id="rId4"/>
              </a:rPr>
              <a:t>https://www.ziviz.de/ziviz-survey</a:t>
            </a:r>
            <a:r>
              <a:rPr lang="en-GB" kern="1200" dirty="0">
                <a:solidFill>
                  <a:schemeClr val="tx1"/>
                </a:solidFill>
              </a:rPr>
              <a:t> (last accessed: 28 December 2020). </a:t>
            </a:r>
            <a:endParaRPr lang="en-US" kern="1200" dirty="0">
              <a:solidFill>
                <a:schemeClr val="tx1"/>
              </a:solidFill>
            </a:endParaRPr>
          </a:p>
          <a:p>
            <a:pPr lvl="0" algn="l" rtl="1"/>
            <a:r>
              <a:rPr lang="de-DE" kern="1200" dirty="0">
                <a:solidFill>
                  <a:schemeClr val="tx1"/>
                </a:solidFill>
              </a:rPr>
              <a:t>Züchner, Ivo (2006): Mitwirkung und Bildungseffekte in Jugendverbänden – ein empirischer Blick, in: deutsche jugend, issue 5, p. 201–209.</a:t>
            </a:r>
            <a:endParaRPr lang="en-US" kern="1200" dirty="0">
              <a:solidFill>
                <a:schemeClr val="tx1"/>
              </a:solidFill>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pPr/>
              <a:t>99</a:t>
            </a:fld>
            <a:endParaRPr lang="de-DE"/>
          </a:p>
        </p:txBody>
      </p:sp>
    </p:spTree>
    <p:extLst>
      <p:ext uri="{BB962C8B-B14F-4D97-AF65-F5344CB8AC3E}">
        <p14:creationId xmlns:p14="http://schemas.microsoft.com/office/powerpoint/2010/main" val="306693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kinder-jugendhilfe.info/"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D837D52-B844-1743-B310-1B0BEE8EED79}"/>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itle 1"/>
          <p:cNvSpPr>
            <a:spLocks noGrp="1"/>
          </p:cNvSpPr>
          <p:nvPr>
            <p:ph type="ctrTitle"/>
          </p:nvPr>
        </p:nvSpPr>
        <p:spPr>
          <a:xfrm>
            <a:off x="685799" y="1535239"/>
            <a:ext cx="7772400" cy="2273565"/>
          </a:xfrm>
        </p:spPr>
        <p:txBody>
          <a:bodyPr anchor="b"/>
          <a:lstStyle>
            <a:lvl1pPr algn="ctr">
              <a:defRPr sz="4400" b="1" i="0">
                <a:solidFill>
                  <a:schemeClr val="tx1"/>
                </a:solidFill>
                <a:latin typeface="Arial" panose="020B0604020202020204" pitchFamily="34" charset="0"/>
                <a:ea typeface="Open Sans SemiBold" panose="020B0606030504020204" pitchFamily="34" charset="0"/>
                <a:cs typeface="Arial" panose="020B0604020202020204" pitchFamily="34" charset="0"/>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685800" y="3864208"/>
            <a:ext cx="7772399" cy="1320801"/>
          </a:xfrm>
        </p:spPr>
        <p:txBody>
          <a:bodyPr/>
          <a:lstStyle>
            <a:lvl1pPr marL="0" indent="0" algn="ctr">
              <a:buNone/>
              <a:defRPr sz="24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1" name="Rechteck 10">
            <a:extLst>
              <a:ext uri="{FF2B5EF4-FFF2-40B4-BE49-F238E27FC236}">
                <a16:creationId xmlns:a16="http://schemas.microsoft.com/office/drawing/2014/main" id="{3D58F9C9-9316-5C44-8B8C-F68CA67D75D0}"/>
              </a:ext>
            </a:extLst>
          </p:cNvPr>
          <p:cNvSpPr/>
          <p:nvPr userDrawn="1"/>
        </p:nvSpPr>
        <p:spPr>
          <a:xfrm>
            <a:off x="4044099" y="1253067"/>
            <a:ext cx="999241" cy="358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Tree>
    <p:extLst>
      <p:ext uri="{BB962C8B-B14F-4D97-AF65-F5344CB8AC3E}">
        <p14:creationId xmlns:p14="http://schemas.microsoft.com/office/powerpoint/2010/main" val="39892280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foli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
        <p:nvSpPr>
          <p:cNvPr id="5" name="Rechteck 4">
            <a:extLst>
              <a:ext uri="{FF2B5EF4-FFF2-40B4-BE49-F238E27FC236}">
                <a16:creationId xmlns:a16="http://schemas.microsoft.com/office/drawing/2014/main" id="{3B2658ED-57C7-4B46-83CB-7464C30D75F0}"/>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6" name="Grafik 5">
            <a:extLst>
              <a:ext uri="{FF2B5EF4-FFF2-40B4-BE49-F238E27FC236}">
                <a16:creationId xmlns:a16="http://schemas.microsoft.com/office/drawing/2014/main" id="{59364003-D478-5E49-84EE-7D386E1950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7786" y="2002198"/>
            <a:ext cx="4402506" cy="1714834"/>
          </a:xfrm>
          <a:prstGeom prst="rect">
            <a:avLst/>
          </a:prstGeom>
        </p:spPr>
      </p:pic>
      <p:sp>
        <p:nvSpPr>
          <p:cNvPr id="8" name="Rechteck 7"/>
          <p:cNvSpPr/>
          <p:nvPr userDrawn="1"/>
        </p:nvSpPr>
        <p:spPr>
          <a:xfrm>
            <a:off x="2960020" y="4787860"/>
            <a:ext cx="2993192" cy="369332"/>
          </a:xfrm>
          <a:prstGeom prst="rect">
            <a:avLst/>
          </a:prstGeom>
        </p:spPr>
        <p:txBody>
          <a:bodyPr wrap="none">
            <a:spAutoFit/>
          </a:bodyPr>
          <a:lstStyle/>
          <a:p>
            <a:r>
              <a:rPr lang="en-GB" dirty="0">
                <a:solidFill>
                  <a:srgbClr val="000000"/>
                </a:solidFill>
                <a:latin typeface="Arial" panose="020B0604020202020204" pitchFamily="34" charset="0"/>
                <a:ea typeface="Open Sans" panose="020B0606030504020204" pitchFamily="34" charset="0"/>
                <a:cs typeface="Arial" panose="020B0604020202020204" pitchFamily="34" charset="0"/>
                <a:hlinkClick r:id="rId3"/>
              </a:rPr>
              <a:t>www.kinder-jugendhilfe.info</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76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2" y="1742466"/>
            <a:ext cx="7918516" cy="435133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p>
            <a:r>
              <a:rPr lang="de-DE" dirty="0"/>
              <a:t>Titelmasterformat durch Klicken bearbeiten</a:t>
            </a:r>
          </a:p>
        </p:txBody>
      </p:sp>
      <p:sp>
        <p:nvSpPr>
          <p:cNvPr id="8" name="Footer Placeholder 2"/>
          <p:cNvSpPr>
            <a:spLocks noGrp="1"/>
          </p:cNvSpPr>
          <p:nvPr>
            <p:ph type="ftr" sz="quarter" idx="11"/>
          </p:nvPr>
        </p:nvSpPr>
        <p:spPr>
          <a:xfrm>
            <a:off x="1400151" y="6513893"/>
            <a:ext cx="4972049" cy="226714"/>
          </a:xfrm>
        </p:spPr>
        <p:txBody>
          <a:bodyPr/>
          <a:lstStyle>
            <a:lvl1pPr algn="l">
              <a:defRPr>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412399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2" y="1742466"/>
            <a:ext cx="7918515" cy="4351338"/>
          </a:xfrm>
        </p:spPr>
        <p:txBody>
          <a:bodyPr/>
          <a:lstStyle>
            <a:lvl1pPr marL="7938" indent="-7938">
              <a:lnSpc>
                <a:spcPct val="120000"/>
              </a:lnSpc>
              <a:buNone/>
              <a:tabLst/>
              <a:defRPr b="0">
                <a:solidFill>
                  <a:schemeClr val="tx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dirty="0"/>
              <a:t>Textmasterformat bearbeiten</a:t>
            </a:r>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p>
            <a:r>
              <a:rPr lang="de-DE"/>
              <a:t>Titelmasterformat durch Klicken bearbeiten</a:t>
            </a:r>
          </a:p>
        </p:txBody>
      </p:sp>
      <p:sp>
        <p:nvSpPr>
          <p:cNvPr id="8"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Tree>
    <p:extLst>
      <p:ext uri="{BB962C8B-B14F-4D97-AF65-F5344CB8AC3E}">
        <p14:creationId xmlns:p14="http://schemas.microsoft.com/office/powerpoint/2010/main" val="103247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spaltig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3" y="1742466"/>
            <a:ext cx="3864990" cy="4351338"/>
          </a:xfrm>
        </p:spPr>
        <p:txBody>
          <a:bodyPr/>
          <a:lstStyle>
            <a:lvl1pPr marL="7938" indent="-7938">
              <a:lnSpc>
                <a:spcPct val="120000"/>
              </a:lnSpc>
              <a:buNone/>
              <a:tabLst/>
              <a:defRPr b="0">
                <a:solidFill>
                  <a:schemeClr val="tx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Textmasterformat bearbeiten</a:t>
            </a:r>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p>
            <a:r>
              <a:rPr lang="de-DE"/>
              <a:t>Titelmasterformat durch Klicken bearbeiten</a:t>
            </a:r>
          </a:p>
        </p:txBody>
      </p:sp>
      <p:sp>
        <p:nvSpPr>
          <p:cNvPr id="7" name="Content Placeholder 2">
            <a:extLst>
              <a:ext uri="{FF2B5EF4-FFF2-40B4-BE49-F238E27FC236}">
                <a16:creationId xmlns:a16="http://schemas.microsoft.com/office/drawing/2014/main" id="{A133C3B1-C15F-1C44-918B-C17C317C7F5D}"/>
              </a:ext>
            </a:extLst>
          </p:cNvPr>
          <p:cNvSpPr>
            <a:spLocks noGrp="1"/>
          </p:cNvSpPr>
          <p:nvPr>
            <p:ph idx="13"/>
          </p:nvPr>
        </p:nvSpPr>
        <p:spPr>
          <a:xfrm>
            <a:off x="4666267" y="1742466"/>
            <a:ext cx="3864990" cy="4351338"/>
          </a:xfrm>
        </p:spPr>
        <p:txBody>
          <a:bodyPr/>
          <a:lstStyle>
            <a:lvl1pPr marL="7938" indent="-7938">
              <a:lnSpc>
                <a:spcPct val="120000"/>
              </a:lnSpc>
              <a:buNone/>
              <a:tabLst/>
              <a:defRPr b="0">
                <a:solidFill>
                  <a:schemeClr val="tx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Textmasterformat bearbeiten</a:t>
            </a:r>
          </a:p>
        </p:txBody>
      </p:sp>
      <p:sp>
        <p:nvSpPr>
          <p:cNvPr id="15"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Tree>
    <p:extLst>
      <p:ext uri="{BB962C8B-B14F-4D97-AF65-F5344CB8AC3E}">
        <p14:creationId xmlns:p14="http://schemas.microsoft.com/office/powerpoint/2010/main" val="139345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Tree>
    <p:extLst>
      <p:ext uri="{BB962C8B-B14F-4D97-AF65-F5344CB8AC3E}">
        <p14:creationId xmlns:p14="http://schemas.microsoft.com/office/powerpoint/2010/main" val="37604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lvl1pPr>
              <a:defRPr b="0">
                <a:solidFill>
                  <a:schemeClr val="tx1"/>
                </a:solidFill>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lvl1pPr>
              <a:defRPr b="0">
                <a:solidFill>
                  <a:schemeClr val="tx1"/>
                </a:solidFill>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el 9">
            <a:extLst>
              <a:ext uri="{FF2B5EF4-FFF2-40B4-BE49-F238E27FC236}">
                <a16:creationId xmlns:a16="http://schemas.microsoft.com/office/drawing/2014/main" id="{B78BB128-B8E2-3341-ADF5-F7CC09EEEB85}"/>
              </a:ext>
            </a:extLst>
          </p:cNvPr>
          <p:cNvSpPr>
            <a:spLocks noGrp="1"/>
          </p:cNvSpPr>
          <p:nvPr>
            <p:ph type="title"/>
          </p:nvPr>
        </p:nvSpPr>
        <p:spPr/>
        <p:txBody>
          <a:bodyPr/>
          <a:lstStyle/>
          <a:p>
            <a:r>
              <a:rPr lang="de-DE"/>
              <a:t>Titelmasterformat durch Klicken bearbeiten</a:t>
            </a:r>
          </a:p>
        </p:txBody>
      </p:sp>
      <p:sp>
        <p:nvSpPr>
          <p:cNvPr id="13"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Tree>
    <p:extLst>
      <p:ext uri="{BB962C8B-B14F-4D97-AF65-F5344CB8AC3E}">
        <p14:creationId xmlns:p14="http://schemas.microsoft.com/office/powerpoint/2010/main" val="6640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7"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Tree>
    <p:extLst>
      <p:ext uri="{BB962C8B-B14F-4D97-AF65-F5344CB8AC3E}">
        <p14:creationId xmlns:p14="http://schemas.microsoft.com/office/powerpoint/2010/main" val="13997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B2658ED-57C7-4B46-83CB-7464C30D75F0}"/>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Rechteck 5">
            <a:extLst>
              <a:ext uri="{FF2B5EF4-FFF2-40B4-BE49-F238E27FC236}">
                <a16:creationId xmlns:a16="http://schemas.microsoft.com/office/drawing/2014/main" id="{6451EBF3-64F0-204A-AD8B-B6023345954D}"/>
              </a:ext>
            </a:extLst>
          </p:cNvPr>
          <p:cNvSpPr/>
          <p:nvPr userDrawn="1"/>
        </p:nvSpPr>
        <p:spPr>
          <a:xfrm>
            <a:off x="4044099" y="1253067"/>
            <a:ext cx="999241" cy="358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Tree>
    <p:extLst>
      <p:ext uri="{BB962C8B-B14F-4D97-AF65-F5344CB8AC3E}">
        <p14:creationId xmlns:p14="http://schemas.microsoft.com/office/powerpoint/2010/main" val="308695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71193" y="4606834"/>
            <a:ext cx="2348049" cy="1661146"/>
          </a:xfrm>
        </p:spPr>
        <p:txBody>
          <a:bodyPr anchor="t"/>
          <a:lstStyle>
            <a:lvl1pPr algn="r">
              <a:defRPr sz="2400"/>
            </a:lvl1pPr>
          </a:lstStyle>
          <a:p>
            <a:r>
              <a:rPr lang="de-DE" dirty="0"/>
              <a:t>Titelmasterformat durch Klicken bearbeiten</a:t>
            </a:r>
            <a:endParaRPr lang="en-US" dirty="0"/>
          </a:p>
        </p:txBody>
      </p:sp>
      <p:sp>
        <p:nvSpPr>
          <p:cNvPr id="3" name="Content Placeholder 2"/>
          <p:cNvSpPr>
            <a:spLocks noGrp="1"/>
          </p:cNvSpPr>
          <p:nvPr>
            <p:ph idx="1"/>
          </p:nvPr>
        </p:nvSpPr>
        <p:spPr>
          <a:xfrm>
            <a:off x="3290267" y="4531360"/>
            <a:ext cx="5082540" cy="1736620"/>
          </a:xfrm>
        </p:spPr>
        <p:txBody>
          <a:bodyPr anchor="t"/>
          <a:lstStyle>
            <a:lvl1pPr>
              <a:lnSpc>
                <a:spcPct val="120000"/>
              </a:lnSpc>
              <a:defRPr sz="2400"/>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Rechteck 8">
            <a:extLst>
              <a:ext uri="{FF2B5EF4-FFF2-40B4-BE49-F238E27FC236}">
                <a16:creationId xmlns:a16="http://schemas.microsoft.com/office/drawing/2014/main" id="{483EF376-87A9-F840-BE42-CC3A623442C7}"/>
              </a:ext>
            </a:extLst>
          </p:cNvPr>
          <p:cNvSpPr/>
          <p:nvPr userDrawn="1"/>
        </p:nvSpPr>
        <p:spPr>
          <a:xfrm>
            <a:off x="0" y="0"/>
            <a:ext cx="9144000" cy="4238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BF32C3DD-8B23-1A4F-819C-59C2455B1586}"/>
              </a:ext>
            </a:extLst>
          </p:cNvPr>
          <p:cNvSpPr/>
          <p:nvPr userDrawn="1"/>
        </p:nvSpPr>
        <p:spPr>
          <a:xfrm>
            <a:off x="0" y="0"/>
            <a:ext cx="9144000" cy="4135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Bildplatzhalter 11">
            <a:extLst>
              <a:ext uri="{FF2B5EF4-FFF2-40B4-BE49-F238E27FC236}">
                <a16:creationId xmlns:a16="http://schemas.microsoft.com/office/drawing/2014/main" id="{828BAC73-FF7E-FD42-B4AD-F33D1977605F}"/>
              </a:ext>
            </a:extLst>
          </p:cNvPr>
          <p:cNvSpPr>
            <a:spLocks noGrp="1"/>
          </p:cNvSpPr>
          <p:nvPr>
            <p:ph type="pic" sz="quarter" idx="13"/>
          </p:nvPr>
        </p:nvSpPr>
        <p:spPr>
          <a:xfrm>
            <a:off x="0" y="0"/>
            <a:ext cx="9144000" cy="3840480"/>
          </a:xfrm>
        </p:spPr>
        <p:txBody>
          <a:bodyPr/>
          <a:lstStyle/>
          <a:p>
            <a:r>
              <a:rPr lang="de-DE"/>
              <a:t>Bild durch Klicken auf Symbol hinzufügen</a:t>
            </a:r>
          </a:p>
        </p:txBody>
      </p:sp>
      <p:sp>
        <p:nvSpPr>
          <p:cNvPr id="11" name="Footer Placeholder 2"/>
          <p:cNvSpPr>
            <a:spLocks noGrp="1"/>
          </p:cNvSpPr>
          <p:nvPr>
            <p:ph type="ftr" sz="quarter" idx="11"/>
          </p:nvPr>
        </p:nvSpPr>
        <p:spPr>
          <a:xfrm>
            <a:off x="1400151" y="6513893"/>
            <a:ext cx="4972049" cy="226714"/>
          </a:xfrm>
        </p:spPr>
        <p:txBody>
          <a:bodyPr/>
          <a:lstStyle>
            <a:lvl1pPr algn="l">
              <a:defRPr/>
            </a:lvl1pPr>
          </a:lstStyle>
          <a:p>
            <a:endParaRPr lang="de-DE" dirty="0"/>
          </a:p>
        </p:txBody>
      </p:sp>
    </p:spTree>
    <p:extLst>
      <p:ext uri="{BB962C8B-B14F-4D97-AF65-F5344CB8AC3E}">
        <p14:creationId xmlns:p14="http://schemas.microsoft.com/office/powerpoint/2010/main" val="252507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D3ACFF-83C3-3148-8CBB-A4082D723695}"/>
              </a:ext>
            </a:extLst>
          </p:cNvPr>
          <p:cNvSpPr/>
          <p:nvPr userDrawn="1"/>
        </p:nvSpPr>
        <p:spPr>
          <a:xfrm>
            <a:off x="0" y="0"/>
            <a:ext cx="9144000" cy="61963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7A192967-66DA-AD44-84FA-CFDD9F5A0B48}"/>
              </a:ext>
            </a:extLst>
          </p:cNvPr>
          <p:cNvSpPr/>
          <p:nvPr userDrawn="1"/>
        </p:nvSpPr>
        <p:spPr>
          <a:xfrm>
            <a:off x="4206417" y="1400200"/>
            <a:ext cx="731166" cy="41563"/>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D408648F-382F-C14C-8BCC-BCD41825461C}"/>
              </a:ext>
            </a:extLst>
          </p:cNvPr>
          <p:cNvSpPr/>
          <p:nvPr userDrawn="1"/>
        </p:nvSpPr>
        <p:spPr>
          <a:xfrm>
            <a:off x="0" y="6378993"/>
            <a:ext cx="9144000" cy="108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 name="Title Placeholder 1"/>
          <p:cNvSpPr>
            <a:spLocks noGrp="1"/>
          </p:cNvSpPr>
          <p:nvPr>
            <p:ph type="title"/>
          </p:nvPr>
        </p:nvSpPr>
        <p:spPr>
          <a:xfrm>
            <a:off x="342900" y="912349"/>
            <a:ext cx="8458200" cy="42873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612740" y="1785522"/>
            <a:ext cx="7918517" cy="448245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1400151" y="6513893"/>
            <a:ext cx="4972049" cy="226714"/>
          </a:xfrm>
          <a:prstGeom prst="rect">
            <a:avLst/>
          </a:prstGeom>
        </p:spPr>
        <p:txBody>
          <a:bodyPr vert="horz" lIns="91440" tIns="45720" rIns="91440" bIns="45720" rtlCol="0" anchor="ctr"/>
          <a:lstStyle>
            <a:lvl1pPr algn="l">
              <a:defRPr lang="de-DE" sz="800" b="1" i="0" dirty="0" smtClean="0">
                <a:solidFill>
                  <a:schemeClr val="tx2"/>
                </a:solidFill>
                <a:latin typeface="Arial" panose="020B0604020202020204" pitchFamily="34" charset="0"/>
                <a:ea typeface="Open Sans" panose="020B0606030504020204" pitchFamily="34" charset="0"/>
                <a:cs typeface="Arial" panose="020B0604020202020204" pitchFamily="34" charset="0"/>
              </a:defRPr>
            </a:lvl1pPr>
          </a:lstStyle>
          <a:p>
            <a:r>
              <a:rPr lang="de-DE" dirty="0"/>
              <a:t>Fußzeile</a:t>
            </a:r>
          </a:p>
        </p:txBody>
      </p:sp>
      <p:pic>
        <p:nvPicPr>
          <p:cNvPr id="15" name="Grafik 14">
            <a:extLst>
              <a:ext uri="{FF2B5EF4-FFF2-40B4-BE49-F238E27FC236}">
                <a16:creationId xmlns:a16="http://schemas.microsoft.com/office/drawing/2014/main" id="{37263A4B-0641-AE4B-BD0C-25CDE704CA6F}"/>
              </a:ext>
            </a:extLst>
          </p:cNvPr>
          <p:cNvPicPr>
            <a:picLocks noChangeAspect="1"/>
          </p:cNvPicPr>
          <p:nvPr userDrawn="1"/>
        </p:nvPicPr>
        <p:blipFill>
          <a:blip r:embed="rId12"/>
          <a:stretch>
            <a:fillRect/>
          </a:stretch>
        </p:blipFill>
        <p:spPr>
          <a:xfrm>
            <a:off x="8532440" y="6504244"/>
            <a:ext cx="226550" cy="186571"/>
          </a:xfrm>
          <a:prstGeom prst="rect">
            <a:avLst/>
          </a:prstGeom>
        </p:spPr>
      </p:pic>
      <p:sp>
        <p:nvSpPr>
          <p:cNvPr id="16" name="Textfeld 15">
            <a:extLst>
              <a:ext uri="{FF2B5EF4-FFF2-40B4-BE49-F238E27FC236}">
                <a16:creationId xmlns:a16="http://schemas.microsoft.com/office/drawing/2014/main" id="{F6D75F37-E6E5-B343-A125-212188813A8F}"/>
              </a:ext>
            </a:extLst>
          </p:cNvPr>
          <p:cNvSpPr txBox="1"/>
          <p:nvPr userDrawn="1"/>
        </p:nvSpPr>
        <p:spPr>
          <a:xfrm>
            <a:off x="8739907" y="6496971"/>
            <a:ext cx="296589" cy="243636"/>
          </a:xfrm>
          <a:prstGeom prst="rect">
            <a:avLst/>
          </a:prstGeom>
        </p:spPr>
        <p:txBody>
          <a:bodyPr vert="horz" lIns="91440" tIns="45720" rIns="91440" bIns="45720" rtlCol="0" anchor="ctr"/>
          <a:lstStyle>
            <a:defPPr>
              <a:defRPr lang="en-US"/>
            </a:defPPr>
            <a:lvl1pPr>
              <a:defRPr sz="800" b="1"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b="0" dirty="0">
                <a:solidFill>
                  <a:schemeClr val="tx2">
                    <a:lumMod val="60000"/>
                    <a:lumOff val="40000"/>
                  </a:schemeClr>
                </a:solidFill>
              </a:rPr>
              <a:t>©</a:t>
            </a:r>
          </a:p>
        </p:txBody>
      </p:sp>
      <p:sp>
        <p:nvSpPr>
          <p:cNvPr id="18" name="Textfeld 17">
            <a:extLst>
              <a:ext uri="{FF2B5EF4-FFF2-40B4-BE49-F238E27FC236}">
                <a16:creationId xmlns:a16="http://schemas.microsoft.com/office/drawing/2014/main" id="{CBADCA75-9944-6143-95C7-3AA6745495C9}"/>
              </a:ext>
            </a:extLst>
          </p:cNvPr>
          <p:cNvSpPr txBox="1"/>
          <p:nvPr userDrawn="1"/>
        </p:nvSpPr>
        <p:spPr>
          <a:xfrm>
            <a:off x="7022817" y="6488569"/>
            <a:ext cx="1437615" cy="243636"/>
          </a:xfrm>
          <a:prstGeom prst="rect">
            <a:avLst/>
          </a:prstGeom>
        </p:spPr>
        <p:txBody>
          <a:bodyPr vert="horz" lIns="91440" tIns="45720" rIns="91440" bIns="45720" rtlCol="0" anchor="ctr"/>
          <a:lstStyle>
            <a:defPPr>
              <a:defRPr lang="en-US"/>
            </a:defPPr>
            <a:lvl1pPr>
              <a:defRPr sz="800" b="1"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lgn="r"/>
            <a:r>
              <a:rPr lang="de-DE" b="0" dirty="0">
                <a:solidFill>
                  <a:schemeClr val="tx2">
                    <a:lumMod val="60000"/>
                    <a:lumOff val="40000"/>
                  </a:schemeClr>
                </a:solidFill>
              </a:rPr>
              <a:t>kinder-</a:t>
            </a:r>
            <a:r>
              <a:rPr lang="de-DE" b="0" dirty="0" err="1">
                <a:solidFill>
                  <a:schemeClr val="tx2">
                    <a:lumMod val="60000"/>
                    <a:lumOff val="40000"/>
                  </a:schemeClr>
                </a:solidFill>
              </a:rPr>
              <a:t>jugendhilfe.info</a:t>
            </a:r>
            <a:endParaRPr lang="de-DE" b="0" dirty="0">
              <a:solidFill>
                <a:schemeClr val="tx2">
                  <a:lumMod val="60000"/>
                  <a:lumOff val="40000"/>
                </a:schemeClr>
              </a:solidFill>
            </a:endParaRPr>
          </a:p>
        </p:txBody>
      </p:sp>
      <p:pic>
        <p:nvPicPr>
          <p:cNvPr id="19" name="Grafik 18">
            <a:extLst>
              <a:ext uri="{FF2B5EF4-FFF2-40B4-BE49-F238E27FC236}">
                <a16:creationId xmlns:a16="http://schemas.microsoft.com/office/drawing/2014/main" id="{8B012BF6-F0EA-074D-A18B-EF4B37B94C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72740" y="45074"/>
            <a:ext cx="1198515" cy="475815"/>
          </a:xfrm>
          <a:prstGeom prst="rect">
            <a:avLst/>
          </a:prstGeom>
        </p:spPr>
      </p:pic>
      <p:sp>
        <p:nvSpPr>
          <p:cNvPr id="17" name="Datumsplatzhalter 1"/>
          <p:cNvSpPr txBox="1">
            <a:spLocks/>
          </p:cNvSpPr>
          <p:nvPr userDrawn="1"/>
        </p:nvSpPr>
        <p:spPr>
          <a:xfrm>
            <a:off x="222092" y="6513893"/>
            <a:ext cx="1181556" cy="227475"/>
          </a:xfrm>
          <a:prstGeom prst="rect">
            <a:avLst/>
          </a:prstGeom>
        </p:spPr>
        <p:txBody>
          <a:bodyPr vert="horz" lIns="91440" tIns="45720" rIns="91440" bIns="45720" rtlCol="0" anchor="ctr"/>
          <a:lstStyle>
            <a:defPPr>
              <a:defRPr lang="en-US"/>
            </a:defPPr>
            <a:lvl1pPr marL="0" algn="l" defTabSz="457200" rtl="0" eaLnBrk="1" latinLnBrk="0" hangingPunct="1">
              <a:defRPr sz="8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t>דוכן: 31.05.2021</a:t>
            </a:r>
            <a:endParaRPr lang="de-DE" dirty="0"/>
          </a:p>
        </p:txBody>
      </p:sp>
    </p:spTree>
    <p:extLst>
      <p:ext uri="{BB962C8B-B14F-4D97-AF65-F5344CB8AC3E}">
        <p14:creationId xmlns:p14="http://schemas.microsoft.com/office/powerpoint/2010/main" val="1407360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64" r:id="rId5"/>
    <p:sldLayoutId id="2147483665" r:id="rId6"/>
    <p:sldLayoutId id="2147483666" r:id="rId7"/>
    <p:sldLayoutId id="2147483667" r:id="rId8"/>
    <p:sldLayoutId id="2147483668" r:id="rId9"/>
    <p:sldLayoutId id="2147483669" r:id="rId10"/>
  </p:sldLayoutIdLst>
  <p:hf hdr="0"/>
  <p:txStyles>
    <p:titleStyle>
      <a:lvl1pPr algn="ctr" defTabSz="914400" rtl="0" eaLnBrk="1" latinLnBrk="0" hangingPunct="1">
        <a:lnSpc>
          <a:spcPct val="90000"/>
        </a:lnSpc>
        <a:spcBef>
          <a:spcPct val="0"/>
        </a:spcBef>
        <a:buNone/>
        <a:defRPr sz="2200" b="1" u="none" kern="1200">
          <a:ln>
            <a:noFill/>
          </a:ln>
          <a:solidFill>
            <a:srgbClr val="000000"/>
          </a:solidFill>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40000"/>
        </a:lnSpc>
        <a:spcBef>
          <a:spcPts val="1000"/>
        </a:spcBef>
        <a:buClr>
          <a:schemeClr val="accent3"/>
        </a:buClr>
        <a:buSzPct val="160000"/>
        <a:buFont typeface="Arial" panose="020B0604020202020204" pitchFamily="34" charset="0"/>
        <a:buChar char="•"/>
        <a:defRPr sz="2000" b="1" kern="1200">
          <a:solidFill>
            <a:srgbClr val="000000"/>
          </a:solidFill>
          <a:latin typeface="Arial" panose="020B0604020202020204" pitchFamily="34" charset="0"/>
          <a:ea typeface="+mn-ea"/>
          <a:cs typeface="Arial" panose="020B0604020202020204" pitchFamily="34" charset="0"/>
        </a:defRPr>
      </a:lvl1pPr>
      <a:lvl2pPr marL="490538" indent="-220663" algn="l" defTabSz="914400" rtl="0" eaLnBrk="1" latinLnBrk="0" hangingPunct="1">
        <a:lnSpc>
          <a:spcPct val="140000"/>
        </a:lnSpc>
        <a:spcBef>
          <a:spcPts val="500"/>
        </a:spcBef>
        <a:buClr>
          <a:schemeClr val="accent3"/>
        </a:buClr>
        <a:buSzPct val="160000"/>
        <a:buFont typeface="Arial" panose="020B0604020202020204" pitchFamily="34" charset="0"/>
        <a:buChar char="•"/>
        <a:tabLst/>
        <a:defRPr sz="1800" kern="1200">
          <a:solidFill>
            <a:srgbClr val="000000"/>
          </a:solidFill>
          <a:latin typeface="Arial" panose="020B0604020202020204" pitchFamily="34" charset="0"/>
          <a:ea typeface="+mn-ea"/>
          <a:cs typeface="Arial" panose="020B0604020202020204" pitchFamily="34" charset="0"/>
        </a:defRPr>
      </a:lvl2pPr>
      <a:lvl3pPr marL="803275" indent="-228600" algn="l" defTabSz="914400" rtl="0" eaLnBrk="1" latinLnBrk="0" hangingPunct="1">
        <a:lnSpc>
          <a:spcPct val="140000"/>
        </a:lnSpc>
        <a:spcBef>
          <a:spcPts val="500"/>
        </a:spcBef>
        <a:buClr>
          <a:schemeClr val="accent3"/>
        </a:buClr>
        <a:buSzPct val="160000"/>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117600" indent="-228600" algn="l" defTabSz="914400" rtl="0" eaLnBrk="1" latinLnBrk="0" hangingPunct="1">
        <a:lnSpc>
          <a:spcPct val="140000"/>
        </a:lnSpc>
        <a:spcBef>
          <a:spcPts val="500"/>
        </a:spcBef>
        <a:buClr>
          <a:schemeClr val="accent3"/>
        </a:buClr>
        <a:buSzPct val="160000"/>
        <a:buFont typeface="Arial" panose="020B0604020202020204" pitchFamily="34" charset="0"/>
        <a:buChar char="•"/>
        <a:tabLst/>
        <a:defRPr sz="1400" kern="1200">
          <a:solidFill>
            <a:srgbClr val="000000"/>
          </a:solidFill>
          <a:latin typeface="Arial" panose="020B0604020202020204" pitchFamily="34" charset="0"/>
          <a:ea typeface="+mn-ea"/>
          <a:cs typeface="Arial" panose="020B0604020202020204" pitchFamily="34" charset="0"/>
        </a:defRPr>
      </a:lvl4pPr>
      <a:lvl5pPr marL="1514475" indent="-228600" algn="l" defTabSz="914400" rtl="0" eaLnBrk="1" latinLnBrk="0" hangingPunct="1">
        <a:lnSpc>
          <a:spcPct val="140000"/>
        </a:lnSpc>
        <a:spcBef>
          <a:spcPts val="500"/>
        </a:spcBef>
        <a:buClr>
          <a:schemeClr val="accent3"/>
        </a:buClr>
        <a:buSzPct val="160000"/>
        <a:buFont typeface="Arial" panose="020B0604020202020204" pitchFamily="34" charset="0"/>
        <a:buChar char="•"/>
        <a:tabLst/>
        <a:defRPr sz="12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commons.wikimedia.org/wiki/File:Karte_Deutschland.sv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95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solidFill>
                  <a:srgbClr val="000000"/>
                </a:solidFill>
              </a:rPr>
              <a:t>1.1.6 אי-שוויון חברתי</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buNone/>
            </a:pPr>
            <a:r>
              <a:rPr lang="he-IL" sz="1800" dirty="0">
                <a:solidFill>
                  <a:srgbClr val="000000"/>
                </a:solidFill>
              </a:rPr>
              <a:t>אי-שוויון חברתי </a:t>
            </a:r>
            <a:r>
              <a:rPr lang="he-IL" sz="1800" b="0" dirty="0">
                <a:solidFill>
                  <a:srgbClr val="000000"/>
                </a:solidFill>
              </a:rPr>
              <a:t>נוצר כאשר המשאבים או תנאי החיים של אנשים מתאפיינים בכך שמסיבות חברתיות חלקים מסוימים באוכלוסייה זוכים באופן קבוע להזדמנויות טובות יותר לחיים ולהגשמה עצמית מאשר קבוצות אחרות באוכלוסייה.</a:t>
            </a:r>
          </a:p>
          <a:p>
            <a:pPr marL="0" indent="0" algn="r" rtl="1">
              <a:buNone/>
            </a:pPr>
            <a:r>
              <a:rPr lang="he-IL" sz="1800" b="0" dirty="0">
                <a:solidFill>
                  <a:srgbClr val="000000"/>
                </a:solidFill>
              </a:rPr>
              <a:t>מימדים של אי-שוויון חברתי:</a:t>
            </a:r>
          </a:p>
          <a:p>
            <a:pPr algn="r" rtl="1"/>
            <a:r>
              <a:rPr lang="he-IL" sz="1800" b="0" dirty="0">
                <a:solidFill>
                  <a:srgbClr val="000000"/>
                </a:solidFill>
              </a:rPr>
              <a:t>חלוקת ההכנסה</a:t>
            </a:r>
          </a:p>
          <a:p>
            <a:pPr algn="r" rtl="1"/>
            <a:r>
              <a:rPr lang="he-IL" sz="1800" b="0" dirty="0">
                <a:solidFill>
                  <a:srgbClr val="000000"/>
                </a:solidFill>
              </a:rPr>
              <a:t>חלוקת הנכסים</a:t>
            </a:r>
          </a:p>
          <a:p>
            <a:pPr algn="r" rtl="1"/>
            <a:r>
              <a:rPr lang="he-IL" sz="1800" b="0" dirty="0">
                <a:solidFill>
                  <a:srgbClr val="000000"/>
                </a:solidFill>
              </a:rPr>
              <a:t>הזדמנויות בחינוך</a:t>
            </a:r>
          </a:p>
          <a:p>
            <a:pPr algn="r" rtl="1"/>
            <a:r>
              <a:rPr lang="he-IL" sz="1800" b="0" dirty="0">
                <a:solidFill>
                  <a:srgbClr val="000000"/>
                </a:solidFill>
              </a:rPr>
              <a:t>תנאי הדיור</a:t>
            </a:r>
            <a:endParaRPr lang="de-DE"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3930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3.4.3 המיומנויות המקצועיות של הצוות הסוציו-פדגוגי</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67544" y="1489702"/>
            <a:ext cx="8333556" cy="828982"/>
          </a:xfrm>
        </p:spPr>
        <p:txBody>
          <a:bodyPr>
            <a:normAutofit lnSpcReduction="10000"/>
          </a:bodyPr>
          <a:lstStyle/>
          <a:p>
            <a:pPr marL="0" indent="0" algn="r" rtl="1">
              <a:buNone/>
            </a:pPr>
            <a:r>
              <a:rPr lang="he-IL" sz="1400" b="0" dirty="0">
                <a:solidFill>
                  <a:srgbClr val="000000"/>
                </a:solidFill>
              </a:rPr>
              <a:t>לאנשי המקצוע בתחום הסוציו-פדגוגי של רווחת הילדים והנוער רקע מגוון של לימודים או הכשרות מקצועיות מאוניברסיטאות, מכללות, בתי ספר מקצועיים או בתי ספר טכניים. חלקם היחסי של אנשי המקצוע שלהם תואר אקדמי רלוונטי הפעילות שונה בין תחום אחד למשנהו:</a:t>
            </a:r>
            <a:endParaRPr lang="de-DE" sz="1400"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כוח אדם</a:t>
            </a:r>
            <a:endParaRPr lang="de-DE" dirty="0">
              <a:latin typeface="Arial" panose="020B0604020202020204" pitchFamily="34" charset="0"/>
              <a:cs typeface="Arial" panose="020B0604020202020204" pitchFamily="34" charset="0"/>
            </a:endParaRPr>
          </a:p>
        </p:txBody>
      </p:sp>
      <p:sp>
        <p:nvSpPr>
          <p:cNvPr id="13" name="Inhaltsplatzhalter 2">
            <a:extLst>
              <a:ext uri="{FF2B5EF4-FFF2-40B4-BE49-F238E27FC236}">
                <a16:creationId xmlns:a16="http://schemas.microsoft.com/office/drawing/2014/main" id="{44442D46-0B6C-5448-B05C-55961C26E490}"/>
              </a:ext>
            </a:extLst>
          </p:cNvPr>
          <p:cNvSpPr txBox="1">
            <a:spLocks/>
          </p:cNvSpPr>
          <p:nvPr/>
        </p:nvSpPr>
        <p:spPr>
          <a:xfrm>
            <a:off x="4967064" y="4686261"/>
            <a:ext cx="3312368" cy="8591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he-IL" sz="1400" b="0" dirty="0">
                <a:solidFill>
                  <a:srgbClr val="000000"/>
                </a:solidFill>
              </a:rPr>
              <a:t>צוות פדגוגי וצוות מנהלה (</a:t>
            </a:r>
            <a:r>
              <a:rPr lang="de-DE" sz="1400" b="0" dirty="0">
                <a:solidFill>
                  <a:srgbClr val="000000"/>
                </a:solidFill>
              </a:rPr>
              <a:t>N=951,498</a:t>
            </a:r>
            <a:r>
              <a:rPr lang="he-IL" sz="1400" b="0" dirty="0">
                <a:solidFill>
                  <a:srgbClr val="000000"/>
                </a:solidFill>
              </a:rPr>
              <a:t>) בעלי תואר אקדמי רלוונטי לתחום</a:t>
            </a:r>
            <a:endParaRPr lang="de-DE" sz="1400" b="0" dirty="0">
              <a:solidFill>
                <a:srgbClr val="000000"/>
              </a:solidFill>
            </a:endParaRPr>
          </a:p>
        </p:txBody>
      </p:sp>
      <p:graphicFrame>
        <p:nvGraphicFramePr>
          <p:cNvPr id="20" name="Diagramm 19"/>
          <p:cNvGraphicFramePr>
            <a:graphicFrameLocks noGrp="1"/>
          </p:cNvGraphicFramePr>
          <p:nvPr>
            <p:extLst>
              <p:ext uri="{D42A27DB-BD31-4B8C-83A1-F6EECF244321}">
                <p14:modId xmlns:p14="http://schemas.microsoft.com/office/powerpoint/2010/main" val="2707609372"/>
              </p:ext>
            </p:extLst>
          </p:nvPr>
        </p:nvGraphicFramePr>
        <p:xfrm>
          <a:off x="831875" y="2204864"/>
          <a:ext cx="7969225"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8981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827584" y="1700808"/>
            <a:ext cx="7488832" cy="3108543"/>
          </a:xfrm>
          <a:prstGeom prst="rect">
            <a:avLst/>
          </a:prstGeom>
          <a:noFill/>
        </p:spPr>
        <p:txBody>
          <a:bodyPr wrap="square" rtlCol="0">
            <a:spAutoFit/>
          </a:bodyPr>
          <a:lstStyle/>
          <a:p>
            <a:pPr lvl="0" algn="ctr" rtl="1">
              <a:defRPr/>
            </a:pPr>
            <a:r>
              <a:rPr lang="he-IL" sz="1400" dirty="0">
                <a:solidFill>
                  <a:srgbClr val="000000"/>
                </a:solidFill>
                <a:latin typeface="Arial" panose="020B0604020202020204" pitchFamily="34" charset="0"/>
                <a:ea typeface="Open Sans" pitchFamily="2" charset="0"/>
                <a:cs typeface="Arial" panose="020B0604020202020204" pitchFamily="34" charset="0"/>
              </a:rPr>
              <a:t>צוות המערכת: פרופ' ד"ר ריינהולד שונה; נורברט שטרוק</a:t>
            </a:r>
          </a:p>
          <a:p>
            <a:pPr lvl="0" algn="ctr" rtl="1">
              <a:defRPr/>
            </a:pPr>
            <a:r>
              <a:rPr lang="he-IL" sz="1400" dirty="0">
                <a:solidFill>
                  <a:srgbClr val="000000"/>
                </a:solidFill>
                <a:latin typeface="Arial" panose="020B0604020202020204" pitchFamily="34" charset="0"/>
                <a:ea typeface="Open Sans" pitchFamily="2" charset="0"/>
                <a:cs typeface="Arial" panose="020B0604020202020204" pitchFamily="34" charset="0"/>
              </a:rPr>
              <a:t>תיאום: ד"ר דירק הניש</a:t>
            </a:r>
            <a:endParaRPr lang="de-DE" sz="1400" dirty="0">
              <a:solidFill>
                <a:srgbClr val="000000"/>
              </a:solidFill>
              <a:latin typeface="Arial" panose="020B0604020202020204" pitchFamily="34" charset="0"/>
              <a:ea typeface="Open Sans" pitchFamily="2" charset="0"/>
              <a:cs typeface="Arial" panose="020B0604020202020204" pitchFamily="34" charset="0"/>
            </a:endParaRPr>
          </a:p>
          <a:p>
            <a:pPr lvl="0" algn="ctr" rtl="1">
              <a:defRPr/>
            </a:pPr>
            <a:endParaRPr lang="he-IL" sz="1400" dirty="0">
              <a:solidFill>
                <a:srgbClr val="000000"/>
              </a:solidFill>
              <a:latin typeface="Arial" panose="020B0604020202020204" pitchFamily="34" charset="0"/>
              <a:ea typeface="Open Sans" pitchFamily="2" charset="0"/>
              <a:cs typeface="Arial" panose="020B0604020202020204" pitchFamily="34" charset="0"/>
            </a:endParaRPr>
          </a:p>
          <a:p>
            <a:pPr lvl="0" algn="ctr" rtl="1">
              <a:defRPr/>
            </a:pPr>
            <a:r>
              <a:rPr lang="he-IL" sz="1400" dirty="0">
                <a:solidFill>
                  <a:srgbClr val="000000"/>
                </a:solidFill>
                <a:latin typeface="Arial" panose="020B0604020202020204" pitchFamily="34" charset="0"/>
                <a:ea typeface="Open Sans" pitchFamily="2" charset="0"/>
                <a:cs typeface="Arial" panose="020B0604020202020204" pitchFamily="34" charset="0"/>
              </a:rPr>
              <a:t>טקסטים והערות: ד"ר מיכאלה </a:t>
            </a:r>
            <a:r>
              <a:rPr lang="he-IL" sz="1400" dirty="0" err="1">
                <a:solidFill>
                  <a:srgbClr val="000000"/>
                </a:solidFill>
                <a:latin typeface="Arial" panose="020B0604020202020204" pitchFamily="34" charset="0"/>
                <a:ea typeface="Open Sans" pitchFamily="2" charset="0"/>
                <a:cs typeface="Arial" panose="020B0604020202020204" pitchFamily="34" charset="0"/>
              </a:rPr>
              <a:t>ברגהאוס</a:t>
            </a:r>
            <a:r>
              <a:rPr lang="he-IL" sz="1400" dirty="0">
                <a:solidFill>
                  <a:srgbClr val="000000"/>
                </a:solidFill>
                <a:latin typeface="Arial" panose="020B0604020202020204" pitchFamily="34" charset="0"/>
                <a:ea typeface="Open Sans" pitchFamily="2" charset="0"/>
                <a:cs typeface="Arial" panose="020B0604020202020204" pitchFamily="34" charset="0"/>
              </a:rPr>
              <a:t>; סנדרה </a:t>
            </a:r>
            <a:r>
              <a:rPr lang="he-IL" sz="1400" dirty="0" err="1">
                <a:solidFill>
                  <a:srgbClr val="000000"/>
                </a:solidFill>
                <a:latin typeface="Arial" panose="020B0604020202020204" pitchFamily="34" charset="0"/>
                <a:ea typeface="Open Sans" pitchFamily="2" charset="0"/>
                <a:cs typeface="Arial" panose="020B0604020202020204" pitchFamily="34" charset="0"/>
              </a:rPr>
              <a:t>פנדריך</a:t>
            </a:r>
            <a:r>
              <a:rPr lang="he-IL" sz="1400" dirty="0">
                <a:solidFill>
                  <a:srgbClr val="000000"/>
                </a:solidFill>
                <a:latin typeface="Arial" panose="020B0604020202020204" pitchFamily="34" charset="0"/>
                <a:ea typeface="Open Sans" pitchFamily="2" charset="0"/>
                <a:cs typeface="Arial" panose="020B0604020202020204" pitchFamily="34" charset="0"/>
              </a:rPr>
              <a:t>, לידיה </a:t>
            </a:r>
            <a:r>
              <a:rPr lang="he-IL" sz="1400" dirty="0" err="1">
                <a:solidFill>
                  <a:srgbClr val="000000"/>
                </a:solidFill>
                <a:latin typeface="Arial" panose="020B0604020202020204" pitchFamily="34" charset="0"/>
                <a:ea typeface="Open Sans" pitchFamily="2" charset="0"/>
                <a:cs typeface="Arial" panose="020B0604020202020204" pitchFamily="34" charset="0"/>
              </a:rPr>
              <a:t>שונקר</a:t>
            </a:r>
            <a:r>
              <a:rPr lang="he-IL" sz="1400" dirty="0">
                <a:solidFill>
                  <a:srgbClr val="000000"/>
                </a:solidFill>
                <a:latin typeface="Arial" panose="020B0604020202020204" pitchFamily="34" charset="0"/>
                <a:ea typeface="Open Sans" pitchFamily="2" charset="0"/>
                <a:cs typeface="Arial" panose="020B0604020202020204" pitchFamily="34" charset="0"/>
              </a:rPr>
              <a:t>, </a:t>
            </a:r>
          </a:p>
          <a:p>
            <a:pPr lvl="0" algn="ctr" rtl="1">
              <a:defRPr/>
            </a:pPr>
            <a:r>
              <a:rPr lang="he-IL" sz="1400" dirty="0">
                <a:solidFill>
                  <a:srgbClr val="000000"/>
                </a:solidFill>
                <a:latin typeface="Arial" panose="020B0604020202020204" pitchFamily="34" charset="0"/>
                <a:ea typeface="Open Sans" pitchFamily="2" charset="0"/>
                <a:cs typeface="Arial" panose="020B0604020202020204" pitchFamily="34" charset="0"/>
              </a:rPr>
              <a:t>פרופ' ד"ר </a:t>
            </a:r>
            <a:r>
              <a:rPr lang="he-IL" sz="1400" dirty="0" err="1">
                <a:solidFill>
                  <a:srgbClr val="000000"/>
                </a:solidFill>
                <a:latin typeface="Arial" panose="020B0604020202020204" pitchFamily="34" charset="0"/>
                <a:ea typeface="Open Sans" pitchFamily="2" charset="0"/>
                <a:cs typeface="Arial" panose="020B0604020202020204" pitchFamily="34" charset="0"/>
              </a:rPr>
              <a:t>ריינהולד</a:t>
            </a:r>
            <a:r>
              <a:rPr lang="he-IL" sz="1400" dirty="0">
                <a:solidFill>
                  <a:srgbClr val="000000"/>
                </a:solidFill>
                <a:latin typeface="Arial" panose="020B0604020202020204" pitchFamily="34" charset="0"/>
                <a:ea typeface="Open Sans" pitchFamily="2" charset="0"/>
                <a:cs typeface="Arial" panose="020B0604020202020204" pitchFamily="34" charset="0"/>
              </a:rPr>
              <a:t> שונה; פרופ' ד"ר וולפגנג </a:t>
            </a:r>
            <a:r>
              <a:rPr lang="he-IL" sz="1400" dirty="0" err="1">
                <a:solidFill>
                  <a:srgbClr val="000000"/>
                </a:solidFill>
                <a:latin typeface="Arial" panose="020B0604020202020204" pitchFamily="34" charset="0"/>
                <a:ea typeface="Open Sans" pitchFamily="2" charset="0"/>
                <a:cs typeface="Arial" panose="020B0604020202020204" pitchFamily="34" charset="0"/>
              </a:rPr>
              <a:t>שרואר</a:t>
            </a:r>
            <a:r>
              <a:rPr lang="he-IL" sz="1400" dirty="0">
                <a:solidFill>
                  <a:srgbClr val="000000"/>
                </a:solidFill>
                <a:latin typeface="Arial" panose="020B0604020202020204" pitchFamily="34" charset="0"/>
                <a:ea typeface="Open Sans" pitchFamily="2" charset="0"/>
                <a:cs typeface="Arial" panose="020B0604020202020204" pitchFamily="34" charset="0"/>
              </a:rPr>
              <a:t>;</a:t>
            </a:r>
          </a:p>
          <a:p>
            <a:pPr lvl="0" algn="ctr" rtl="1">
              <a:defRPr/>
            </a:pPr>
            <a:r>
              <a:rPr lang="he-IL" sz="1400" dirty="0" err="1">
                <a:solidFill>
                  <a:srgbClr val="000000"/>
                </a:solidFill>
                <a:latin typeface="Arial" panose="020B0604020202020204" pitchFamily="34" charset="0"/>
                <a:ea typeface="Open Sans" pitchFamily="2" charset="0"/>
                <a:cs typeface="Arial" panose="020B0604020202020204" pitchFamily="34" charset="0"/>
              </a:rPr>
              <a:t>נורברט</a:t>
            </a:r>
            <a:r>
              <a:rPr lang="he-IL" sz="1400" dirty="0">
                <a:solidFill>
                  <a:srgbClr val="000000"/>
                </a:solidFill>
                <a:latin typeface="Arial" panose="020B0604020202020204" pitchFamily="34" charset="0"/>
                <a:ea typeface="Open Sans" pitchFamily="2" charset="0"/>
                <a:cs typeface="Arial" panose="020B0604020202020204" pitchFamily="34" charset="0"/>
              </a:rPr>
              <a:t> שטרוק; פרופ' ד"ר </a:t>
            </a:r>
            <a:r>
              <a:rPr lang="he-IL" sz="1400" dirty="0" err="1">
                <a:solidFill>
                  <a:srgbClr val="000000"/>
                </a:solidFill>
                <a:latin typeface="Arial" panose="020B0604020202020204" pitchFamily="34" charset="0"/>
                <a:ea typeface="Open Sans" pitchFamily="2" charset="0"/>
                <a:cs typeface="Arial" panose="020B0604020202020204" pitchFamily="34" charset="0"/>
              </a:rPr>
              <a:t>בנדיקט</a:t>
            </a:r>
            <a:r>
              <a:rPr lang="he-IL" sz="1400" dirty="0">
                <a:solidFill>
                  <a:srgbClr val="000000"/>
                </a:solidFill>
                <a:latin typeface="Arial" panose="020B0604020202020204" pitchFamily="34" charset="0"/>
                <a:ea typeface="Open Sans" pitchFamily="2" charset="0"/>
                <a:cs typeface="Arial" panose="020B0604020202020204" pitchFamily="34" charset="0"/>
              </a:rPr>
              <a:t> </a:t>
            </a:r>
            <a:r>
              <a:rPr lang="he-IL" sz="1400" dirty="0" err="1">
                <a:solidFill>
                  <a:srgbClr val="000000"/>
                </a:solidFill>
                <a:latin typeface="Arial" panose="020B0604020202020204" pitchFamily="34" charset="0"/>
                <a:ea typeface="Open Sans" pitchFamily="2" charset="0"/>
                <a:cs typeface="Arial" panose="020B0604020202020204" pitchFamily="34" charset="0"/>
              </a:rPr>
              <a:t>שטורצנהקר</a:t>
            </a:r>
            <a:endParaRPr lang="he-IL" sz="1400" dirty="0">
              <a:solidFill>
                <a:srgbClr val="000000"/>
              </a:solidFill>
              <a:latin typeface="Arial" panose="020B0604020202020204" pitchFamily="34" charset="0"/>
              <a:ea typeface="Open Sans" pitchFamily="2" charset="0"/>
              <a:cs typeface="Arial" panose="020B0604020202020204" pitchFamily="34" charset="0"/>
            </a:endParaRPr>
          </a:p>
          <a:p>
            <a:pPr lvl="0" algn="ctr" rtl="1">
              <a:defRPr/>
            </a:pPr>
            <a:endParaRPr lang="de-DE" sz="1400" dirty="0">
              <a:solidFill>
                <a:srgbClr val="000000"/>
              </a:solidFill>
              <a:latin typeface="Arial" panose="020B0604020202020204" pitchFamily="34" charset="0"/>
              <a:ea typeface="Open Sans" pitchFamily="2" charset="0"/>
              <a:cs typeface="Arial" panose="020B0604020202020204" pitchFamily="34" charset="0"/>
            </a:endParaRPr>
          </a:p>
          <a:p>
            <a:pPr lvl="0" algn="ctr" rtl="1">
              <a:defRPr/>
            </a:pPr>
            <a:r>
              <a:rPr lang="he-IL" sz="1400" dirty="0">
                <a:solidFill>
                  <a:srgbClr val="000000"/>
                </a:solidFill>
                <a:latin typeface="Arial" panose="020B0604020202020204" pitchFamily="34" charset="0"/>
                <a:ea typeface="Open Sans" pitchFamily="2" charset="0"/>
                <a:cs typeface="Arial" panose="020B0604020202020204" pitchFamily="34" charset="0"/>
              </a:rPr>
              <a:t>משתתפים נוספים: דירק לאמפ; ד"ר ינס פוטמן; </a:t>
            </a:r>
          </a:p>
          <a:p>
            <a:pPr lvl="0" algn="ctr" rtl="1">
              <a:defRPr/>
            </a:pPr>
            <a:r>
              <a:rPr lang="he-IL" sz="1400" dirty="0">
                <a:solidFill>
                  <a:srgbClr val="000000"/>
                </a:solidFill>
                <a:latin typeface="Arial" panose="020B0604020202020204" pitchFamily="34" charset="0"/>
                <a:ea typeface="Open Sans" pitchFamily="2" charset="0"/>
                <a:cs typeface="Arial" panose="020B0604020202020204" pitchFamily="34" charset="0"/>
              </a:rPr>
              <a:t>אנמרי שמול</a:t>
            </a:r>
            <a:endParaRPr lang="de-DE" sz="1400" dirty="0">
              <a:solidFill>
                <a:srgbClr val="000000"/>
              </a:solidFill>
              <a:latin typeface="Arial" panose="020B0604020202020204" pitchFamily="34" charset="0"/>
              <a:ea typeface="Open Sans" pitchFamily="2" charset="0"/>
              <a:cs typeface="Arial" panose="020B0604020202020204" pitchFamily="34" charset="0"/>
            </a:endParaRPr>
          </a:p>
          <a:p>
            <a:pPr lvl="0" algn="ctr" rtl="1">
              <a:defRPr/>
            </a:pPr>
            <a:endParaRPr lang="he-IL" sz="1400" dirty="0">
              <a:solidFill>
                <a:srgbClr val="000000"/>
              </a:solidFill>
              <a:latin typeface="Arial" panose="020B0604020202020204" pitchFamily="34" charset="0"/>
              <a:ea typeface="Open Sans" pitchFamily="2" charset="0"/>
              <a:cs typeface="Arial" panose="020B0604020202020204" pitchFamily="34" charset="0"/>
            </a:endParaRPr>
          </a:p>
          <a:p>
            <a:pPr lvl="0" algn="ctr" rtl="1">
              <a:defRPr/>
            </a:pPr>
            <a:r>
              <a:rPr lang="he-IL" sz="1400" dirty="0">
                <a:solidFill>
                  <a:srgbClr val="000000"/>
                </a:solidFill>
                <a:latin typeface="Arial" panose="020B0604020202020204" pitchFamily="34" charset="0"/>
                <a:ea typeface="Open Sans" pitchFamily="2" charset="0"/>
                <a:cs typeface="Arial" panose="020B0604020202020204" pitchFamily="34" charset="0"/>
              </a:rPr>
              <a:t>תיאום הפרויקט מטעם </a:t>
            </a:r>
            <a:r>
              <a:rPr lang="de-DE" sz="1400" dirty="0">
                <a:solidFill>
                  <a:srgbClr val="000000"/>
                </a:solidFill>
                <a:latin typeface="Arial" panose="020B0604020202020204" pitchFamily="34" charset="0"/>
                <a:ea typeface="Open Sans" pitchFamily="2" charset="0"/>
                <a:cs typeface="Arial" panose="020B0604020202020204" pitchFamily="34" charset="0"/>
              </a:rPr>
              <a:t>IJAB </a:t>
            </a:r>
            <a:r>
              <a:rPr lang="he-IL" sz="1400" dirty="0">
                <a:solidFill>
                  <a:srgbClr val="000000"/>
                </a:solidFill>
                <a:latin typeface="Arial" panose="020B0604020202020204" pitchFamily="34" charset="0"/>
                <a:ea typeface="Open Sans" pitchFamily="2" charset="0"/>
                <a:cs typeface="Arial" panose="020B0604020202020204" pitchFamily="34" charset="0"/>
              </a:rPr>
              <a:t>: סוזנה קלינצינג</a:t>
            </a:r>
            <a:endParaRPr lang="de-DE" sz="1400" dirty="0">
              <a:solidFill>
                <a:srgbClr val="000000"/>
              </a:solidFill>
              <a:latin typeface="Arial" panose="020B0604020202020204" pitchFamily="34" charset="0"/>
              <a:ea typeface="Open Sans" pitchFamily="2" charset="0"/>
              <a:cs typeface="Arial" panose="020B0604020202020204" pitchFamily="34" charset="0"/>
            </a:endParaRPr>
          </a:p>
          <a:p>
            <a:pPr algn="ctr" rtl="1">
              <a:defRPr/>
            </a:pPr>
            <a:r>
              <a:rPr lang="he-IL" sz="1400" dirty="0">
                <a:solidFill>
                  <a:srgbClr val="000000"/>
                </a:solidFill>
                <a:latin typeface="Arial" panose="020B0604020202020204" pitchFamily="34" charset="0"/>
                <a:ea typeface="Open Sans" pitchFamily="2" charset="0"/>
                <a:cs typeface="Arial" panose="020B0604020202020204" pitchFamily="34" charset="0"/>
              </a:rPr>
              <a:t>בון 2021</a:t>
            </a:r>
            <a:endParaRPr lang="de-DE" sz="1400" dirty="0">
              <a:solidFill>
                <a:srgbClr val="000000"/>
              </a:solidFill>
              <a:latin typeface="Arial" panose="020B0604020202020204" pitchFamily="34" charset="0"/>
              <a:ea typeface="Open Sans" pitchFamily="2" charset="0"/>
              <a:cs typeface="Arial" panose="020B0604020202020204" pitchFamily="34" charset="0"/>
            </a:endParaRPr>
          </a:p>
          <a:p>
            <a:pPr algn="ctr" rtl="1">
              <a:defRPr/>
            </a:pPr>
            <a:endParaRPr lang="de-DE" sz="1400" dirty="0">
              <a:solidFill>
                <a:srgbClr val="000000"/>
              </a:solidFill>
              <a:latin typeface="Arial" panose="020B0604020202020204" pitchFamily="34" charset="0"/>
              <a:ea typeface="Open Sans" pitchFamily="2" charset="0"/>
              <a:cs typeface="Arial" panose="020B0604020202020204" pitchFamily="34" charset="0"/>
            </a:endParaRPr>
          </a:p>
          <a:p>
            <a:pPr algn="ctr" rtl="1">
              <a:defRPr/>
            </a:pPr>
            <a:r>
              <a:rPr lang="he-IL" sz="1400" dirty="0">
                <a:latin typeface="Arial" panose="020B0604020202020204" pitchFamily="34" charset="0"/>
                <a:cs typeface="Arial" panose="020B0604020202020204" pitchFamily="34" charset="0"/>
              </a:rPr>
              <a:t>הגרסה העברית של מערכת המידע נוצרה בשיתוף עם </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ConAct</a:t>
            </a:r>
            <a:r>
              <a:rPr lang="de-DE" sz="1400" dirty="0">
                <a:latin typeface="Arial" panose="020B0604020202020204" pitchFamily="34" charset="0"/>
                <a:cs typeface="Arial" panose="020B0604020202020204" pitchFamily="34" charset="0"/>
              </a:rPr>
              <a:t> - </a:t>
            </a:r>
            <a:r>
              <a:rPr lang="he-IL" sz="1400" dirty="0">
                <a:latin typeface="Arial" panose="020B0604020202020204" pitchFamily="34" charset="0"/>
                <a:cs typeface="Arial" panose="020B0604020202020204" pitchFamily="34" charset="0"/>
              </a:rPr>
              <a:t>מרכז התיאום חילופי נוער גרמניה-ישראל.</a:t>
            </a:r>
            <a:endParaRPr lang="he-IL" sz="1400" dirty="0">
              <a:solidFill>
                <a:srgbClr val="000000"/>
              </a:solidFill>
              <a:latin typeface="Arial" panose="020B0604020202020204" pitchFamily="34" charset="0"/>
              <a:ea typeface="Open Sans" pitchFamily="2" charset="0"/>
              <a:cs typeface="Arial" panose="020B0604020202020204" pitchFamily="34" charset="0"/>
            </a:endParaRPr>
          </a:p>
        </p:txBody>
      </p:sp>
      <p:pic>
        <p:nvPicPr>
          <p:cNvPr id="5" name="Picture 16">
            <a:extLst>
              <a:ext uri="{FF2B5EF4-FFF2-40B4-BE49-F238E27FC236}">
                <a16:creationId xmlns:a16="http://schemas.microsoft.com/office/drawing/2014/main" id="{99AC3867-BD52-9946-A390-DD1B4DE668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9085" y="5242089"/>
            <a:ext cx="2874763" cy="70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5013176"/>
            <a:ext cx="2549291" cy="1368152"/>
          </a:xfrm>
          <a:prstGeom prst="rect">
            <a:avLst/>
          </a:prstGeom>
        </p:spPr>
      </p:pic>
      <p:pic>
        <p:nvPicPr>
          <p:cNvPr id="8" name="Grafik 7" descr="Ein Bild, das Logo enthält.&#10;&#10;Automatisch generierte Beschreibung">
            <a:extLst>
              <a:ext uri="{FF2B5EF4-FFF2-40B4-BE49-F238E27FC236}">
                <a16:creationId xmlns:a16="http://schemas.microsoft.com/office/drawing/2014/main" id="{28B911C0-D2A8-E9A5-2178-76A6A6BE0994}"/>
              </a:ext>
            </a:extLst>
          </p:cNvPr>
          <p:cNvPicPr>
            <a:picLocks noChangeAspect="1"/>
          </p:cNvPicPr>
          <p:nvPr/>
        </p:nvPicPr>
        <p:blipFill>
          <a:blip r:embed="rId5"/>
          <a:stretch>
            <a:fillRect/>
          </a:stretch>
        </p:blipFill>
        <p:spPr>
          <a:xfrm>
            <a:off x="3619500" y="5301208"/>
            <a:ext cx="1905000" cy="1000125"/>
          </a:xfrm>
          <a:prstGeom prst="rect">
            <a:avLst/>
          </a:prstGeom>
        </p:spPr>
      </p:pic>
    </p:spTree>
    <p:extLst>
      <p:ext uri="{BB962C8B-B14F-4D97-AF65-F5344CB8AC3E}">
        <p14:creationId xmlns:p14="http://schemas.microsoft.com/office/powerpoint/2010/main" val="274447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t>1.1.7 עוני</a:t>
            </a:r>
            <a:endParaRPr lang="de-DE" dirty="0"/>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buNone/>
            </a:pPr>
            <a:r>
              <a:rPr lang="he-IL" sz="1900" dirty="0">
                <a:solidFill>
                  <a:srgbClr val="000000"/>
                </a:solidFill>
              </a:rPr>
              <a:t>עוני </a:t>
            </a:r>
            <a:r>
              <a:rPr lang="he-IL" sz="1900" b="0" dirty="0">
                <a:solidFill>
                  <a:srgbClr val="000000"/>
                </a:solidFill>
              </a:rPr>
              <a:t>מוגדר בעיקר כמחסור באמצעים ובהזדמנויות לחיות ולעצב את החיים באופן שהוא בדרך כלל אפשרי בחברה מסוימת בהתבסס על רמת העושר במהלך ההיסטוריה.</a:t>
            </a:r>
          </a:p>
          <a:p>
            <a:pPr marL="0" indent="0" algn="r" rtl="1">
              <a:buNone/>
            </a:pPr>
            <a:r>
              <a:rPr lang="he-IL" sz="1900" b="0" dirty="0">
                <a:solidFill>
                  <a:srgbClr val="000000"/>
                </a:solidFill>
              </a:rPr>
              <a:t>שיעורי העוני בגרמניה ב-2019:</a:t>
            </a:r>
          </a:p>
          <a:p>
            <a:pPr algn="r" rtl="1">
              <a:spcBef>
                <a:spcPts val="0"/>
              </a:spcBef>
            </a:pPr>
            <a:r>
              <a:rPr lang="he-IL" sz="1900" b="0" dirty="0">
                <a:solidFill>
                  <a:srgbClr val="000000"/>
                </a:solidFill>
              </a:rPr>
              <a:t>סה"כ: 15.9%</a:t>
            </a:r>
          </a:p>
          <a:p>
            <a:pPr algn="r" rtl="1">
              <a:spcBef>
                <a:spcPts val="0"/>
              </a:spcBef>
            </a:pPr>
            <a:r>
              <a:rPr lang="he-IL" sz="1900" b="0" dirty="0">
                <a:solidFill>
                  <a:srgbClr val="000000"/>
                </a:solidFill>
              </a:rPr>
              <a:t>ברמן 24.9% - בוואריה 11.9%</a:t>
            </a:r>
          </a:p>
          <a:p>
            <a:pPr algn="r" rtl="1">
              <a:spcBef>
                <a:spcPts val="0"/>
              </a:spcBef>
            </a:pPr>
            <a:r>
              <a:rPr lang="he-IL" sz="1900" b="0" dirty="0">
                <a:solidFill>
                  <a:srgbClr val="000000"/>
                </a:solidFill>
              </a:rPr>
              <a:t>מתחת לגיל 18: 12.5%; 18-25 שנים: 25.8%</a:t>
            </a:r>
          </a:p>
          <a:p>
            <a:pPr algn="r" rtl="1">
              <a:spcBef>
                <a:spcPts val="0"/>
              </a:spcBef>
            </a:pPr>
            <a:r>
              <a:rPr lang="he-IL" sz="1900" b="0" dirty="0">
                <a:solidFill>
                  <a:srgbClr val="000000"/>
                </a:solidFill>
              </a:rPr>
              <a:t>הורים יחידניים: 42.7%</a:t>
            </a:r>
          </a:p>
          <a:p>
            <a:pPr algn="r" rtl="1">
              <a:spcBef>
                <a:spcPts val="0"/>
              </a:spcBef>
            </a:pPr>
            <a:r>
              <a:rPr lang="he-IL" sz="1900" b="0" dirty="0">
                <a:solidFill>
                  <a:srgbClr val="000000"/>
                </a:solidFill>
              </a:rPr>
              <a:t>אנשים בעלי רקע של הגירה: 26.9%</a:t>
            </a:r>
          </a:p>
          <a:p>
            <a:pPr algn="r" rtl="1">
              <a:spcBef>
                <a:spcPts val="0"/>
              </a:spcBef>
            </a:pPr>
            <a:r>
              <a:rPr lang="he-IL" sz="1900" b="0" dirty="0">
                <a:solidFill>
                  <a:srgbClr val="000000"/>
                </a:solidFill>
              </a:rPr>
              <a:t>משפחות עם 3 ילדים או יותר: 30.9%</a:t>
            </a:r>
            <a:endParaRPr lang="de-DE" sz="1700"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96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solidFill>
                  <a:srgbClr val="000000"/>
                </a:solidFill>
              </a:rPr>
              <a:t>1.1.8 הגירה ופליטים</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269875" lvl="1" indent="0" algn="r" rtl="1">
              <a:buNone/>
            </a:pPr>
            <a:r>
              <a:rPr lang="he-IL" b="1" dirty="0">
                <a:solidFill>
                  <a:srgbClr val="000000"/>
                </a:solidFill>
              </a:rPr>
              <a:t>בגרמניה חיים 83.1 מיליון תושבים</a:t>
            </a:r>
            <a:r>
              <a:rPr lang="de-DE" b="1" dirty="0">
                <a:solidFill>
                  <a:srgbClr val="000000"/>
                </a:solidFill>
              </a:rPr>
              <a:t>:</a:t>
            </a:r>
            <a:endParaRPr lang="he-IL" b="1" dirty="0">
              <a:solidFill>
                <a:srgbClr val="000000"/>
              </a:solidFill>
            </a:endParaRPr>
          </a:p>
          <a:p>
            <a:pPr lvl="1" algn="r" rtl="1"/>
            <a:r>
              <a:rPr lang="he-IL" dirty="0">
                <a:solidFill>
                  <a:srgbClr val="000000"/>
                </a:solidFill>
              </a:rPr>
              <a:t>מתוכם 11.2 מיליון אזרחים זרים; ש- 43% מהם הינם אזרחי האיחוד האירופי.</a:t>
            </a:r>
          </a:p>
          <a:p>
            <a:pPr lvl="1" algn="r" rtl="1"/>
            <a:r>
              <a:rPr lang="he-IL" dirty="0">
                <a:solidFill>
                  <a:srgbClr val="000000"/>
                </a:solidFill>
              </a:rPr>
              <a:t>מתוכם 20.8 מיליון בעלי רקע של הגירה. </a:t>
            </a:r>
          </a:p>
          <a:p>
            <a:pPr marL="269875" lvl="1" indent="0" algn="r" rtl="1">
              <a:buNone/>
            </a:pPr>
            <a:r>
              <a:rPr lang="he-IL" sz="1600" dirty="0">
                <a:solidFill>
                  <a:srgbClr val="000000"/>
                </a:solidFill>
              </a:rPr>
              <a:t>בקבוצת הגיל 10-20 מדובר בכ-36%.</a:t>
            </a:r>
          </a:p>
          <a:p>
            <a:pPr marL="925512" lvl="2" indent="-342900" algn="r" rtl="1"/>
            <a:r>
              <a:rPr lang="he-IL" dirty="0">
                <a:solidFill>
                  <a:srgbClr val="000000"/>
                </a:solidFill>
              </a:rPr>
              <a:t>10.9 מיליון גרמנים (13% מהאוכלוסייה) הינם בעלי רקע של הגירה; אחד מכל שלושה חי בגרמניה מאז לידתו.</a:t>
            </a:r>
          </a:p>
          <a:p>
            <a:pPr marL="269875" lvl="1" indent="0" algn="r" rtl="1">
              <a:buNone/>
            </a:pPr>
            <a:r>
              <a:rPr lang="he-IL" dirty="0">
                <a:solidFill>
                  <a:srgbClr val="000000"/>
                </a:solidFill>
              </a:rPr>
              <a:t>166,000 איש הגישו בקשה למקלט בגרמניה ב-2019. מתוכם, 43% (71,400) היו קטינים.</a:t>
            </a:r>
          </a:p>
          <a:p>
            <a:pPr marL="269875" lvl="1" indent="0" algn="r" rtl="1">
              <a:buNone/>
            </a:pPr>
            <a:r>
              <a:rPr lang="he-IL" dirty="0">
                <a:solidFill>
                  <a:srgbClr val="000000"/>
                </a:solidFill>
              </a:rPr>
              <a:t>8,647 קטינים פליטים ללא ליווי נלקחו למשמורת של שירותי הרווחה לילדים ונוער ב-2019. 11% מהם היו קטינות. 65% מהם היו בגילאים 16 עד 18.</a:t>
            </a:r>
            <a:endParaRPr lang="de-DE"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33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t>1.1.9 מוגבלויות</a:t>
            </a:r>
            <a:endParaRPr lang="de-DE" dirty="0"/>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85000" lnSpcReduction="10000"/>
          </a:bodyPr>
          <a:lstStyle/>
          <a:p>
            <a:pPr marL="0" indent="0" algn="r" rtl="1">
              <a:buNone/>
            </a:pPr>
            <a:r>
              <a:rPr lang="he-IL" sz="2100" b="0" dirty="0">
                <a:solidFill>
                  <a:srgbClr val="000000"/>
                </a:solidFill>
              </a:rPr>
              <a:t>אמנת האו"ם בדבר זכויותיהם של אנשים עם מוגבלויות מגדירה </a:t>
            </a:r>
            <a:r>
              <a:rPr lang="he-IL" sz="2100" dirty="0">
                <a:solidFill>
                  <a:srgbClr val="000000"/>
                </a:solidFill>
              </a:rPr>
              <a:t>צעירים כבעלי מוגבלות</a:t>
            </a:r>
            <a:r>
              <a:rPr lang="he-IL" sz="2100" b="0" dirty="0">
                <a:solidFill>
                  <a:srgbClr val="000000"/>
                </a:solidFill>
              </a:rPr>
              <a:t> אם יש להם ליקוי גופני, נפשי, שכלי או חושי, אשר באינטראקציה עם מחסומי גישה ומכשולים סביבתיים, קיים סיכוי גבוה שהוא יפגום ביכולתם להשתתפות שווה בחברה למשך יותר משישה חודשים. </a:t>
            </a:r>
          </a:p>
          <a:p>
            <a:pPr algn="r" rtl="1"/>
            <a:r>
              <a:rPr lang="he-IL" sz="2100" b="0" dirty="0">
                <a:solidFill>
                  <a:srgbClr val="000000"/>
                </a:solidFill>
              </a:rPr>
              <a:t>לכ-194,000 ילדים ובני נוער מתחת לגיל 18 ישנה מוגבלות קשה מוכרת (כ-1.5%).</a:t>
            </a:r>
          </a:p>
          <a:p>
            <a:pPr algn="r" rtl="1"/>
            <a:r>
              <a:rPr lang="he-IL" sz="2100" b="0" dirty="0">
                <a:solidFill>
                  <a:srgbClr val="000000"/>
                </a:solidFill>
              </a:rPr>
              <a:t>ל-3.6% מבין הצעירים החיים במשקי בית פרטיים ישנה מוגבלות.</a:t>
            </a:r>
          </a:p>
          <a:p>
            <a:pPr algn="r" rtl="1"/>
            <a:r>
              <a:rPr lang="he-IL" sz="2100" b="0" dirty="0">
                <a:solidFill>
                  <a:srgbClr val="000000"/>
                </a:solidFill>
              </a:rPr>
              <a:t>כ-21,000 צעירים עם מוגבלויות מתגוררים במוסדות של שירותי הרווחה לילדים ונוער. </a:t>
            </a:r>
          </a:p>
          <a:p>
            <a:pPr algn="r" rtl="1"/>
            <a:r>
              <a:rPr lang="he-IL" sz="2100" b="0" dirty="0">
                <a:solidFill>
                  <a:srgbClr val="000000"/>
                </a:solidFill>
              </a:rPr>
              <a:t>כ-102,000 ילדים ובני נוער עם מוגבלויות מתגוררים במוסדות תמיכה להשתלבות בחברה.</a:t>
            </a:r>
          </a:p>
          <a:p>
            <a:pPr algn="r" rtl="1"/>
            <a:r>
              <a:rPr lang="he-IL" sz="2100" b="0" dirty="0">
                <a:solidFill>
                  <a:srgbClr val="000000"/>
                </a:solidFill>
              </a:rPr>
              <a:t>ברפובליקה </a:t>
            </a:r>
            <a:r>
              <a:rPr lang="he-IL" sz="2100" b="0" dirty="0" err="1">
                <a:solidFill>
                  <a:srgbClr val="000000"/>
                </a:solidFill>
              </a:rPr>
              <a:t>הפדרלית</a:t>
            </a:r>
            <a:r>
              <a:rPr lang="he-IL" sz="2100" b="0" dirty="0">
                <a:solidFill>
                  <a:srgbClr val="000000"/>
                </a:solidFill>
              </a:rPr>
              <a:t> של גרמניה חיות כ-390,000 משפחות, שבהן אמהות או אבות עם מוגבלויות חיים יחד עם ילדיהם הקטינים.</a:t>
            </a:r>
            <a:endParaRPr lang="de-DE" dirty="0">
              <a:solidFill>
                <a:srgbClr val="000000"/>
              </a:solidFill>
            </a:endParaRPr>
          </a:p>
        </p:txBody>
      </p:sp>
      <p:sp>
        <p:nvSpPr>
          <p:cNvPr id="12"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42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hteck 2" descr="Dient als Rahmen für die hier benannten Schnittstellen der Kooperation zwischen der Kinder- und Jugendhilfen und verschiedenen anderen Arbeitsfeldern"/>
          <p:cNvSpPr/>
          <p:nvPr/>
        </p:nvSpPr>
        <p:spPr>
          <a:xfrm>
            <a:off x="302586" y="1559343"/>
            <a:ext cx="8577254" cy="4689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8928992" cy="428738"/>
          </a:xfrm>
        </p:spPr>
        <p:txBody>
          <a:bodyPr>
            <a:noAutofit/>
          </a:bodyPr>
          <a:lstStyle/>
          <a:p>
            <a:pPr rtl="1"/>
            <a:r>
              <a:rPr lang="he-IL" dirty="0"/>
              <a:t>1.1.10 שירותי הרווחה לילדים ונוער – ממשקי שיתוף פעולה</a:t>
            </a:r>
            <a:endParaRPr lang="de-DE" dirty="0"/>
          </a:p>
        </p:txBody>
      </p:sp>
      <p:sp>
        <p:nvSpPr>
          <p:cNvPr id="11" name="Rad 10" descr="soll deutlich machen, dass Kinder- und Jugendhilfe mit anderen Arbeitsfeldern zusammenwirkt"/>
          <p:cNvSpPr/>
          <p:nvPr/>
        </p:nvSpPr>
        <p:spPr>
          <a:xfrm>
            <a:off x="2947726" y="2199863"/>
            <a:ext cx="2968485" cy="2822710"/>
          </a:xfrm>
          <a:prstGeom prst="donut">
            <a:avLst>
              <a:gd name="adj" fmla="val 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Freihandform 18"/>
          <p:cNvSpPr/>
          <p:nvPr/>
        </p:nvSpPr>
        <p:spPr>
          <a:xfrm>
            <a:off x="4786351" y="1588719"/>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p:nvSpPr>
        <p:spPr>
          <a:xfrm>
            <a:off x="5425879" y="3363375"/>
            <a:ext cx="3414207" cy="1791726"/>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1080000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p:nvSpPr>
        <p:spPr>
          <a:xfrm>
            <a:off x="282266" y="3571471"/>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10800000" lon="10799475" rev="21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p:cNvSpPr/>
          <p:nvPr/>
        </p:nvSpPr>
        <p:spPr>
          <a:xfrm>
            <a:off x="3009127" y="4518991"/>
            <a:ext cx="2862470" cy="1643270"/>
          </a:xfrm>
          <a:custGeom>
            <a:avLst/>
            <a:gdLst>
              <a:gd name="connsiteX0" fmla="*/ 2862470 w 2862470"/>
              <a:gd name="connsiteY0" fmla="*/ 1643270 h 1643270"/>
              <a:gd name="connsiteX1" fmla="*/ 1391478 w 2862470"/>
              <a:gd name="connsiteY1" fmla="*/ 0 h 1643270"/>
              <a:gd name="connsiteX2" fmla="*/ 0 w 2862470"/>
              <a:gd name="connsiteY2" fmla="*/ 1643270 h 1643270"/>
              <a:gd name="connsiteX3" fmla="*/ 0 w 2862470"/>
              <a:gd name="connsiteY3" fmla="*/ 1643270 h 1643270"/>
              <a:gd name="connsiteX4" fmla="*/ 0 w 2862470"/>
              <a:gd name="connsiteY4" fmla="*/ 1643270 h 1643270"/>
              <a:gd name="connsiteX5" fmla="*/ 0 w 2862470"/>
              <a:gd name="connsiteY5" fmla="*/ 1643270 h 1643270"/>
              <a:gd name="connsiteX6" fmla="*/ 0 w 2862470"/>
              <a:gd name="connsiteY6" fmla="*/ 1643270 h 164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470" h="1643270">
                <a:moveTo>
                  <a:pt x="2862470" y="1643270"/>
                </a:moveTo>
                <a:cubicBezTo>
                  <a:pt x="2365513" y="821635"/>
                  <a:pt x="1868556" y="0"/>
                  <a:pt x="1391478" y="0"/>
                </a:cubicBezTo>
                <a:cubicBezTo>
                  <a:pt x="914400" y="0"/>
                  <a:pt x="0" y="1643270"/>
                  <a:pt x="0" y="1643270"/>
                </a:cubicBezTo>
                <a:lnTo>
                  <a:pt x="0" y="1643270"/>
                </a:lnTo>
                <a:lnTo>
                  <a:pt x="0" y="1643270"/>
                </a:lnTo>
                <a:lnTo>
                  <a:pt x="0" y="1643270"/>
                </a:lnTo>
                <a:lnTo>
                  <a:pt x="0" y="1643270"/>
                </a:lnTo>
              </a:path>
            </a:pathLst>
          </a:cu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p:cNvSpPr/>
          <p:nvPr/>
        </p:nvSpPr>
        <p:spPr>
          <a:xfrm>
            <a:off x="529639" y="1539023"/>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34925">
            <a:solidFill>
              <a:schemeClr val="accent3"/>
            </a:solidFill>
          </a:ln>
          <a:scene3d>
            <a:camera prst="orthographicFront">
              <a:rot lat="12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3225027" y="3094559"/>
            <a:ext cx="2591803" cy="790345"/>
          </a:xfrm>
          <a:prstGeom prst="rect">
            <a:avLst/>
          </a:prstGeom>
          <a:noFill/>
        </p:spPr>
        <p:txBody>
          <a:bodyPr wrap="square" rtlCol="0">
            <a:spAutoFit/>
          </a:bodyPr>
          <a:lstStyle/>
          <a:p>
            <a:pPr algn="ctr" rtl="1">
              <a:lnSpc>
                <a:spcPct val="150000"/>
              </a:lnSpc>
            </a:pPr>
            <a:r>
              <a:rPr lang="he-IL" sz="1600" b="1" dirty="0">
                <a:solidFill>
                  <a:srgbClr val="050607"/>
                </a:solidFill>
                <a:latin typeface="Arial" panose="020B0604020202020204" pitchFamily="34" charset="0"/>
                <a:cs typeface="Arial" panose="020B0604020202020204" pitchFamily="34" charset="0"/>
              </a:rPr>
              <a:t>שירותי רווחה לילדים ונוער</a:t>
            </a:r>
          </a:p>
          <a:p>
            <a:pPr algn="ctr" rtl="1">
              <a:lnSpc>
                <a:spcPct val="150000"/>
              </a:lnSpc>
            </a:pPr>
            <a:r>
              <a:rPr lang="he-IL" sz="1600" b="1" dirty="0">
                <a:solidFill>
                  <a:srgbClr val="050607"/>
                </a:solidFill>
                <a:latin typeface="Arial" panose="020B0604020202020204" pitchFamily="34" charset="0"/>
                <a:cs typeface="Arial" panose="020B0604020202020204" pitchFamily="34" charset="0"/>
              </a:rPr>
              <a:t>גופים ציבוריים ועצמאיים</a:t>
            </a:r>
            <a:endParaRPr lang="de-DE" sz="1600" b="1" dirty="0">
              <a:solidFill>
                <a:srgbClr val="050607"/>
              </a:solidFill>
              <a:latin typeface="Arial" panose="020B0604020202020204" pitchFamily="34" charset="0"/>
              <a:cs typeface="Arial" panose="020B0604020202020204" pitchFamily="34" charset="0"/>
            </a:endParaRPr>
          </a:p>
        </p:txBody>
      </p:sp>
      <p:sp>
        <p:nvSpPr>
          <p:cNvPr id="31" name="Textfeld 30"/>
          <p:cNvSpPr txBox="1"/>
          <p:nvPr/>
        </p:nvSpPr>
        <p:spPr>
          <a:xfrm>
            <a:off x="579827" y="1827099"/>
            <a:ext cx="2475020" cy="738664"/>
          </a:xfrm>
          <a:prstGeom prst="rect">
            <a:avLst/>
          </a:prstGeom>
          <a:noFill/>
        </p:spPr>
        <p:txBody>
          <a:bodyPr wrap="square" rtlCol="0">
            <a:spAutoFit/>
          </a:bodyPr>
          <a:lstStyle/>
          <a:p>
            <a:pPr algn="ctr" rtl="1"/>
            <a:r>
              <a:rPr lang="he-IL" sz="1400" b="1" dirty="0">
                <a:solidFill>
                  <a:srgbClr val="000000"/>
                </a:solidFill>
                <a:latin typeface="Arial" panose="020B0604020202020204" pitchFamily="34" charset="0"/>
                <a:cs typeface="Arial" panose="020B0604020202020204" pitchFamily="34" charset="0"/>
              </a:rPr>
              <a:t>מערכת המשפט</a:t>
            </a:r>
          </a:p>
          <a:p>
            <a:pPr algn="ctr" rtl="1"/>
            <a:r>
              <a:rPr lang="he-IL" sz="1400" dirty="0">
                <a:solidFill>
                  <a:srgbClr val="000000"/>
                </a:solidFill>
                <a:latin typeface="Arial" panose="020B0604020202020204" pitchFamily="34" charset="0"/>
                <a:cs typeface="Arial" panose="020B0604020202020204" pitchFamily="34" charset="0"/>
              </a:rPr>
              <a:t>שמירה על הגנת הילד במסגרת החלטות שיפוטיות</a:t>
            </a:r>
            <a:endParaRPr lang="de-DE" sz="1200" dirty="0">
              <a:solidFill>
                <a:srgbClr val="000000"/>
              </a:solidFill>
              <a:latin typeface="Arial" panose="020B0604020202020204" pitchFamily="34" charset="0"/>
              <a:cs typeface="Arial" panose="020B0604020202020204" pitchFamily="34" charset="0"/>
            </a:endParaRPr>
          </a:p>
        </p:txBody>
      </p:sp>
      <p:sp>
        <p:nvSpPr>
          <p:cNvPr id="32" name="Textfeld 31"/>
          <p:cNvSpPr txBox="1"/>
          <p:nvPr/>
        </p:nvSpPr>
        <p:spPr>
          <a:xfrm>
            <a:off x="5232398" y="1832410"/>
            <a:ext cx="3667762" cy="738664"/>
          </a:xfrm>
          <a:prstGeom prst="rect">
            <a:avLst/>
          </a:prstGeom>
          <a:noFill/>
        </p:spPr>
        <p:txBody>
          <a:bodyPr wrap="square" rtlCol="0">
            <a:spAutoFit/>
          </a:bodyPr>
          <a:lstStyle/>
          <a:p>
            <a:pPr algn="ctr" rtl="1"/>
            <a:r>
              <a:rPr lang="he-IL" sz="1400" b="1" dirty="0">
                <a:solidFill>
                  <a:srgbClr val="000000"/>
                </a:solidFill>
                <a:latin typeface="Arial" panose="020B0604020202020204" pitchFamily="34" charset="0"/>
                <a:cs typeface="Arial" panose="020B0604020202020204" pitchFamily="34" charset="0"/>
              </a:rPr>
              <a:t>מערכת הבריאות/סיוע בהשתלבות</a:t>
            </a:r>
          </a:p>
          <a:p>
            <a:pPr algn="ctr" rtl="1"/>
            <a:r>
              <a:rPr lang="he-IL" sz="1400" dirty="0">
                <a:solidFill>
                  <a:srgbClr val="000000"/>
                </a:solidFill>
                <a:latin typeface="Arial" panose="020B0604020202020204" pitchFamily="34" charset="0"/>
                <a:cs typeface="Arial" panose="020B0604020202020204" pitchFamily="34" charset="0"/>
              </a:rPr>
              <a:t>רופאים, פסיכולוגים, בתי חולים, </a:t>
            </a:r>
          </a:p>
          <a:p>
            <a:pPr algn="ctr" rtl="1"/>
            <a:r>
              <a:rPr lang="he-IL" sz="1400" dirty="0">
                <a:solidFill>
                  <a:srgbClr val="000000"/>
                </a:solidFill>
                <a:latin typeface="Arial" panose="020B0604020202020204" pitchFamily="34" charset="0"/>
                <a:cs typeface="Arial" panose="020B0604020202020204" pitchFamily="34" charset="0"/>
              </a:rPr>
              <a:t>שירותי בריאות ציבוריים</a:t>
            </a:r>
            <a:endParaRPr lang="de-DE" sz="1200" dirty="0">
              <a:solidFill>
                <a:srgbClr val="000000"/>
              </a:solidFill>
              <a:latin typeface="Arial" panose="020B0604020202020204" pitchFamily="34" charset="0"/>
              <a:cs typeface="Arial" panose="020B0604020202020204" pitchFamily="34" charset="0"/>
            </a:endParaRPr>
          </a:p>
        </p:txBody>
      </p:sp>
      <p:sp>
        <p:nvSpPr>
          <p:cNvPr id="33" name="Textfeld 32"/>
          <p:cNvSpPr txBox="1"/>
          <p:nvPr/>
        </p:nvSpPr>
        <p:spPr>
          <a:xfrm>
            <a:off x="466351" y="4110561"/>
            <a:ext cx="2803290" cy="954107"/>
          </a:xfrm>
          <a:prstGeom prst="rect">
            <a:avLst/>
          </a:prstGeom>
          <a:noFill/>
        </p:spPr>
        <p:txBody>
          <a:bodyPr wrap="square" rtlCol="0">
            <a:spAutoFit/>
          </a:bodyPr>
          <a:lstStyle/>
          <a:p>
            <a:pPr algn="ctr" rtl="1"/>
            <a:r>
              <a:rPr lang="he-IL" sz="1400" b="1" dirty="0">
                <a:solidFill>
                  <a:srgbClr val="050607"/>
                </a:solidFill>
                <a:latin typeface="Arial" panose="020B0604020202020204" pitchFamily="34" charset="0"/>
                <a:cs typeface="Arial" panose="020B0604020202020204" pitchFamily="34" charset="0"/>
              </a:rPr>
              <a:t>בתי ספר</a:t>
            </a:r>
          </a:p>
          <a:p>
            <a:pPr algn="ctr" rtl="1"/>
            <a:r>
              <a:rPr lang="he-IL" sz="1400" dirty="0">
                <a:solidFill>
                  <a:srgbClr val="050607"/>
                </a:solidFill>
                <a:latin typeface="Arial" panose="020B0604020202020204" pitchFamily="34" charset="0"/>
                <a:cs typeface="Arial" panose="020B0604020202020204" pitchFamily="34" charset="0"/>
              </a:rPr>
              <a:t>טיפול, חינוך, לימודים, </a:t>
            </a:r>
          </a:p>
          <a:p>
            <a:pPr algn="ctr" rtl="1"/>
            <a:r>
              <a:rPr lang="he-IL" sz="1400" dirty="0">
                <a:solidFill>
                  <a:srgbClr val="050607"/>
                </a:solidFill>
                <a:latin typeface="Arial" panose="020B0604020202020204" pitchFamily="34" charset="0"/>
                <a:cs typeface="Arial" panose="020B0604020202020204" pitchFamily="34" charset="0"/>
              </a:rPr>
              <a:t>בתי ספר וצהרונים, </a:t>
            </a:r>
          </a:p>
          <a:p>
            <a:pPr algn="ctr" rtl="1"/>
            <a:r>
              <a:rPr lang="he-IL" sz="1400" dirty="0">
                <a:solidFill>
                  <a:srgbClr val="050607"/>
                </a:solidFill>
                <a:latin typeface="Arial" panose="020B0604020202020204" pitchFamily="34" charset="0"/>
                <a:cs typeface="Arial" panose="020B0604020202020204" pitchFamily="34" charset="0"/>
              </a:rPr>
              <a:t>עבודה סוציאלית בבתי הספר</a:t>
            </a:r>
            <a:endParaRPr lang="de-DE" sz="1200" dirty="0">
              <a:solidFill>
                <a:srgbClr val="050607"/>
              </a:solidFill>
              <a:latin typeface="Arial" panose="020B0604020202020204" pitchFamily="34" charset="0"/>
              <a:cs typeface="Arial" panose="020B0604020202020204" pitchFamily="34" charset="0"/>
            </a:endParaRPr>
          </a:p>
        </p:txBody>
      </p:sp>
      <p:sp>
        <p:nvSpPr>
          <p:cNvPr id="34" name="Textfeld 33"/>
          <p:cNvSpPr txBox="1"/>
          <p:nvPr/>
        </p:nvSpPr>
        <p:spPr>
          <a:xfrm>
            <a:off x="6006329" y="4136189"/>
            <a:ext cx="2591803" cy="738664"/>
          </a:xfrm>
          <a:prstGeom prst="rect">
            <a:avLst/>
          </a:prstGeom>
          <a:noFill/>
        </p:spPr>
        <p:txBody>
          <a:bodyPr wrap="square" rtlCol="0">
            <a:spAutoFit/>
          </a:bodyPr>
          <a:lstStyle/>
          <a:p>
            <a:pPr algn="ctr" rtl="1"/>
            <a:r>
              <a:rPr lang="he-IL" sz="1400" b="1" dirty="0">
                <a:solidFill>
                  <a:srgbClr val="000000"/>
                </a:solidFill>
                <a:latin typeface="Arial" panose="020B0604020202020204" pitchFamily="34" charset="0"/>
                <a:cs typeface="Arial" panose="020B0604020202020204" pitchFamily="34" charset="0"/>
              </a:rPr>
              <a:t>הבטחת הכנסה/"</a:t>
            </a:r>
            <a:r>
              <a:rPr lang="de-DE" sz="1400" b="1" dirty="0">
                <a:solidFill>
                  <a:srgbClr val="000000"/>
                </a:solidFill>
                <a:latin typeface="Arial" panose="020B0604020202020204" pitchFamily="34" charset="0"/>
                <a:cs typeface="Arial" panose="020B0604020202020204" pitchFamily="34" charset="0"/>
              </a:rPr>
              <a:t>Hartz IV</a:t>
            </a:r>
            <a:r>
              <a:rPr lang="he-IL" sz="1400" b="1" dirty="0">
                <a:solidFill>
                  <a:srgbClr val="000000"/>
                </a:solidFill>
                <a:latin typeface="Arial" panose="020B0604020202020204" pitchFamily="34" charset="0"/>
                <a:cs typeface="Arial" panose="020B0604020202020204" pitchFamily="34" charset="0"/>
              </a:rPr>
              <a:t>"</a:t>
            </a:r>
          </a:p>
          <a:p>
            <a:pPr algn="ctr" rtl="1"/>
            <a:r>
              <a:rPr lang="he-IL" sz="1400" dirty="0">
                <a:solidFill>
                  <a:srgbClr val="000000"/>
                </a:solidFill>
                <a:latin typeface="Arial" panose="020B0604020202020204" pitchFamily="34" charset="0"/>
                <a:cs typeface="Arial" panose="020B0604020202020204" pitchFamily="34" charset="0"/>
              </a:rPr>
              <a:t>הבטחת קיום לנתמכים, </a:t>
            </a:r>
          </a:p>
          <a:p>
            <a:pPr algn="ctr" rtl="1"/>
            <a:r>
              <a:rPr lang="he-IL" sz="1400" dirty="0">
                <a:solidFill>
                  <a:srgbClr val="000000"/>
                </a:solidFill>
                <a:latin typeface="Arial" panose="020B0604020202020204" pitchFamily="34" charset="0"/>
                <a:cs typeface="Arial" panose="020B0604020202020204" pitchFamily="34" charset="0"/>
              </a:rPr>
              <a:t>ניהול מקרים</a:t>
            </a:r>
            <a:endParaRPr lang="de-DE" sz="1200" dirty="0">
              <a:solidFill>
                <a:srgbClr val="000000"/>
              </a:solidFill>
              <a:latin typeface="Arial" panose="020B0604020202020204" pitchFamily="34" charset="0"/>
              <a:cs typeface="Arial" panose="020B0604020202020204" pitchFamily="34" charset="0"/>
            </a:endParaRPr>
          </a:p>
        </p:txBody>
      </p:sp>
      <p:sp>
        <p:nvSpPr>
          <p:cNvPr id="35" name="Textfeld 34"/>
          <p:cNvSpPr txBox="1"/>
          <p:nvPr/>
        </p:nvSpPr>
        <p:spPr>
          <a:xfrm>
            <a:off x="3421380" y="5238554"/>
            <a:ext cx="2029690" cy="954107"/>
          </a:xfrm>
          <a:prstGeom prst="rect">
            <a:avLst/>
          </a:prstGeom>
          <a:noFill/>
        </p:spPr>
        <p:txBody>
          <a:bodyPr wrap="square" rtlCol="0">
            <a:spAutoFit/>
          </a:bodyPr>
          <a:lstStyle/>
          <a:p>
            <a:pPr algn="ctr" rtl="1"/>
            <a:r>
              <a:rPr lang="he-IL" sz="1400" b="1" dirty="0">
                <a:solidFill>
                  <a:srgbClr val="050607"/>
                </a:solidFill>
                <a:latin typeface="Arial" panose="020B0604020202020204" pitchFamily="34" charset="0"/>
                <a:cs typeface="Arial" panose="020B0604020202020204" pitchFamily="34" charset="0"/>
              </a:rPr>
              <a:t>לשכות התעסוקה</a:t>
            </a:r>
          </a:p>
          <a:p>
            <a:pPr algn="ctr" rtl="1"/>
            <a:r>
              <a:rPr lang="he-IL" sz="1400" dirty="0">
                <a:solidFill>
                  <a:srgbClr val="050607"/>
                </a:solidFill>
                <a:latin typeface="Arial" panose="020B0604020202020204" pitchFamily="34" charset="0"/>
                <a:cs typeface="Arial" panose="020B0604020202020204" pitchFamily="34" charset="0"/>
              </a:rPr>
              <a:t>ייעוץ קריירה, הכשרה מקצועית, השתלבות בשוק העבודה</a:t>
            </a:r>
            <a:endParaRPr lang="de-DE" sz="1200" dirty="0">
              <a:solidFill>
                <a:srgbClr val="050607"/>
              </a:solidFill>
              <a:latin typeface="Arial" panose="020B0604020202020204" pitchFamily="34" charset="0"/>
              <a:cs typeface="Arial" panose="020B0604020202020204" pitchFamily="34" charset="0"/>
            </a:endParaRPr>
          </a:p>
        </p:txBody>
      </p:sp>
      <p:sp>
        <p:nvSpPr>
          <p:cNvPr id="20"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36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solidFill>
                  <a:srgbClr val="000000"/>
                </a:solidFill>
              </a:rPr>
              <a:t>1.1.11 שירותי הרווחה לילדים ונוער – שיתוף פעולה עם בתי ספר</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46315" y="1742466"/>
            <a:ext cx="8196942" cy="4351338"/>
          </a:xfrm>
        </p:spPr>
        <p:txBody>
          <a:bodyPr>
            <a:normAutofit fontScale="92500"/>
          </a:bodyPr>
          <a:lstStyle/>
          <a:p>
            <a:pPr marL="269875" lvl="1" indent="0" algn="r" rtl="1">
              <a:buNone/>
            </a:pPr>
            <a:r>
              <a:rPr lang="he-IL" sz="1900" b="1" dirty="0">
                <a:solidFill>
                  <a:srgbClr val="000000"/>
                </a:solidFill>
              </a:rPr>
              <a:t>מערכת החינוך הגרמנית</a:t>
            </a:r>
            <a:r>
              <a:rPr lang="he-IL" sz="1900" dirty="0">
                <a:solidFill>
                  <a:srgbClr val="000000"/>
                </a:solidFill>
              </a:rPr>
              <a:t> נמצאת בעיצומו של מעבר מהמתכונת המסורתית של יום</a:t>
            </a:r>
            <a:r>
              <a:rPr lang="he-IL" sz="1900" b="1" dirty="0">
                <a:solidFill>
                  <a:srgbClr val="000000"/>
                </a:solidFill>
              </a:rPr>
              <a:t> </a:t>
            </a:r>
            <a:r>
              <a:rPr lang="he-IL" sz="1900" dirty="0">
                <a:solidFill>
                  <a:srgbClr val="000000"/>
                </a:solidFill>
              </a:rPr>
              <a:t>לימודים קצר ליום לימודים ארוך הממלא תפקידים נוספים מעבר למיומנויות למידה (שיעורים בכיתות):</a:t>
            </a:r>
          </a:p>
          <a:p>
            <a:pPr lvl="1" algn="r" rtl="1"/>
            <a:r>
              <a:rPr lang="he-IL" sz="1900" dirty="0">
                <a:solidFill>
                  <a:srgbClr val="000000"/>
                </a:solidFill>
              </a:rPr>
              <a:t>שיפור במציאת האיזון בין משפחה למקצוע (טיפול בילדים).</a:t>
            </a:r>
          </a:p>
          <a:p>
            <a:pPr lvl="1" algn="r" rtl="1"/>
            <a:r>
              <a:rPr lang="he-IL" sz="1900" dirty="0">
                <a:solidFill>
                  <a:srgbClr val="000000"/>
                </a:solidFill>
              </a:rPr>
              <a:t>שיפור בשוויון בחינוך (שעדיין אינו משביע רצון בגרמניה).</a:t>
            </a:r>
          </a:p>
          <a:p>
            <a:pPr lvl="1" algn="r" rtl="1"/>
            <a:r>
              <a:rPr lang="he-IL" sz="1900" dirty="0">
                <a:solidFill>
                  <a:srgbClr val="000000"/>
                </a:solidFill>
              </a:rPr>
              <a:t>פיתוח סביבת למידה מכילה לילדים עם ובלי מוגבלויות.</a:t>
            </a:r>
          </a:p>
          <a:p>
            <a:pPr lvl="1" algn="r" rtl="1"/>
            <a:r>
              <a:rPr lang="he-IL" sz="1900" dirty="0">
                <a:solidFill>
                  <a:srgbClr val="000000"/>
                </a:solidFill>
              </a:rPr>
              <a:t>פיתוח איכות החינוך.</a:t>
            </a:r>
          </a:p>
          <a:p>
            <a:pPr lvl="1" algn="r" rtl="1"/>
            <a:r>
              <a:rPr lang="he-IL" sz="1900" dirty="0">
                <a:solidFill>
                  <a:srgbClr val="000000"/>
                </a:solidFill>
              </a:rPr>
              <a:t>שיפור איכות החיים של ילדים ובני נוער.</a:t>
            </a:r>
          </a:p>
          <a:p>
            <a:pPr lvl="1" algn="r" rtl="1"/>
            <a:r>
              <a:rPr lang="he-IL" sz="1900" dirty="0">
                <a:solidFill>
                  <a:srgbClr val="000000"/>
                </a:solidFill>
              </a:rPr>
              <a:t>קידום הדמוקרטיה והגיוון.</a:t>
            </a:r>
          </a:p>
          <a:p>
            <a:pPr marL="269875" lvl="1" indent="0" algn="r" rtl="1">
              <a:buNone/>
            </a:pPr>
            <a:r>
              <a:rPr lang="he-IL" sz="1900" b="1" dirty="0">
                <a:solidFill>
                  <a:srgbClr val="000000"/>
                </a:solidFill>
              </a:rPr>
              <a:t>לשם כך יש צורף בשיתוף פעולה בין בתי הספר לשירותי הרווחה לילדים ונוער.</a:t>
            </a:r>
          </a:p>
          <a:p>
            <a:pPr marL="269875" lvl="1" indent="0" algn="r" rtl="1">
              <a:buNone/>
            </a:pPr>
            <a:r>
              <a:rPr lang="he-IL" sz="1900" dirty="0">
                <a:solidFill>
                  <a:srgbClr val="000000"/>
                </a:solidFill>
              </a:rPr>
              <a:t>בתי הספר ושירותי הרווחה לילדים ונוער תורמים יחדיו לפיתוח סביבת החינוך המקומית.</a:t>
            </a:r>
            <a:endParaRPr lang="de-DE" sz="190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76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1.1.12 שירותי הרווחה לילדים ונוער – ארגון העבודה</a:t>
            </a:r>
            <a:endParaRPr lang="de-DE" dirty="0">
              <a:solidFill>
                <a:srgbClr val="000000"/>
              </a:solidFill>
            </a:endParaRPr>
          </a:p>
        </p:txBody>
      </p:sp>
      <p:sp>
        <p:nvSpPr>
          <p:cNvPr id="3" name="Inhaltsplatzhalter 2"/>
          <p:cNvSpPr>
            <a:spLocks noGrp="1"/>
          </p:cNvSpPr>
          <p:nvPr>
            <p:ph idx="1"/>
          </p:nvPr>
        </p:nvSpPr>
        <p:spPr/>
        <p:txBody>
          <a:bodyPr>
            <a:normAutofit fontScale="25000" lnSpcReduction="20000"/>
          </a:bodyPr>
          <a:lstStyle/>
          <a:p>
            <a:pPr marL="0" indent="0" algn="r" rtl="1">
              <a:spcAft>
                <a:spcPts val="600"/>
              </a:spcAft>
              <a:buNone/>
            </a:pPr>
            <a:r>
              <a:rPr lang="he-IL" sz="6200" dirty="0">
                <a:solidFill>
                  <a:srgbClr val="000000"/>
                </a:solidFill>
              </a:rPr>
              <a:t>בגרמניה, בוגרי בתי הספר לומדים על פי רוב באוניברסיטאות או עוברים הכשרה מקצועית במפעלים בדרכם למעגל העבודה ("מערכת הכשרה דואלית").</a:t>
            </a:r>
            <a:endParaRPr lang="de-DE" sz="6200" dirty="0">
              <a:solidFill>
                <a:srgbClr val="000000"/>
              </a:solidFill>
            </a:endParaRPr>
          </a:p>
          <a:p>
            <a:pPr marL="0" indent="0" algn="r" rtl="1">
              <a:spcAft>
                <a:spcPts val="600"/>
              </a:spcAft>
              <a:buNone/>
            </a:pPr>
            <a:r>
              <a:rPr lang="he-IL" sz="6200" b="0" dirty="0">
                <a:solidFill>
                  <a:srgbClr val="000000"/>
                </a:solidFill>
              </a:rPr>
              <a:t>לשכות התעסוקה אחראיות על שיבוץ הבוגרים בהכשרה המקצועית במקרים בהם הם אינם מצליחים למצוא מקום להכשרה בעצמם. </a:t>
            </a:r>
          </a:p>
          <a:p>
            <a:pPr marL="0" indent="0" algn="r" rtl="1">
              <a:spcAft>
                <a:spcPts val="600"/>
              </a:spcAft>
              <a:buNone/>
            </a:pPr>
            <a:r>
              <a:rPr lang="he-IL" sz="5500" dirty="0">
                <a:solidFill>
                  <a:srgbClr val="000000"/>
                </a:solidFill>
              </a:rPr>
              <a:t>שירותי הרווחה לילדים ונוער ולשכות התעסוקה </a:t>
            </a:r>
            <a:r>
              <a:rPr lang="he-IL" sz="5500" b="0" dirty="0">
                <a:solidFill>
                  <a:srgbClr val="000000"/>
                </a:solidFill>
              </a:rPr>
              <a:t>תלויים אלה באלה באופן הדדי בתחומים הבאים:</a:t>
            </a:r>
          </a:p>
          <a:p>
            <a:pPr algn="r" rtl="1">
              <a:spcAft>
                <a:spcPts val="600"/>
              </a:spcAft>
            </a:pPr>
            <a:r>
              <a:rPr lang="he-IL" sz="4900" b="0" dirty="0">
                <a:solidFill>
                  <a:srgbClr val="000000"/>
                </a:solidFill>
              </a:rPr>
              <a:t>יישום תוכניות הכשרה כחלק מהמעבר מבית הספר ללימודי המקצוע.</a:t>
            </a:r>
          </a:p>
          <a:p>
            <a:pPr algn="r" rtl="1">
              <a:spcAft>
                <a:spcPts val="600"/>
              </a:spcAft>
            </a:pPr>
            <a:r>
              <a:rPr lang="he-IL" sz="4900" b="0" dirty="0">
                <a:solidFill>
                  <a:srgbClr val="000000"/>
                </a:solidFill>
              </a:rPr>
              <a:t>שירותי השתלבות לקבוצת היעד: "צעירים בעלי ליקויים אינדיבידואליים הסובלים מהזדמנות בלתי שווה להשתתפות בחברה" למתן סיוע בהכשרה המקצועית ובהשתלבות במעגל העבודה.</a:t>
            </a:r>
          </a:p>
          <a:p>
            <a:pPr marL="0" indent="0" algn="r" rtl="1">
              <a:spcAft>
                <a:spcPts val="600"/>
              </a:spcAft>
              <a:buNone/>
            </a:pPr>
            <a:r>
              <a:rPr lang="he-IL" sz="5500" b="0" dirty="0">
                <a:solidFill>
                  <a:srgbClr val="000000"/>
                </a:solidFill>
              </a:rPr>
              <a:t>הפעולות הללו נעשות בתיאום עם לשכות התעסוקה, עם גופים המציעים הכשרה מקצועית במפעלים ומחוצה להם ועם גופים של שירותי תעסוקה (סעיף 13, פסקה 4 בספר החוקים הסוציאלי השמיני).</a:t>
            </a:r>
            <a:endParaRPr lang="de-DE" sz="4300" dirty="0">
              <a:solidFill>
                <a:srgbClr val="000000"/>
              </a:solidFill>
              <a:latin typeface="Franklin Gothic Medium" pitchFamily="34" charset="0"/>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13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t>1.1.13 </a:t>
            </a:r>
            <a:r>
              <a:rPr lang="he-IL" dirty="0">
                <a:solidFill>
                  <a:srgbClr val="000000"/>
                </a:solidFill>
              </a:rPr>
              <a:t>שירותי הרווחה לילדים ונוער – מערכת הבריאות</a:t>
            </a:r>
            <a:endParaRPr lang="de-DE" dirty="0"/>
          </a:p>
        </p:txBody>
      </p:sp>
      <p:sp>
        <p:nvSpPr>
          <p:cNvPr id="4" name="Inhaltsplatzhalter 3"/>
          <p:cNvSpPr>
            <a:spLocks noGrp="1"/>
          </p:cNvSpPr>
          <p:nvPr>
            <p:ph idx="1"/>
          </p:nvPr>
        </p:nvSpPr>
        <p:spPr>
          <a:xfrm>
            <a:off x="612742" y="1742466"/>
            <a:ext cx="7918516" cy="4351338"/>
          </a:xfrm>
        </p:spPr>
        <p:txBody>
          <a:bodyPr>
            <a:normAutofit fontScale="92500"/>
          </a:bodyPr>
          <a:lstStyle/>
          <a:p>
            <a:pPr marL="0" indent="0" algn="r" rtl="1">
              <a:lnSpc>
                <a:spcPct val="130000"/>
              </a:lnSpc>
              <a:buNone/>
            </a:pPr>
            <a:r>
              <a:rPr lang="he-IL" dirty="0">
                <a:solidFill>
                  <a:srgbClr val="000000"/>
                </a:solidFill>
              </a:rPr>
              <a:t>שירותי הרווחה לילדים ונוער נושקים לתחומים מרובים במערכת הבריאות, כך </a:t>
            </a:r>
            <a:r>
              <a:rPr lang="he-IL" b="0" dirty="0">
                <a:solidFill>
                  <a:srgbClr val="000000"/>
                </a:solidFill>
              </a:rPr>
              <a:t>ששיתוף הפעולה בין שתי המערכות הינו חיוני. עם השותפים העיקריים של שירותי הרווחה לילדים ונוער נמנים:</a:t>
            </a:r>
          </a:p>
          <a:p>
            <a:pPr algn="r" rtl="1">
              <a:lnSpc>
                <a:spcPct val="130000"/>
              </a:lnSpc>
            </a:pPr>
            <a:r>
              <a:rPr lang="he-IL" b="0" dirty="0" err="1">
                <a:solidFill>
                  <a:srgbClr val="000000"/>
                </a:solidFill>
              </a:rPr>
              <a:t>פסיכיאטריית</a:t>
            </a:r>
            <a:r>
              <a:rPr lang="he-IL" b="0" dirty="0">
                <a:solidFill>
                  <a:srgbClr val="000000"/>
                </a:solidFill>
              </a:rPr>
              <a:t> ילדים ונוער, כולל שאלות בדבר האחריות לילדים/בני נוער עם הפרעות התנהגות;</a:t>
            </a:r>
          </a:p>
          <a:p>
            <a:pPr algn="r" rtl="1">
              <a:lnSpc>
                <a:spcPct val="130000"/>
              </a:lnSpc>
            </a:pPr>
            <a:r>
              <a:rPr lang="he-IL" b="0" dirty="0">
                <a:solidFill>
                  <a:srgbClr val="000000"/>
                </a:solidFill>
              </a:rPr>
              <a:t>פסיכיאטריה למבוגרים, מצד אחד לטיפול במבוגרים צעירים (תוך מתן שירותי רווחה לנוער) ומצד שני במסגרת תמיכה בילדים להורים עם בעיות נפשיות;</a:t>
            </a:r>
          </a:p>
          <a:p>
            <a:pPr algn="r" rtl="1">
              <a:lnSpc>
                <a:spcPct val="130000"/>
              </a:lnSpc>
            </a:pPr>
            <a:r>
              <a:rPr lang="he-IL" b="0" dirty="0">
                <a:solidFill>
                  <a:srgbClr val="000000"/>
                </a:solidFill>
              </a:rPr>
              <a:t>רפואת ילדים בהקשר של זיהוי ומניעה של צורות שונות של סכנה לרווחת הילד;</a:t>
            </a:r>
          </a:p>
          <a:p>
            <a:pPr algn="r" rtl="1">
              <a:lnSpc>
                <a:spcPct val="130000"/>
              </a:lnSpc>
            </a:pPr>
            <a:r>
              <a:rPr lang="he-IL" b="0" dirty="0">
                <a:solidFill>
                  <a:srgbClr val="000000"/>
                </a:solidFill>
              </a:rPr>
              <a:t>אנשי מקצוע בתחום הרפואה בהקשר של הקמת מערכת ל"עזרה מוקדמת" לילדים מתחת לגיל 3.</a:t>
            </a:r>
            <a:endParaRPr lang="de-DE" sz="1800"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30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1.1.14 שירותי הרווחה לילדים ונוער – ביטחון חומרי</a:t>
            </a:r>
            <a:endParaRPr lang="de-DE" dirty="0">
              <a:solidFill>
                <a:srgbClr val="000000"/>
              </a:solidFill>
            </a:endParaRPr>
          </a:p>
        </p:txBody>
      </p:sp>
      <p:sp>
        <p:nvSpPr>
          <p:cNvPr id="3" name="Inhaltsplatzhalter 2"/>
          <p:cNvSpPr>
            <a:spLocks noGrp="1"/>
          </p:cNvSpPr>
          <p:nvPr>
            <p:ph idx="1"/>
          </p:nvPr>
        </p:nvSpPr>
        <p:spPr/>
        <p:txBody>
          <a:bodyPr>
            <a:normAutofit fontScale="92500" lnSpcReduction="20000"/>
          </a:bodyPr>
          <a:lstStyle/>
          <a:p>
            <a:pPr marL="0" indent="0" algn="r" rtl="1">
              <a:buNone/>
            </a:pPr>
            <a:r>
              <a:rPr lang="he-IL" sz="2300" b="0" dirty="0">
                <a:solidFill>
                  <a:srgbClr val="000000"/>
                </a:solidFill>
              </a:rPr>
              <a:t>על לשכות התעסוקה בערים ובעיריות מוטלת האחריות העיקרית לשמירה </a:t>
            </a:r>
            <a:r>
              <a:rPr lang="he-IL" sz="2300" dirty="0">
                <a:solidFill>
                  <a:srgbClr val="000000"/>
                </a:solidFill>
              </a:rPr>
              <a:t>על הביטחון החומרי של ציבור הבלתי מועסקים. </a:t>
            </a:r>
            <a:endParaRPr lang="de-DE" sz="2300" dirty="0">
              <a:solidFill>
                <a:srgbClr val="000000"/>
              </a:solidFill>
            </a:endParaRPr>
          </a:p>
          <a:p>
            <a:pPr marL="0" indent="0" algn="r" rtl="1">
              <a:buNone/>
            </a:pPr>
            <a:r>
              <a:rPr lang="he-IL" sz="2300" b="0" dirty="0">
                <a:solidFill>
                  <a:srgbClr val="000000"/>
                </a:solidFill>
              </a:rPr>
              <a:t>מתוקף סמכותן, הן אחראיות לתשלום הבטחת הכנסה לאנשים התלויים בקצבאות</a:t>
            </a:r>
            <a:r>
              <a:rPr lang="de-DE" sz="2300" b="0" dirty="0">
                <a:solidFill>
                  <a:srgbClr val="000000"/>
                </a:solidFill>
              </a:rPr>
              <a:t>.</a:t>
            </a:r>
            <a:r>
              <a:rPr lang="he-IL" sz="2300" b="0" dirty="0">
                <a:solidFill>
                  <a:srgbClr val="000000"/>
                </a:solidFill>
              </a:rPr>
              <a:t> בגרמניה כ-6 מיליון בני אדם תלויים בתשלומי קצבאות, שליש מתוכם (כ-2 מיליון) הם ילדים ובני נוער.</a:t>
            </a:r>
          </a:p>
          <a:p>
            <a:pPr algn="r" rtl="1"/>
            <a:r>
              <a:rPr lang="he-IL" sz="2200" b="0" dirty="0">
                <a:solidFill>
                  <a:srgbClr val="000000"/>
                </a:solidFill>
              </a:rPr>
              <a:t>ילדים ובני נוער אלו נמצאים בתחום סמכותם של שירותי הרווחה לילדים ונוער.</a:t>
            </a:r>
          </a:p>
          <a:p>
            <a:pPr algn="r" rtl="1"/>
            <a:r>
              <a:rPr lang="he-IL" sz="2200" b="0" dirty="0">
                <a:solidFill>
                  <a:srgbClr val="000000"/>
                </a:solidFill>
              </a:rPr>
              <a:t>מספר גבוה באופן לא </a:t>
            </a:r>
            <a:r>
              <a:rPr lang="he-IL" sz="2200" b="0" dirty="0" err="1">
                <a:solidFill>
                  <a:srgbClr val="000000"/>
                </a:solidFill>
              </a:rPr>
              <a:t>פרופורציונלי</a:t>
            </a:r>
            <a:r>
              <a:rPr lang="he-IL" sz="2200" b="0" dirty="0">
                <a:solidFill>
                  <a:srgbClr val="000000"/>
                </a:solidFill>
              </a:rPr>
              <a:t> מתוך ילדים/בני נוער אלה מקבלים תמיכה חינוכית ומושפעים מהחלטות של בתי המשפט לענייני משפחה בנושאי משמורת.</a:t>
            </a:r>
          </a:p>
          <a:p>
            <a:pPr marL="0" indent="0" algn="r" rtl="1">
              <a:buNone/>
            </a:pPr>
            <a:r>
              <a:rPr lang="he-IL" sz="2200" dirty="0">
                <a:solidFill>
                  <a:srgbClr val="000000"/>
                </a:solidFill>
              </a:rPr>
              <a:t>למרות החפיפה הברורה בין התחומים, לא קיימים עד כה מתווים לתיאום בין התפיסות של שירותי הרווחה לילדים ונוער לבין הרשויות האחראיות לביטחונם החומרי.</a:t>
            </a:r>
            <a:r>
              <a:rPr lang="he-IL" sz="2200" b="0" dirty="0">
                <a:solidFill>
                  <a:srgbClr val="000000"/>
                </a:solidFill>
              </a:rPr>
              <a:t> </a:t>
            </a:r>
            <a:endParaRPr lang="de-DE" sz="220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06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t>1.1.15 שירותי הרווחה לילדים ונוער – מערכת המשפט</a:t>
            </a:r>
            <a:endParaRPr lang="de-DE" dirty="0"/>
          </a:p>
        </p:txBody>
      </p:sp>
      <p:sp>
        <p:nvSpPr>
          <p:cNvPr id="3" name="Inhaltsplatzhalter 2"/>
          <p:cNvSpPr>
            <a:spLocks noGrp="1"/>
          </p:cNvSpPr>
          <p:nvPr>
            <p:ph idx="1"/>
          </p:nvPr>
        </p:nvSpPr>
        <p:spPr/>
        <p:txBody>
          <a:bodyPr>
            <a:normAutofit/>
          </a:bodyPr>
          <a:lstStyle/>
          <a:p>
            <a:pPr marL="0" indent="0" algn="r" rtl="1">
              <a:buNone/>
            </a:pPr>
            <a:r>
              <a:rPr lang="he-IL" b="0" dirty="0">
                <a:solidFill>
                  <a:srgbClr val="000000"/>
                </a:solidFill>
              </a:rPr>
              <a:t>שירותי הרווחה לילדים ונוער תלויים בכמה היבטים של שיתוף פעולה עם בתי המשפט </a:t>
            </a:r>
            <a:r>
              <a:rPr lang="he-IL" dirty="0">
                <a:solidFill>
                  <a:srgbClr val="000000"/>
                </a:solidFill>
              </a:rPr>
              <a:t>לענייני משפחה ונוער המסונפים לבתי משפט השלום:</a:t>
            </a:r>
          </a:p>
          <a:p>
            <a:pPr algn="r" rtl="1"/>
            <a:r>
              <a:rPr lang="he-IL" sz="1800" b="0" dirty="0">
                <a:solidFill>
                  <a:srgbClr val="000000"/>
                </a:solidFill>
              </a:rPr>
              <a:t>בתי המשפט לענייני משפחה אחראים על ענייני משמורת ונושאים הכרוכים בפרידה וגירושי ההורים, ומכריעים לגבי הצורך בהתערבות לשם מניעת סכנה לשלומו של הילד.</a:t>
            </a:r>
          </a:p>
          <a:p>
            <a:pPr algn="r" rtl="1"/>
            <a:r>
              <a:rPr lang="he-IL" sz="1800" b="0" dirty="0">
                <a:solidFill>
                  <a:srgbClr val="000000"/>
                </a:solidFill>
              </a:rPr>
              <a:t>בבתי המשפט לנוער מתנהלים דיונים פליליים בהם מעורבים צעירים קטינים שעברו עבירה פלילית והובאו למשפט לפי חוק בתי המשפט לנוער.</a:t>
            </a:r>
          </a:p>
          <a:p>
            <a:pPr marL="0" indent="0" algn="r" rtl="1">
              <a:buNone/>
            </a:pPr>
            <a:r>
              <a:rPr lang="he-IL" dirty="0">
                <a:solidFill>
                  <a:srgbClr val="000000"/>
                </a:solidFill>
              </a:rPr>
              <a:t>שירותי הרווחה לילדים ונוער מחויבים על פי חוק לשתף פעולה בהליכים משפטיים אלו (סעיפים 50 ו-52 בספר החוקים הסוציאלי השמיני). מנגד, בתי המשפט מחויבים לערב את הלשכות לרווחת הנוער בכל ההליכים מסוג זה (החוק בדבר ההליכים בענייני משפחה וחוק בתי המשפט לנוער).</a:t>
            </a:r>
            <a:endParaRPr lang="de-DE"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41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ea typeface="Open Sans" panose="020B0606030504020204" pitchFamily="34" charset="0"/>
                <a:cs typeface="Arial" panose="020B0604020202020204" pitchFamily="34" charset="0"/>
              </a:rPr>
              <a:t>מבנה וסקירה כללית</a:t>
            </a:r>
            <a:endParaRPr lang="de-DE" sz="3200"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168741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solidFill>
                  <a:srgbClr val="000000"/>
                </a:solidFill>
              </a:rPr>
              <a:t>1.1.16 שירותי הרווחה לילדים ונוער – הכלה</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42900" y="1742466"/>
            <a:ext cx="8606890" cy="4634058"/>
          </a:xfrm>
        </p:spPr>
        <p:txBody>
          <a:bodyPr>
            <a:normAutofit/>
          </a:bodyPr>
          <a:lstStyle/>
          <a:p>
            <a:pPr marL="0" indent="0" algn="r" rtl="1">
              <a:buNone/>
            </a:pPr>
            <a:r>
              <a:rPr lang="he-IL" sz="1900" b="0" dirty="0">
                <a:solidFill>
                  <a:srgbClr val="000000"/>
                </a:solidFill>
              </a:rPr>
              <a:t>נכון לשנת 2021, </a:t>
            </a:r>
            <a:r>
              <a:rPr lang="he-IL" sz="1900" dirty="0">
                <a:solidFill>
                  <a:srgbClr val="000000"/>
                </a:solidFill>
              </a:rPr>
              <a:t>השתתפות שווה של ילדים עם מוגבלויות גופניות ושכליות</a:t>
            </a:r>
            <a:r>
              <a:rPr lang="he-IL" sz="1900" b="0" dirty="0">
                <a:solidFill>
                  <a:srgbClr val="000000"/>
                </a:solidFill>
              </a:rPr>
              <a:t> בשירותים המוצעים על ידי לשכות הרווחה לילדים ונוער אינה עדיין בגדר המציאות, כפי הדבר מתבקש מתוקף אמנת האו"ם בדבר זכויותיהם של אנשים עם מוגבלויות.</a:t>
            </a:r>
          </a:p>
          <a:p>
            <a:pPr algn="r" rtl="1"/>
            <a:r>
              <a:rPr lang="he-IL" sz="1800" b="0" dirty="0">
                <a:solidFill>
                  <a:srgbClr val="000000"/>
                </a:solidFill>
              </a:rPr>
              <a:t>מתן שירותים להשתתפותם השווה של ילדים/בני נוער אלה נמצא כיום בסמכותה של המערכת האחראית למבוגרים (סיוע בהשתלבות לפי ספר החוקים הסוציאלי התשיעי).</a:t>
            </a:r>
          </a:p>
          <a:p>
            <a:pPr algn="r" rtl="1"/>
            <a:r>
              <a:rPr lang="he-IL" sz="1800" b="0" dirty="0">
                <a:solidFill>
                  <a:srgbClr val="000000"/>
                </a:solidFill>
              </a:rPr>
              <a:t>אי-שוויון קיים אף בתחומים שבהם לפי ספר החוקים הסוציאלי השמיני, האחריות (הגנה על ילדים) ושירותים (כמו עבודה עם נוער) חלים למעשה על כל הילדים.</a:t>
            </a:r>
          </a:p>
          <a:p>
            <a:pPr marL="0" indent="0" algn="r" rtl="1">
              <a:buNone/>
            </a:pPr>
            <a:r>
              <a:rPr lang="he-IL" sz="1900" dirty="0">
                <a:solidFill>
                  <a:srgbClr val="000000"/>
                </a:solidFill>
              </a:rPr>
              <a:t>החוק בדבר חיזוק הילדים והנוער מ-2021 הניח את היסודות ההכרחיים להתפתחות לקראת הכלה מלאה בספר החוקים הסוציאלי השמיני, ובפרט לקבלת אחריות כוללת על כל הילדים, עם או בלי מוגבלויות, במסגרת שירותי הרווחה לילדים ונוער החל בשנת 2028.</a:t>
            </a:r>
            <a:endParaRPr lang="de-DE" sz="190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04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Inhaltsplatzhalter 1"/>
          <p:cNvSpPr>
            <a:spLocks noGrp="1"/>
          </p:cNvSpPr>
          <p:nvPr>
            <p:ph idx="1"/>
          </p:nvPr>
        </p:nvSpPr>
        <p:spPr/>
        <p:txBody>
          <a:bodyPr>
            <a:normAutofit fontScale="92500"/>
          </a:bodyPr>
          <a:lstStyle/>
          <a:p>
            <a:pPr marL="0" lvl="1" indent="0" algn="r" rtl="1">
              <a:spcBef>
                <a:spcPts val="1000"/>
              </a:spcBef>
              <a:buNone/>
            </a:pPr>
            <a:r>
              <a:rPr lang="he-IL" altLang="de-DE" sz="2100" dirty="0">
                <a:solidFill>
                  <a:srgbClr val="000000"/>
                </a:solidFill>
                <a:sym typeface="Wingdings" panose="05000000000000000000" pitchFamily="2" charset="2"/>
              </a:rPr>
              <a:t>ככל </a:t>
            </a:r>
            <a:r>
              <a:rPr lang="he-IL" altLang="de-DE" sz="2100" b="1" dirty="0">
                <a:solidFill>
                  <a:srgbClr val="000000"/>
                </a:solidFill>
                <a:sym typeface="Wingdings" panose="05000000000000000000" pitchFamily="2" charset="2"/>
              </a:rPr>
              <a:t>שהדיגיטציה</a:t>
            </a:r>
            <a:r>
              <a:rPr lang="he-IL" altLang="de-DE" sz="2100" dirty="0">
                <a:solidFill>
                  <a:srgbClr val="000000"/>
                </a:solidFill>
                <a:sym typeface="Wingdings" panose="05000000000000000000" pitchFamily="2" charset="2"/>
              </a:rPr>
              <a:t> מתקדמת וחודרת יותר ויותר לחייהם של צעירים ולפעילות המקצועית בתחום העבודה הסוציאלית, </a:t>
            </a:r>
            <a:r>
              <a:rPr lang="he-IL" altLang="de-DE" sz="2100" b="1" dirty="0">
                <a:solidFill>
                  <a:srgbClr val="000000"/>
                </a:solidFill>
                <a:sym typeface="Wingdings" panose="05000000000000000000" pitchFamily="2" charset="2"/>
              </a:rPr>
              <a:t>היא משנה גם את שירותי הרווחה לילדים ונוער</a:t>
            </a:r>
            <a:r>
              <a:rPr lang="he-IL" altLang="de-DE" sz="2100" dirty="0">
                <a:solidFill>
                  <a:srgbClr val="000000"/>
                </a:solidFill>
                <a:sym typeface="Wingdings" panose="05000000000000000000" pitchFamily="2" charset="2"/>
              </a:rPr>
              <a:t> במספר רבדים:</a:t>
            </a:r>
          </a:p>
          <a:p>
            <a:pPr marL="342900" lvl="1" indent="-342900" algn="r" rtl="1">
              <a:spcBef>
                <a:spcPts val="1000"/>
              </a:spcBef>
            </a:pPr>
            <a:r>
              <a:rPr lang="he-IL" altLang="de-DE" sz="1900" dirty="0">
                <a:solidFill>
                  <a:srgbClr val="000000"/>
                </a:solidFill>
                <a:sym typeface="Wingdings" panose="05000000000000000000" pitchFamily="2" charset="2"/>
              </a:rPr>
              <a:t>ברובד הראשון, לדיגיטציה ולחוויה הדיגיטלית השפעה ניכרת על </a:t>
            </a:r>
            <a:r>
              <a:rPr lang="he-IL" altLang="de-DE" sz="1900" b="1" dirty="0">
                <a:solidFill>
                  <a:srgbClr val="000000"/>
                </a:solidFill>
                <a:sym typeface="Wingdings" panose="05000000000000000000" pitchFamily="2" charset="2"/>
              </a:rPr>
              <a:t>עולמות החוויה </a:t>
            </a:r>
            <a:r>
              <a:rPr lang="he-IL" altLang="de-DE" sz="1900" dirty="0">
                <a:solidFill>
                  <a:srgbClr val="000000"/>
                </a:solidFill>
                <a:sym typeface="Wingdings" panose="05000000000000000000" pitchFamily="2" charset="2"/>
              </a:rPr>
              <a:t>של ילדים ובני נוער. ההפרדה בין מרחבים אמיתיים לווירטואליים הולכת ומיטשטשת.</a:t>
            </a:r>
          </a:p>
          <a:p>
            <a:pPr marL="342900" lvl="1" indent="-342900" algn="r" rtl="1">
              <a:spcBef>
                <a:spcPts val="1000"/>
              </a:spcBef>
            </a:pPr>
            <a:r>
              <a:rPr lang="he-IL" altLang="de-DE" sz="1900" dirty="0">
                <a:solidFill>
                  <a:srgbClr val="000000"/>
                </a:solidFill>
                <a:sym typeface="Wingdings" panose="05000000000000000000" pitchFamily="2" charset="2"/>
              </a:rPr>
              <a:t>ברובד השני, הדיגיטציה גורמת לכך ש</a:t>
            </a:r>
            <a:r>
              <a:rPr lang="he-IL" altLang="de-DE" sz="1900" b="1" dirty="0">
                <a:solidFill>
                  <a:srgbClr val="000000"/>
                </a:solidFill>
                <a:sym typeface="Wingdings" panose="05000000000000000000" pitchFamily="2" charset="2"/>
              </a:rPr>
              <a:t>התוכניות המוצעות </a:t>
            </a:r>
            <a:r>
              <a:rPr lang="he-IL" altLang="de-DE" sz="1900" dirty="0">
                <a:solidFill>
                  <a:srgbClr val="000000"/>
                </a:solidFill>
                <a:sym typeface="Wingdings" panose="05000000000000000000" pitchFamily="2" charset="2"/>
              </a:rPr>
              <a:t>בתחומים שונים נדרשות לתת מענה לאתגרים של הדיגיטציה כדי להישאר רלוונטיות למציאות הדיגיטלית של בני הנוער.</a:t>
            </a:r>
          </a:p>
          <a:p>
            <a:pPr marL="342900" lvl="1" indent="-342900" algn="r" rtl="1">
              <a:spcBef>
                <a:spcPts val="1000"/>
              </a:spcBef>
            </a:pPr>
            <a:r>
              <a:rPr lang="he-IL" altLang="de-DE" sz="1900" dirty="0">
                <a:solidFill>
                  <a:srgbClr val="000000"/>
                </a:solidFill>
                <a:sym typeface="Wingdings" panose="05000000000000000000" pitchFamily="2" charset="2"/>
              </a:rPr>
              <a:t>ברובד השלישי, העידן הדיגיטלי מחייב את הגופים הציבוריים של שירותי הרווחה לילדים ונוער לפתח צורות </a:t>
            </a:r>
            <a:r>
              <a:rPr lang="he-IL" altLang="de-DE" sz="1900" b="1" dirty="0">
                <a:solidFill>
                  <a:srgbClr val="000000"/>
                </a:solidFill>
                <a:sym typeface="Wingdings" panose="05000000000000000000" pitchFamily="2" charset="2"/>
              </a:rPr>
              <a:t>אדמיניסטרטיביות</a:t>
            </a:r>
            <a:r>
              <a:rPr lang="he-IL" altLang="de-DE" sz="1900" dirty="0">
                <a:solidFill>
                  <a:srgbClr val="000000"/>
                </a:solidFill>
                <a:sym typeface="Wingdings" panose="05000000000000000000" pitchFamily="2" charset="2"/>
              </a:rPr>
              <a:t> חדשות על מנת להבטיח פורמטים מודרניים ויעילים של עבודה ושיתוף פעולה.</a:t>
            </a:r>
            <a:endParaRPr lang="en-GB" altLang="de-DE" sz="1700" dirty="0">
              <a:solidFill>
                <a:srgbClr val="000000"/>
              </a:solidFill>
            </a:endParaRPr>
          </a:p>
        </p:txBody>
      </p:sp>
      <p:sp>
        <p:nvSpPr>
          <p:cNvPr id="3" name="Titel 2"/>
          <p:cNvSpPr>
            <a:spLocks noGrp="1"/>
          </p:cNvSpPr>
          <p:nvPr>
            <p:ph type="title"/>
          </p:nvPr>
        </p:nvSpPr>
        <p:spPr/>
        <p:txBody>
          <a:bodyPr/>
          <a:lstStyle/>
          <a:p>
            <a:pPr rtl="1"/>
            <a:r>
              <a:rPr lang="he-IL" dirty="0">
                <a:solidFill>
                  <a:srgbClr val="000000"/>
                </a:solidFill>
              </a:rPr>
              <a:t>1.1.17 שירותי הרווחה לילדים ונוער – דיגיטציה</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84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Inhaltsplatzhalter 1"/>
          <p:cNvSpPr>
            <a:spLocks noGrp="1"/>
          </p:cNvSpPr>
          <p:nvPr>
            <p:ph idx="1"/>
          </p:nvPr>
        </p:nvSpPr>
        <p:spPr>
          <a:xfrm>
            <a:off x="612742" y="1556238"/>
            <a:ext cx="7918516" cy="4537566"/>
          </a:xfrm>
        </p:spPr>
        <p:txBody>
          <a:bodyPr>
            <a:normAutofit fontScale="32500" lnSpcReduction="20000"/>
          </a:bodyPr>
          <a:lstStyle/>
          <a:p>
            <a:pPr marL="0" indent="0" algn="r" rtl="1">
              <a:buNone/>
            </a:pPr>
            <a:r>
              <a:rPr lang="he-IL" sz="6200" b="0" dirty="0">
                <a:solidFill>
                  <a:srgbClr val="000000"/>
                </a:solidFill>
              </a:rPr>
              <a:t>ניתן לתאר את החברה הגרמנית </a:t>
            </a:r>
            <a:r>
              <a:rPr lang="he-IL" sz="6200" dirty="0">
                <a:solidFill>
                  <a:srgbClr val="000000"/>
                </a:solidFill>
              </a:rPr>
              <a:t>כמדינה מגוונת ביותר מבחינת נסיבות החיים (השונות) של תושביה והרקע </a:t>
            </a:r>
            <a:r>
              <a:rPr lang="he-IL" sz="6200" b="0" dirty="0">
                <a:solidFill>
                  <a:srgbClr val="000000"/>
                </a:solidFill>
              </a:rPr>
              <a:t>האתני, התרבותי, החומרי, הדתי וההשכלתי של צעירים ובני משפחותיהם.</a:t>
            </a:r>
          </a:p>
          <a:p>
            <a:pPr marL="0" indent="0" algn="r" rtl="1">
              <a:buNone/>
            </a:pPr>
            <a:r>
              <a:rPr lang="he-IL" sz="5500" b="0" dirty="0">
                <a:solidFill>
                  <a:srgbClr val="000000"/>
                </a:solidFill>
              </a:rPr>
              <a:t>שירותי הרווחה לילדים ונוער נדרשים:</a:t>
            </a:r>
          </a:p>
          <a:p>
            <a:pPr algn="r" rtl="1"/>
            <a:r>
              <a:rPr lang="he-IL" sz="5500" b="0" dirty="0">
                <a:solidFill>
                  <a:srgbClr val="000000"/>
                </a:solidFill>
              </a:rPr>
              <a:t>לשקול את המגוון הרחב של נסיבות החיים והרקע של הצעירים והוריהם ולזהות את כל צורכי החינוך, הסיוע והתמיכה השונים הקשורים בהם.</a:t>
            </a:r>
          </a:p>
          <a:p>
            <a:pPr algn="r" rtl="1"/>
            <a:r>
              <a:rPr lang="he-IL" sz="5500" b="0" dirty="0">
                <a:solidFill>
                  <a:srgbClr val="000000"/>
                </a:solidFill>
              </a:rPr>
              <a:t>לפתח ולהציע שירותים שונים המתאימים לילדים, לבני נוער, למבוגרים צעירים ולמשפחותיהם.</a:t>
            </a:r>
          </a:p>
          <a:p>
            <a:pPr algn="r" rtl="1"/>
            <a:r>
              <a:rPr lang="he-IL" sz="5500" b="0" dirty="0">
                <a:solidFill>
                  <a:srgbClr val="000000"/>
                </a:solidFill>
              </a:rPr>
              <a:t>להבטיח לאנשים משכבות שונות באוכלוסייה גישה לשירותים הללו ולדאוג לכך מבחינה מבנית מול הגופים המספקים שירותים לילדים ונוער.</a:t>
            </a:r>
          </a:p>
          <a:p>
            <a:pPr marL="0" indent="0" algn="r" rtl="1">
              <a:buNone/>
            </a:pPr>
            <a:r>
              <a:rPr lang="he-IL" sz="6200" dirty="0">
                <a:solidFill>
                  <a:srgbClr val="000000"/>
                </a:solidFill>
              </a:rPr>
              <a:t>שירותי הרווחה לילדים והנוער יתגייסו באופן פעיל נגד כל צורה של גזענות והדרה חברתית בכל התחומים.</a:t>
            </a:r>
            <a:endParaRPr lang="de-DE" sz="1800" dirty="0"/>
          </a:p>
        </p:txBody>
      </p:sp>
      <p:sp>
        <p:nvSpPr>
          <p:cNvPr id="3" name="Titel 2"/>
          <p:cNvSpPr>
            <a:spLocks noGrp="1"/>
          </p:cNvSpPr>
          <p:nvPr>
            <p:ph type="title"/>
          </p:nvPr>
        </p:nvSpPr>
        <p:spPr/>
        <p:txBody>
          <a:bodyPr/>
          <a:lstStyle/>
          <a:p>
            <a:pPr rtl="1"/>
            <a:r>
              <a:rPr lang="he-IL" dirty="0">
                <a:solidFill>
                  <a:srgbClr val="000000"/>
                </a:solidFill>
              </a:rPr>
              <a:t>1.1.18 שירותי הרווחה לילדים ונוער – גיוון תרבותי</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11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1. תנאי מסגרת כלליים</a:t>
            </a:r>
            <a:endParaRPr lang="de-DE" sz="3200" dirty="0">
              <a:solidFill>
                <a:srgbClr val="000000"/>
              </a:solidFill>
              <a:latin typeface="Arial" panose="020B0604020202020204" pitchFamily="34" charset="0"/>
              <a:cs typeface="Arial" panose="020B0604020202020204" pitchFamily="34" charset="0"/>
            </a:endParaRPr>
          </a:p>
        </p:txBody>
      </p:sp>
      <p:sp>
        <p:nvSpPr>
          <p:cNvPr id="5" name="Untertitel 2">
            <a:extLst>
              <a:ext uri="{FF2B5EF4-FFF2-40B4-BE49-F238E27FC236}">
                <a16:creationId xmlns:a16="http://schemas.microsoft.com/office/drawing/2014/main" id="{8BC1E8A5-813B-AB43-BD54-3F917674DA8E}"/>
              </a:ext>
            </a:extLst>
          </p:cNvPr>
          <p:cNvSpPr>
            <a:spLocks noGrp="1"/>
          </p:cNvSpPr>
          <p:nvPr>
            <p:ph type="subTitle" idx="1"/>
          </p:nvPr>
        </p:nvSpPr>
        <p:spPr>
          <a:xfrm>
            <a:off x="685800" y="3864208"/>
            <a:ext cx="7772399" cy="1320801"/>
          </a:xfrm>
        </p:spPr>
        <p:txBody>
          <a:bodyPr>
            <a:normAutofit lnSpcReduction="10000"/>
          </a:bodyPr>
          <a:lstStyle/>
          <a:p>
            <a:endParaRPr lang="de-DE" sz="2800" dirty="0">
              <a:solidFill>
                <a:srgbClr val="000000"/>
              </a:solidFill>
            </a:endParaRPr>
          </a:p>
          <a:p>
            <a:pPr rtl="1"/>
            <a:r>
              <a:rPr lang="he-IL" sz="2800" dirty="0">
                <a:solidFill>
                  <a:srgbClr val="000000"/>
                </a:solidFill>
              </a:rPr>
              <a:t>1.2 המדינה</a:t>
            </a:r>
            <a:endParaRPr lang="de-DE" sz="2800" dirty="0">
              <a:solidFill>
                <a:srgbClr val="000000"/>
              </a:solidFill>
            </a:endParaRPr>
          </a:p>
        </p:txBody>
      </p:sp>
    </p:spTree>
    <p:extLst>
      <p:ext uri="{BB962C8B-B14F-4D97-AF65-F5344CB8AC3E}">
        <p14:creationId xmlns:p14="http://schemas.microsoft.com/office/powerpoint/2010/main" val="401300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solidFill>
                  <a:srgbClr val="000000"/>
                </a:solidFill>
              </a:rPr>
              <a:t>1.2.1 מדינת חוק</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501706" y="1645361"/>
            <a:ext cx="8299394" cy="4663960"/>
          </a:xfrm>
        </p:spPr>
        <p:txBody>
          <a:bodyPr>
            <a:normAutofit/>
          </a:bodyPr>
          <a:lstStyle/>
          <a:p>
            <a:pPr marL="0" indent="0" algn="r" rtl="1">
              <a:buNone/>
            </a:pPr>
            <a:r>
              <a:rPr lang="he-IL" sz="1800" b="0" dirty="0">
                <a:solidFill>
                  <a:srgbClr val="000000"/>
                </a:solidFill>
              </a:rPr>
              <a:t>הרפובליקה </a:t>
            </a:r>
            <a:r>
              <a:rPr lang="he-IL" sz="1800" b="0" dirty="0" err="1">
                <a:solidFill>
                  <a:srgbClr val="000000"/>
                </a:solidFill>
              </a:rPr>
              <a:t>הפדרלית</a:t>
            </a:r>
            <a:r>
              <a:rPr lang="he-IL" sz="1800" b="0" dirty="0">
                <a:solidFill>
                  <a:srgbClr val="000000"/>
                </a:solidFill>
              </a:rPr>
              <a:t> של גרמניה היא מדינת רווחה רפובליקנית ודמוקרטית הכפופה </a:t>
            </a:r>
            <a:r>
              <a:rPr lang="he-IL" sz="1800" dirty="0">
                <a:solidFill>
                  <a:srgbClr val="000000"/>
                </a:solidFill>
              </a:rPr>
              <a:t>לשלטון החוק</a:t>
            </a:r>
            <a:r>
              <a:rPr lang="he-IL" sz="1800" b="0" dirty="0">
                <a:solidFill>
                  <a:srgbClr val="000000"/>
                </a:solidFill>
              </a:rPr>
              <a:t> (סעיף 20, פסקה 3, סעיף 28 בחוק היסוד), כלומר, היא מחויבת לסדר החוקתי, לחוק ולדין.</a:t>
            </a:r>
          </a:p>
          <a:p>
            <a:pPr marL="0" indent="0" algn="r" rtl="1">
              <a:buNone/>
            </a:pPr>
            <a:r>
              <a:rPr lang="he-IL" sz="1800" dirty="0">
                <a:solidFill>
                  <a:srgbClr val="000000"/>
                </a:solidFill>
              </a:rPr>
              <a:t>העקרונות המהותיים:</a:t>
            </a:r>
          </a:p>
          <a:p>
            <a:pPr algn="r" rtl="1"/>
            <a:r>
              <a:rPr lang="he-IL" sz="1800" b="0" dirty="0">
                <a:solidFill>
                  <a:srgbClr val="000000"/>
                </a:solidFill>
              </a:rPr>
              <a:t>מחויבות לזכויות יסוד, לחוק ולדין (הסייג החוקי)</a:t>
            </a:r>
          </a:p>
          <a:p>
            <a:pPr algn="r" rtl="1"/>
            <a:r>
              <a:rPr lang="he-IL" sz="1800" b="0" dirty="0">
                <a:solidFill>
                  <a:srgbClr val="000000"/>
                </a:solidFill>
              </a:rPr>
              <a:t>הפרדת רשויות בין</a:t>
            </a:r>
          </a:p>
          <a:p>
            <a:pPr marL="547688" lvl="1" indent="-285750" algn="r" rtl="1"/>
            <a:r>
              <a:rPr lang="he-IL" sz="1600" b="0" dirty="0">
                <a:solidFill>
                  <a:srgbClr val="000000"/>
                </a:solidFill>
              </a:rPr>
              <a:t>הרשות המחוקקת (חקיקה): </a:t>
            </a:r>
            <a:r>
              <a:rPr lang="he-IL" sz="1600" b="1" dirty="0">
                <a:solidFill>
                  <a:srgbClr val="000000"/>
                </a:solidFill>
              </a:rPr>
              <a:t>פרלמנט</a:t>
            </a:r>
          </a:p>
          <a:p>
            <a:pPr marL="547688" lvl="1" indent="-285750" algn="r" rtl="1"/>
            <a:r>
              <a:rPr lang="he-IL" sz="1600" b="0" dirty="0">
                <a:solidFill>
                  <a:srgbClr val="000000"/>
                </a:solidFill>
              </a:rPr>
              <a:t>הרשות המבצעת (זרוע השלטון):</a:t>
            </a:r>
            <a:r>
              <a:rPr lang="he-IL" sz="1600" dirty="0">
                <a:solidFill>
                  <a:srgbClr val="000000"/>
                </a:solidFill>
              </a:rPr>
              <a:t> </a:t>
            </a:r>
            <a:r>
              <a:rPr lang="he-IL" sz="1600" b="1" dirty="0">
                <a:solidFill>
                  <a:srgbClr val="000000"/>
                </a:solidFill>
              </a:rPr>
              <a:t>ממשלה/אדמיניסטרציה</a:t>
            </a:r>
            <a:r>
              <a:rPr lang="he-IL" sz="1600" dirty="0">
                <a:solidFill>
                  <a:srgbClr val="000000"/>
                </a:solidFill>
              </a:rPr>
              <a:t> </a:t>
            </a:r>
          </a:p>
          <a:p>
            <a:pPr marL="547688" lvl="1" indent="-285750" algn="r" rtl="1"/>
            <a:r>
              <a:rPr lang="he-IL" sz="1600" b="0" dirty="0">
                <a:solidFill>
                  <a:srgbClr val="000000"/>
                </a:solidFill>
              </a:rPr>
              <a:t>הרשות השופטת (פסיקה): </a:t>
            </a:r>
            <a:r>
              <a:rPr lang="he-IL" sz="1600" b="1" dirty="0">
                <a:solidFill>
                  <a:srgbClr val="000000"/>
                </a:solidFill>
              </a:rPr>
              <a:t>בתי המשפט</a:t>
            </a:r>
          </a:p>
          <a:p>
            <a:pPr algn="r" rtl="1"/>
            <a:r>
              <a:rPr lang="he-IL" sz="1800" b="0" dirty="0">
                <a:solidFill>
                  <a:srgbClr val="000000"/>
                </a:solidFill>
              </a:rPr>
              <a:t>מתן </a:t>
            </a:r>
            <a:r>
              <a:rPr lang="he-IL" sz="1800" dirty="0">
                <a:solidFill>
                  <a:srgbClr val="000000"/>
                </a:solidFill>
              </a:rPr>
              <a:t>הגנה משפטית מלאה </a:t>
            </a:r>
            <a:r>
              <a:rPr lang="he-IL" sz="1800" b="0" dirty="0">
                <a:solidFill>
                  <a:srgbClr val="000000"/>
                </a:solidFill>
              </a:rPr>
              <a:t>באמצעות </a:t>
            </a:r>
            <a:r>
              <a:rPr lang="he-IL" sz="1800" dirty="0">
                <a:solidFill>
                  <a:srgbClr val="000000"/>
                </a:solidFill>
              </a:rPr>
              <a:t>שופטים בלתי תלויים </a:t>
            </a:r>
            <a:r>
              <a:rPr lang="he-IL" sz="1800" b="0" dirty="0">
                <a:solidFill>
                  <a:srgbClr val="000000"/>
                </a:solidFill>
              </a:rPr>
              <a:t>במסגרת משפט הוגן.</a:t>
            </a:r>
            <a:endParaRPr lang="de-DE" sz="1800"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המדינה</a:t>
            </a:r>
            <a:endParaRPr lang="de-DE" dirty="0"/>
          </a:p>
        </p:txBody>
      </p:sp>
    </p:spTree>
    <p:extLst>
      <p:ext uri="{BB962C8B-B14F-4D97-AF65-F5344CB8AC3E}">
        <p14:creationId xmlns:p14="http://schemas.microsoft.com/office/powerpoint/2010/main" val="1997093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1.2.2 הרפובליקה </a:t>
            </a:r>
            <a:r>
              <a:rPr lang="he-IL" dirty="0" err="1">
                <a:solidFill>
                  <a:srgbClr val="000000"/>
                </a:solidFill>
              </a:rPr>
              <a:t>הפדרלית</a:t>
            </a:r>
            <a:r>
              <a:rPr lang="he-IL" dirty="0">
                <a:solidFill>
                  <a:srgbClr val="000000"/>
                </a:solidFill>
              </a:rPr>
              <a:t> של גרמניה בתור מדינת רווחה</a:t>
            </a:r>
            <a:endParaRPr lang="de-DE" dirty="0">
              <a:solidFill>
                <a:srgbClr val="000000"/>
              </a:solidFill>
            </a:endParaRPr>
          </a:p>
        </p:txBody>
      </p:sp>
      <p:sp>
        <p:nvSpPr>
          <p:cNvPr id="23" name="Inhaltsplatzhalter 22"/>
          <p:cNvSpPr>
            <a:spLocks noGrp="1"/>
          </p:cNvSpPr>
          <p:nvPr>
            <p:ph idx="1"/>
          </p:nvPr>
        </p:nvSpPr>
        <p:spPr/>
        <p:txBody>
          <a:bodyPr>
            <a:noAutofit/>
          </a:bodyPr>
          <a:lstStyle/>
          <a:p>
            <a:pPr marL="0" indent="0" algn="r" rtl="1">
              <a:buNone/>
            </a:pPr>
            <a:r>
              <a:rPr lang="he-IL" sz="1800" b="0" dirty="0">
                <a:solidFill>
                  <a:srgbClr val="000000"/>
                </a:solidFill>
              </a:rPr>
              <a:t>המונח </a:t>
            </a:r>
            <a:r>
              <a:rPr lang="he-IL" sz="1800" dirty="0">
                <a:solidFill>
                  <a:srgbClr val="000000"/>
                </a:solidFill>
              </a:rPr>
              <a:t>"מדינת רווחה"</a:t>
            </a:r>
            <a:r>
              <a:rPr lang="he-IL" sz="1800" b="0" dirty="0">
                <a:solidFill>
                  <a:srgbClr val="000000"/>
                </a:solidFill>
              </a:rPr>
              <a:t> כולל מרכיב נורמטיבי ותיאורי כאחד:</a:t>
            </a:r>
          </a:p>
          <a:p>
            <a:pPr algn="r" rtl="1"/>
            <a:r>
              <a:rPr lang="he-IL" sz="1800" b="0" dirty="0">
                <a:solidFill>
                  <a:srgbClr val="000000"/>
                </a:solidFill>
              </a:rPr>
              <a:t>בשימוש בתור מונח </a:t>
            </a:r>
            <a:r>
              <a:rPr lang="he-IL" sz="1800" dirty="0">
                <a:solidFill>
                  <a:srgbClr val="000000"/>
                </a:solidFill>
              </a:rPr>
              <a:t>נורמטיבי</a:t>
            </a:r>
            <a:r>
              <a:rPr lang="he-IL" sz="1800" b="0" dirty="0">
                <a:solidFill>
                  <a:srgbClr val="000000"/>
                </a:solidFill>
              </a:rPr>
              <a:t>, "מדינת הרווחה" היא מדינה המושתתת על צדק חברתי כמטרה המעוגנת בחוקה (חוק יסוד):</a:t>
            </a:r>
          </a:p>
          <a:p>
            <a:pPr marL="547688" lvl="1" indent="-285750" algn="r" rtl="1"/>
            <a:r>
              <a:rPr lang="he-IL" sz="1600" b="0" dirty="0">
                <a:solidFill>
                  <a:srgbClr val="000000"/>
                </a:solidFill>
              </a:rPr>
              <a:t>"הרפובליקה </a:t>
            </a:r>
            <a:r>
              <a:rPr lang="he-IL" sz="1600" b="0" dirty="0" err="1">
                <a:solidFill>
                  <a:srgbClr val="000000"/>
                </a:solidFill>
              </a:rPr>
              <a:t>הפדרלית</a:t>
            </a:r>
            <a:r>
              <a:rPr lang="he-IL" sz="1600" b="0" dirty="0">
                <a:solidFill>
                  <a:srgbClr val="000000"/>
                </a:solidFill>
              </a:rPr>
              <a:t> של גרמניה היא מדינת רווחה </a:t>
            </a:r>
            <a:r>
              <a:rPr lang="he-IL" sz="1600" b="0" dirty="0" err="1">
                <a:solidFill>
                  <a:srgbClr val="000000"/>
                </a:solidFill>
              </a:rPr>
              <a:t>פדרלית</a:t>
            </a:r>
            <a:r>
              <a:rPr lang="he-IL" sz="1600" b="0" dirty="0">
                <a:solidFill>
                  <a:srgbClr val="000000"/>
                </a:solidFill>
              </a:rPr>
              <a:t> דמוקרטית." (סעיף 20, פסקה 1 בחוק היסוד).</a:t>
            </a:r>
          </a:p>
          <a:p>
            <a:pPr marL="547688" lvl="1" indent="-285750" algn="r" rtl="1"/>
            <a:r>
              <a:rPr lang="he-IL" sz="1600" b="0" dirty="0">
                <a:solidFill>
                  <a:srgbClr val="000000"/>
                </a:solidFill>
              </a:rPr>
              <a:t>"הסדר החוקתי במדינות </a:t>
            </a:r>
            <a:r>
              <a:rPr lang="he-IL" sz="1600" b="0" dirty="0" err="1">
                <a:solidFill>
                  <a:srgbClr val="000000"/>
                </a:solidFill>
              </a:rPr>
              <a:t>הפדרליות</a:t>
            </a:r>
            <a:r>
              <a:rPr lang="he-IL" sz="1600" b="0" dirty="0">
                <a:solidFill>
                  <a:srgbClr val="000000"/>
                </a:solidFill>
              </a:rPr>
              <a:t> חייב להתאים לעקרונות של מדינת רווחה רפובליקנית ודמוקרטית הכפופה לשלטון החוק ברוח חוק יסוד זה." (סעיף 28, פסקה 1 בחוק היסוד).</a:t>
            </a:r>
          </a:p>
          <a:p>
            <a:pPr algn="r" rtl="1"/>
            <a:r>
              <a:rPr lang="he-IL" sz="1800" b="0" dirty="0">
                <a:solidFill>
                  <a:srgbClr val="000000"/>
                </a:solidFill>
              </a:rPr>
              <a:t>בתור מונח </a:t>
            </a:r>
            <a:r>
              <a:rPr lang="he-IL" sz="1800" dirty="0">
                <a:solidFill>
                  <a:srgbClr val="000000"/>
                </a:solidFill>
              </a:rPr>
              <a:t>תיאורי</a:t>
            </a:r>
            <a:r>
              <a:rPr lang="he-IL" sz="1800" b="0" dirty="0">
                <a:solidFill>
                  <a:srgbClr val="000000"/>
                </a:solidFill>
              </a:rPr>
              <a:t>, "מדינת הרווחה" מתייחסת לתשתיות שמקורן בבסיס נורמטיבי זה ומהיקף האמצעים שנוקטת המדינה למימוש צדק חברתי רב יותר (ביטחון חברתי ואיזון חברתי).</a:t>
            </a:r>
            <a:endParaRPr lang="de-DE" altLang="de-DE" sz="1600" b="0" dirty="0">
              <a:solidFill>
                <a:srgbClr val="000000"/>
              </a:solidFill>
              <a:sym typeface="Wingdings" panose="05000000000000000000" pitchFamily="2" charset="2"/>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המדינה</a:t>
            </a:r>
            <a:endParaRPr lang="de-DE" dirty="0"/>
          </a:p>
        </p:txBody>
      </p:sp>
    </p:spTree>
    <p:extLst>
      <p:ext uri="{BB962C8B-B14F-4D97-AF65-F5344CB8AC3E}">
        <p14:creationId xmlns:p14="http://schemas.microsoft.com/office/powerpoint/2010/main" val="19406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Inhaltsplatzhalter 1"/>
          <p:cNvSpPr>
            <a:spLocks noGrp="1"/>
          </p:cNvSpPr>
          <p:nvPr>
            <p:ph idx="1"/>
          </p:nvPr>
        </p:nvSpPr>
        <p:spPr>
          <a:xfrm>
            <a:off x="612742" y="1742466"/>
            <a:ext cx="7918516" cy="4494846"/>
          </a:xfrm>
        </p:spPr>
        <p:txBody>
          <a:bodyPr>
            <a:normAutofit fontScale="40000" lnSpcReduction="20000"/>
          </a:bodyPr>
          <a:lstStyle/>
          <a:p>
            <a:pPr marL="0" indent="0" algn="r" rtl="1">
              <a:buNone/>
            </a:pPr>
            <a:r>
              <a:rPr lang="he-IL" altLang="de-DE" sz="4300" dirty="0">
                <a:solidFill>
                  <a:srgbClr val="000000"/>
                </a:solidFill>
              </a:rPr>
              <a:t>… כצורת הממשל של הרפובליקה הפדרלית של גרמניה</a:t>
            </a:r>
            <a:br>
              <a:rPr lang="de-DE" altLang="de-DE" sz="4300" dirty="0">
                <a:solidFill>
                  <a:srgbClr val="000000"/>
                </a:solidFill>
              </a:rPr>
            </a:br>
            <a:r>
              <a:rPr lang="he-IL" altLang="de-DE" sz="4300" b="0" dirty="0">
                <a:solidFill>
                  <a:srgbClr val="000000"/>
                </a:solidFill>
              </a:rPr>
              <a:t>סעיף 20, פסקה 2 בחוק היסוד: "כל סמכויות המדינה נגזרות מהעם. הן יופעלו על ידי העם במסגרת בחירות והצבעות אחרות ובאמצעות גופים מיוחדים של הרשות המחוקקת, המבצעת והשופטת."</a:t>
            </a:r>
          </a:p>
          <a:p>
            <a:pPr marL="0" indent="0" algn="r" rtl="1">
              <a:buNone/>
            </a:pPr>
            <a:r>
              <a:rPr lang="he-IL" altLang="de-DE" sz="4300" dirty="0">
                <a:solidFill>
                  <a:srgbClr val="000000"/>
                </a:solidFill>
              </a:rPr>
              <a:t>… כפלורליזם מפלגתי</a:t>
            </a:r>
            <a:br>
              <a:rPr lang="de-DE" altLang="de-DE" sz="4300" dirty="0">
                <a:solidFill>
                  <a:srgbClr val="000000"/>
                </a:solidFill>
              </a:rPr>
            </a:br>
            <a:r>
              <a:rPr lang="he-IL" altLang="de-DE" sz="4300" b="0" dirty="0">
                <a:solidFill>
                  <a:srgbClr val="000000"/>
                </a:solidFill>
              </a:rPr>
              <a:t>סעיף 21, פסקה 1 בחוק היסוד: "מפלגות פוליטיות ישתתפו בגיבוש רצונו הפוליטי של העם. הן יוקמו באופן חופשי. ארגונן הפנימי חייב להתאים לעקרונות הדמוקרטיה."</a:t>
            </a:r>
          </a:p>
          <a:p>
            <a:pPr marL="0" indent="0" algn="r" rtl="1">
              <a:buNone/>
            </a:pPr>
            <a:r>
              <a:rPr lang="he-IL" altLang="de-DE" sz="4300" dirty="0">
                <a:solidFill>
                  <a:srgbClr val="000000"/>
                </a:solidFill>
              </a:rPr>
              <a:t>... והחברה האזרחית</a:t>
            </a:r>
            <a:br>
              <a:rPr lang="de-DE" altLang="de-DE" sz="4300" dirty="0">
                <a:solidFill>
                  <a:srgbClr val="000000"/>
                </a:solidFill>
              </a:rPr>
            </a:br>
            <a:r>
              <a:rPr lang="he-IL" altLang="de-DE" sz="4300" b="0" dirty="0">
                <a:solidFill>
                  <a:srgbClr val="000000"/>
                </a:solidFill>
              </a:rPr>
              <a:t>הדמוקרטיה מבוססת על אוטונומיה אישית, השתתפות בחברה האזרחית וכוח ההכרעה של העם (הזכות להשתתפות, הזכות לקבוע, יוזמות אזרחיות).</a:t>
            </a:r>
          </a:p>
          <a:p>
            <a:pPr marL="0" indent="0" algn="r" rtl="1">
              <a:buNone/>
            </a:pPr>
            <a:r>
              <a:rPr lang="he-IL" altLang="de-DE" sz="4300" dirty="0">
                <a:solidFill>
                  <a:srgbClr val="000000"/>
                </a:solidFill>
              </a:rPr>
              <a:t>... וחינוך לדמוקרטיה</a:t>
            </a:r>
            <a:br>
              <a:rPr lang="de-DE" altLang="de-DE" sz="4300" dirty="0">
                <a:solidFill>
                  <a:srgbClr val="000000"/>
                </a:solidFill>
              </a:rPr>
            </a:br>
            <a:r>
              <a:rPr lang="he-IL" altLang="de-DE" sz="4300" b="0" dirty="0">
                <a:solidFill>
                  <a:srgbClr val="000000"/>
                </a:solidFill>
              </a:rPr>
              <a:t>לצעירים החיים במדינה דמוקרטית עומדת הזכות לחינוך לדמוקרטיה. לא רק שעומדות להם זכויות השתתפות, אלא יש גם לעזור ולתמוך בהם בפעילויות של מעורבות אזרחית ופוליטית. זוהי משימה רב-תחומית של שירותי הרווחה לילדים ונוער בגרמניה.</a:t>
            </a:r>
            <a:endParaRPr lang="de-DE" b="0" dirty="0"/>
          </a:p>
        </p:txBody>
      </p:sp>
      <p:sp>
        <p:nvSpPr>
          <p:cNvPr id="3" name="Titel 2"/>
          <p:cNvSpPr>
            <a:spLocks noGrp="1"/>
          </p:cNvSpPr>
          <p:nvPr>
            <p:ph type="title"/>
          </p:nvPr>
        </p:nvSpPr>
        <p:spPr/>
        <p:txBody>
          <a:bodyPr/>
          <a:lstStyle/>
          <a:p>
            <a:pPr rtl="1"/>
            <a:r>
              <a:rPr lang="he-IL" dirty="0"/>
              <a:t>1.2.3 דמוקרטיה</a:t>
            </a:r>
            <a:endParaRPr lang="de-DE" dirty="0"/>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המדינה</a:t>
            </a:r>
            <a:endParaRPr lang="de-DE" dirty="0"/>
          </a:p>
        </p:txBody>
      </p:sp>
    </p:spTree>
    <p:extLst>
      <p:ext uri="{BB962C8B-B14F-4D97-AF65-F5344CB8AC3E}">
        <p14:creationId xmlns:p14="http://schemas.microsoft.com/office/powerpoint/2010/main" val="395598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r Verbinder 2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2" name="Grafik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944" y="1484784"/>
            <a:ext cx="6228416" cy="4854606"/>
          </a:xfrm>
          <a:prstGeom prst="rect">
            <a:avLst/>
          </a:prstGeom>
          <a:ln>
            <a:solidFill>
              <a:schemeClr val="tx2"/>
            </a:solidFill>
          </a:ln>
        </p:spPr>
      </p:pic>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t>1.2.4 המבנה </a:t>
            </a:r>
            <a:r>
              <a:rPr lang="he-IL" dirty="0" err="1"/>
              <a:t>הפדרלי</a:t>
            </a:r>
            <a:endParaRPr lang="de-DE" dirty="0"/>
          </a:p>
        </p:txBody>
      </p:sp>
      <p:sp>
        <p:nvSpPr>
          <p:cNvPr id="1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המדינה</a:t>
            </a:r>
            <a:endParaRPr lang="de-DE" dirty="0"/>
          </a:p>
        </p:txBody>
      </p:sp>
      <p:sp>
        <p:nvSpPr>
          <p:cNvPr id="3" name="Textfeld 2"/>
          <p:cNvSpPr txBox="1"/>
          <p:nvPr/>
        </p:nvSpPr>
        <p:spPr>
          <a:xfrm>
            <a:off x="5724128" y="6124654"/>
            <a:ext cx="2088232" cy="169277"/>
          </a:xfrm>
          <a:prstGeom prst="rect">
            <a:avLst/>
          </a:prstGeom>
          <a:noFill/>
        </p:spPr>
        <p:txBody>
          <a:bodyPr wrap="square" rtlCol="0">
            <a:spAutoFit/>
          </a:bodyPr>
          <a:lstStyle/>
          <a:p>
            <a:r>
              <a:rPr lang="de-DE" sz="500" dirty="0"/>
              <a:t>Erstellt auf Basis der </a:t>
            </a:r>
            <a:r>
              <a:rPr lang="de-DE" sz="500" dirty="0">
                <a:hlinkClick r:id="rId4"/>
              </a:rPr>
              <a:t>Karte Deutschland (Wikimedia </a:t>
            </a:r>
            <a:r>
              <a:rPr lang="de-DE" sz="500" dirty="0" err="1">
                <a:hlinkClick r:id="rId4"/>
              </a:rPr>
              <a:t>Commons</a:t>
            </a:r>
            <a:r>
              <a:rPr lang="de-DE" sz="500" dirty="0">
                <a:hlinkClick r:id="rId4"/>
              </a:rPr>
              <a:t>)</a:t>
            </a:r>
            <a:endParaRPr lang="de-DE" sz="500" dirty="0"/>
          </a:p>
        </p:txBody>
      </p:sp>
      <p:sp>
        <p:nvSpPr>
          <p:cNvPr id="6" name="TextBox 5"/>
          <p:cNvSpPr txBox="1"/>
          <p:nvPr/>
        </p:nvSpPr>
        <p:spPr>
          <a:xfrm>
            <a:off x="4572001" y="1714706"/>
            <a:ext cx="720080" cy="276999"/>
          </a:xfrm>
          <a:prstGeom prst="rect">
            <a:avLst/>
          </a:prstGeom>
          <a:solidFill>
            <a:schemeClr val="bg1"/>
          </a:solidFill>
        </p:spPr>
        <p:txBody>
          <a:bodyPr wrap="square" rtlCol="1">
            <a:spAutoFit/>
          </a:bodyPr>
          <a:lstStyle/>
          <a:p>
            <a:pPr algn="r" rtl="1"/>
            <a:r>
              <a:rPr lang="he-IL" sz="1200" b="1" dirty="0"/>
              <a:t>המבורג</a:t>
            </a:r>
            <a:endParaRPr lang="he-IL" b="1" dirty="0"/>
          </a:p>
        </p:txBody>
      </p:sp>
      <p:sp>
        <p:nvSpPr>
          <p:cNvPr id="8" name="TextBox 7"/>
          <p:cNvSpPr txBox="1"/>
          <p:nvPr/>
        </p:nvSpPr>
        <p:spPr>
          <a:xfrm>
            <a:off x="6032785" y="2919427"/>
            <a:ext cx="685824" cy="276999"/>
          </a:xfrm>
          <a:prstGeom prst="rect">
            <a:avLst/>
          </a:prstGeom>
          <a:solidFill>
            <a:schemeClr val="bg1"/>
          </a:solidFill>
        </p:spPr>
        <p:txBody>
          <a:bodyPr wrap="square" rtlCol="1">
            <a:spAutoFit/>
          </a:bodyPr>
          <a:lstStyle/>
          <a:p>
            <a:pPr algn="r" rtl="1"/>
            <a:r>
              <a:rPr lang="he-IL" sz="1200" b="1" dirty="0"/>
              <a:t>ברלין</a:t>
            </a:r>
            <a:endParaRPr lang="he-IL" b="1" dirty="0"/>
          </a:p>
        </p:txBody>
      </p:sp>
      <p:sp>
        <p:nvSpPr>
          <p:cNvPr id="7" name="TextBox 6"/>
          <p:cNvSpPr txBox="1"/>
          <p:nvPr/>
        </p:nvSpPr>
        <p:spPr>
          <a:xfrm>
            <a:off x="5292080" y="1991705"/>
            <a:ext cx="1985465" cy="276999"/>
          </a:xfrm>
          <a:prstGeom prst="rect">
            <a:avLst/>
          </a:prstGeom>
          <a:solidFill>
            <a:schemeClr val="bg1"/>
          </a:solidFill>
        </p:spPr>
        <p:txBody>
          <a:bodyPr wrap="square" rtlCol="1">
            <a:spAutoFit/>
          </a:bodyPr>
          <a:lstStyle/>
          <a:p>
            <a:pPr rtl="1"/>
            <a:r>
              <a:rPr lang="he-IL" sz="1200" b="1" dirty="0" err="1"/>
              <a:t>מקלנבורג</a:t>
            </a:r>
            <a:r>
              <a:rPr lang="he-IL" sz="1200" b="1" dirty="0"/>
              <a:t>-מערב פומרניה</a:t>
            </a:r>
          </a:p>
        </p:txBody>
      </p:sp>
      <p:sp>
        <p:nvSpPr>
          <p:cNvPr id="9" name="TextBox 8"/>
          <p:cNvSpPr txBox="1"/>
          <p:nvPr/>
        </p:nvSpPr>
        <p:spPr>
          <a:xfrm>
            <a:off x="6156176" y="3348826"/>
            <a:ext cx="905345" cy="276999"/>
          </a:xfrm>
          <a:prstGeom prst="rect">
            <a:avLst/>
          </a:prstGeom>
          <a:solidFill>
            <a:schemeClr val="bg1"/>
          </a:solidFill>
        </p:spPr>
        <p:txBody>
          <a:bodyPr wrap="square" rtlCol="1">
            <a:spAutoFit/>
          </a:bodyPr>
          <a:lstStyle/>
          <a:p>
            <a:pPr algn="r" rtl="1"/>
            <a:r>
              <a:rPr lang="he-IL" sz="1200" b="1" dirty="0"/>
              <a:t>ברנדנבורג</a:t>
            </a:r>
            <a:endParaRPr lang="he-IL" b="1" dirty="0"/>
          </a:p>
        </p:txBody>
      </p:sp>
      <p:sp>
        <p:nvSpPr>
          <p:cNvPr id="10" name="TextBox 9"/>
          <p:cNvSpPr txBox="1"/>
          <p:nvPr/>
        </p:nvSpPr>
        <p:spPr>
          <a:xfrm>
            <a:off x="6156176" y="3764324"/>
            <a:ext cx="1296143" cy="276999"/>
          </a:xfrm>
          <a:prstGeom prst="rect">
            <a:avLst/>
          </a:prstGeom>
          <a:solidFill>
            <a:schemeClr val="bg1"/>
          </a:solidFill>
        </p:spPr>
        <p:txBody>
          <a:bodyPr wrap="square" rtlCol="1">
            <a:spAutoFit/>
          </a:bodyPr>
          <a:lstStyle/>
          <a:p>
            <a:pPr algn="r" rtl="1"/>
            <a:r>
              <a:rPr lang="he-IL" sz="1200" b="1" dirty="0"/>
              <a:t>סקסוניה-</a:t>
            </a:r>
            <a:r>
              <a:rPr lang="he-IL" sz="1200" b="1" dirty="0" err="1"/>
              <a:t>אנהלט</a:t>
            </a:r>
            <a:endParaRPr lang="he-IL" b="1" dirty="0"/>
          </a:p>
        </p:txBody>
      </p:sp>
      <p:sp>
        <p:nvSpPr>
          <p:cNvPr id="11" name="TextBox 10"/>
          <p:cNvSpPr txBox="1"/>
          <p:nvPr/>
        </p:nvSpPr>
        <p:spPr>
          <a:xfrm>
            <a:off x="6156176" y="4041323"/>
            <a:ext cx="792087" cy="276999"/>
          </a:xfrm>
          <a:prstGeom prst="rect">
            <a:avLst/>
          </a:prstGeom>
          <a:solidFill>
            <a:schemeClr val="bg1"/>
          </a:solidFill>
        </p:spPr>
        <p:txBody>
          <a:bodyPr wrap="square" rtlCol="1">
            <a:spAutoFit/>
          </a:bodyPr>
          <a:lstStyle/>
          <a:p>
            <a:pPr algn="r" rtl="1"/>
            <a:r>
              <a:rPr lang="he-IL" sz="1200" b="1" dirty="0"/>
              <a:t>סקסוניה</a:t>
            </a:r>
            <a:endParaRPr lang="he-IL" b="1" dirty="0"/>
          </a:p>
        </p:txBody>
      </p:sp>
      <p:sp>
        <p:nvSpPr>
          <p:cNvPr id="13" name="TextBox 12"/>
          <p:cNvSpPr txBox="1"/>
          <p:nvPr/>
        </p:nvSpPr>
        <p:spPr>
          <a:xfrm>
            <a:off x="5508105" y="4332222"/>
            <a:ext cx="920724" cy="276999"/>
          </a:xfrm>
          <a:prstGeom prst="rect">
            <a:avLst/>
          </a:prstGeom>
          <a:solidFill>
            <a:schemeClr val="bg1"/>
          </a:solidFill>
        </p:spPr>
        <p:txBody>
          <a:bodyPr wrap="square" rtlCol="1">
            <a:spAutoFit/>
          </a:bodyPr>
          <a:lstStyle/>
          <a:p>
            <a:pPr algn="r" rtl="1"/>
            <a:r>
              <a:rPr lang="he-IL" sz="1200" b="1" dirty="0"/>
              <a:t>תורינגיה</a:t>
            </a:r>
            <a:endParaRPr lang="he-IL" b="1" dirty="0"/>
          </a:p>
        </p:txBody>
      </p:sp>
      <p:sp>
        <p:nvSpPr>
          <p:cNvPr id="14" name="TextBox 13"/>
          <p:cNvSpPr txBox="1"/>
          <p:nvPr/>
        </p:nvSpPr>
        <p:spPr>
          <a:xfrm>
            <a:off x="5791070" y="4623121"/>
            <a:ext cx="637758" cy="276999"/>
          </a:xfrm>
          <a:prstGeom prst="rect">
            <a:avLst/>
          </a:prstGeom>
          <a:solidFill>
            <a:schemeClr val="bg1"/>
          </a:solidFill>
        </p:spPr>
        <p:txBody>
          <a:bodyPr wrap="square" rtlCol="1">
            <a:spAutoFit/>
          </a:bodyPr>
          <a:lstStyle/>
          <a:p>
            <a:pPr algn="r" rtl="1"/>
            <a:r>
              <a:rPr lang="he-IL" sz="1200" b="1" dirty="0"/>
              <a:t>הסן</a:t>
            </a:r>
            <a:endParaRPr lang="he-IL" b="1" dirty="0"/>
          </a:p>
        </p:txBody>
      </p:sp>
      <p:sp>
        <p:nvSpPr>
          <p:cNvPr id="15" name="TextBox 14"/>
          <p:cNvSpPr txBox="1"/>
          <p:nvPr/>
        </p:nvSpPr>
        <p:spPr>
          <a:xfrm>
            <a:off x="5943469" y="4914020"/>
            <a:ext cx="775139" cy="276999"/>
          </a:xfrm>
          <a:prstGeom prst="rect">
            <a:avLst/>
          </a:prstGeom>
          <a:solidFill>
            <a:schemeClr val="bg1"/>
          </a:solidFill>
        </p:spPr>
        <p:txBody>
          <a:bodyPr wrap="square" rtlCol="1">
            <a:spAutoFit/>
          </a:bodyPr>
          <a:lstStyle/>
          <a:p>
            <a:pPr algn="r" rtl="1"/>
            <a:r>
              <a:rPr lang="he-IL" sz="1200" b="1" dirty="0"/>
              <a:t>בוואריה</a:t>
            </a:r>
          </a:p>
        </p:txBody>
      </p:sp>
      <p:sp>
        <p:nvSpPr>
          <p:cNvPr id="16" name="TextBox 15"/>
          <p:cNvSpPr txBox="1"/>
          <p:nvPr/>
        </p:nvSpPr>
        <p:spPr>
          <a:xfrm>
            <a:off x="2555776" y="5661249"/>
            <a:ext cx="1495219" cy="276999"/>
          </a:xfrm>
          <a:prstGeom prst="rect">
            <a:avLst/>
          </a:prstGeom>
          <a:solidFill>
            <a:schemeClr val="bg1"/>
          </a:solidFill>
        </p:spPr>
        <p:txBody>
          <a:bodyPr wrap="square" rtlCol="1">
            <a:spAutoFit/>
          </a:bodyPr>
          <a:lstStyle/>
          <a:p>
            <a:pPr algn="r" rtl="1"/>
            <a:r>
              <a:rPr lang="he-IL" sz="1200" b="1" dirty="0"/>
              <a:t>באדן-</a:t>
            </a:r>
            <a:r>
              <a:rPr lang="he-IL" sz="1200" b="1" dirty="0" err="1"/>
              <a:t>וירטמברג</a:t>
            </a:r>
            <a:endParaRPr lang="he-IL" sz="1200" b="1" dirty="0"/>
          </a:p>
        </p:txBody>
      </p:sp>
      <p:sp>
        <p:nvSpPr>
          <p:cNvPr id="17" name="TextBox 16"/>
          <p:cNvSpPr txBox="1"/>
          <p:nvPr/>
        </p:nvSpPr>
        <p:spPr>
          <a:xfrm>
            <a:off x="1907704" y="4637021"/>
            <a:ext cx="1296144" cy="276999"/>
          </a:xfrm>
          <a:prstGeom prst="rect">
            <a:avLst/>
          </a:prstGeom>
          <a:solidFill>
            <a:schemeClr val="bg1"/>
          </a:solidFill>
        </p:spPr>
        <p:txBody>
          <a:bodyPr wrap="square" rtlCol="1">
            <a:spAutoFit/>
          </a:bodyPr>
          <a:lstStyle/>
          <a:p>
            <a:pPr algn="r" rtl="1"/>
            <a:r>
              <a:rPr lang="he-IL" sz="1200" b="1" dirty="0"/>
              <a:t>חבל </a:t>
            </a:r>
            <a:r>
              <a:rPr lang="he-IL" sz="1200" b="1" dirty="0" err="1"/>
              <a:t>הסאר</a:t>
            </a:r>
            <a:endParaRPr lang="he-IL" sz="1200" b="1" dirty="0"/>
          </a:p>
        </p:txBody>
      </p:sp>
      <p:sp>
        <p:nvSpPr>
          <p:cNvPr id="18" name="TextBox 17"/>
          <p:cNvSpPr txBox="1"/>
          <p:nvPr/>
        </p:nvSpPr>
        <p:spPr>
          <a:xfrm>
            <a:off x="1907704" y="4193722"/>
            <a:ext cx="1296144" cy="276999"/>
          </a:xfrm>
          <a:prstGeom prst="rect">
            <a:avLst/>
          </a:prstGeom>
          <a:solidFill>
            <a:schemeClr val="bg1"/>
          </a:solidFill>
        </p:spPr>
        <p:txBody>
          <a:bodyPr wrap="square" rtlCol="1">
            <a:spAutoFit/>
          </a:bodyPr>
          <a:lstStyle/>
          <a:p>
            <a:pPr algn="r" rtl="1"/>
            <a:r>
              <a:rPr lang="he-IL" sz="1200" b="1" dirty="0" err="1"/>
              <a:t>ריינלנד</a:t>
            </a:r>
            <a:r>
              <a:rPr lang="he-IL" sz="1200" b="1" dirty="0"/>
              <a:t>-</a:t>
            </a:r>
            <a:r>
              <a:rPr lang="he-IL" sz="1200" b="1" dirty="0" err="1"/>
              <a:t>פפאלץ</a:t>
            </a:r>
            <a:endParaRPr lang="he-IL" sz="1200" b="1" dirty="0"/>
          </a:p>
        </p:txBody>
      </p:sp>
      <p:sp>
        <p:nvSpPr>
          <p:cNvPr id="19" name="TextBox 18"/>
          <p:cNvSpPr txBox="1"/>
          <p:nvPr/>
        </p:nvSpPr>
        <p:spPr>
          <a:xfrm>
            <a:off x="2060104" y="3334925"/>
            <a:ext cx="1503784" cy="276999"/>
          </a:xfrm>
          <a:prstGeom prst="rect">
            <a:avLst/>
          </a:prstGeom>
          <a:solidFill>
            <a:schemeClr val="bg1"/>
          </a:solidFill>
        </p:spPr>
        <p:txBody>
          <a:bodyPr wrap="square" rtlCol="1">
            <a:spAutoFit/>
          </a:bodyPr>
          <a:lstStyle/>
          <a:p>
            <a:pPr algn="r" rtl="1"/>
            <a:r>
              <a:rPr lang="he-IL" sz="1200" b="1" dirty="0" err="1"/>
              <a:t>נורדריין</a:t>
            </a:r>
            <a:r>
              <a:rPr lang="he-IL" sz="1200" b="1" dirty="0"/>
              <a:t>-</a:t>
            </a:r>
            <a:r>
              <a:rPr lang="he-IL" sz="1200" b="1" dirty="0" err="1"/>
              <a:t>וסטפאליה</a:t>
            </a:r>
            <a:endParaRPr lang="he-IL" sz="1200" b="1" dirty="0"/>
          </a:p>
        </p:txBody>
      </p:sp>
      <p:sp>
        <p:nvSpPr>
          <p:cNvPr id="20" name="TextBox 19"/>
          <p:cNvSpPr txBox="1"/>
          <p:nvPr/>
        </p:nvSpPr>
        <p:spPr>
          <a:xfrm>
            <a:off x="2060104" y="2919427"/>
            <a:ext cx="1503784" cy="276999"/>
          </a:xfrm>
          <a:prstGeom prst="rect">
            <a:avLst/>
          </a:prstGeom>
          <a:solidFill>
            <a:schemeClr val="bg1"/>
          </a:solidFill>
        </p:spPr>
        <p:txBody>
          <a:bodyPr wrap="square" rtlCol="1">
            <a:spAutoFit/>
          </a:bodyPr>
          <a:lstStyle/>
          <a:p>
            <a:pPr algn="r" rtl="1"/>
            <a:r>
              <a:rPr lang="he-IL" sz="1200" b="1" dirty="0"/>
              <a:t>סקסוניה התחתונה</a:t>
            </a:r>
          </a:p>
        </p:txBody>
      </p:sp>
      <p:sp>
        <p:nvSpPr>
          <p:cNvPr id="21" name="TextBox 20"/>
          <p:cNvSpPr txBox="1"/>
          <p:nvPr/>
        </p:nvSpPr>
        <p:spPr>
          <a:xfrm>
            <a:off x="2060104" y="2503928"/>
            <a:ext cx="1503784" cy="276999"/>
          </a:xfrm>
          <a:prstGeom prst="rect">
            <a:avLst/>
          </a:prstGeom>
          <a:solidFill>
            <a:schemeClr val="bg1"/>
          </a:solidFill>
        </p:spPr>
        <p:txBody>
          <a:bodyPr wrap="square" rtlCol="1">
            <a:spAutoFit/>
          </a:bodyPr>
          <a:lstStyle/>
          <a:p>
            <a:pPr algn="r" rtl="1"/>
            <a:r>
              <a:rPr lang="he-IL" sz="1200" b="1" dirty="0"/>
              <a:t>ברמן</a:t>
            </a:r>
          </a:p>
        </p:txBody>
      </p:sp>
      <p:sp>
        <p:nvSpPr>
          <p:cNvPr id="22" name="TextBox 21"/>
          <p:cNvSpPr txBox="1"/>
          <p:nvPr/>
        </p:nvSpPr>
        <p:spPr>
          <a:xfrm>
            <a:off x="2451956" y="2130204"/>
            <a:ext cx="1503784" cy="276999"/>
          </a:xfrm>
          <a:prstGeom prst="rect">
            <a:avLst/>
          </a:prstGeom>
          <a:solidFill>
            <a:schemeClr val="bg1"/>
          </a:solidFill>
        </p:spPr>
        <p:txBody>
          <a:bodyPr wrap="square" rtlCol="1">
            <a:spAutoFit/>
          </a:bodyPr>
          <a:lstStyle/>
          <a:p>
            <a:pPr algn="r" rtl="1"/>
            <a:r>
              <a:rPr lang="he-IL" sz="1200" b="1" dirty="0"/>
              <a:t>שלזוויג-</a:t>
            </a:r>
            <a:r>
              <a:rPr lang="he-IL" sz="1200" b="1" dirty="0" err="1"/>
              <a:t>הולשטיין</a:t>
            </a:r>
            <a:endParaRPr lang="he-IL" sz="1200" b="1" dirty="0"/>
          </a:p>
        </p:txBody>
      </p:sp>
    </p:spTree>
    <p:extLst>
      <p:ext uri="{BB962C8B-B14F-4D97-AF65-F5344CB8AC3E}">
        <p14:creationId xmlns:p14="http://schemas.microsoft.com/office/powerpoint/2010/main" val="1293311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08720"/>
            <a:ext cx="8458200" cy="428738"/>
          </a:xfrm>
        </p:spPr>
        <p:txBody>
          <a:bodyPr/>
          <a:lstStyle/>
          <a:p>
            <a:pPr rtl="1"/>
            <a:r>
              <a:rPr lang="he-IL" dirty="0">
                <a:solidFill>
                  <a:srgbClr val="000000"/>
                </a:solidFill>
              </a:rPr>
              <a:t>1.2.5 תפקיד השלטון המקומי</a:t>
            </a:r>
            <a:endParaRPr lang="de-DE" dirty="0">
              <a:solidFill>
                <a:srgbClr val="000000"/>
              </a:solidFill>
            </a:endParaRPr>
          </a:p>
        </p:txBody>
      </p:sp>
      <p:graphicFrame>
        <p:nvGraphicFramePr>
          <p:cNvPr id="4" name="Tabelle 4" descr="Erläutert die Aufgaben der Kommune im jeweiligen Wirklungskreis">
            <a:extLst>
              <a:ext uri="{FF2B5EF4-FFF2-40B4-BE49-F238E27FC236}">
                <a16:creationId xmlns:a16="http://schemas.microsoft.com/office/drawing/2014/main" id="{21918280-ABC3-E64E-B8FE-54A4831D920A}"/>
              </a:ext>
            </a:extLst>
          </p:cNvPr>
          <p:cNvGraphicFramePr>
            <a:graphicFrameLocks noGrp="1"/>
          </p:cNvGraphicFramePr>
          <p:nvPr>
            <p:extLst>
              <p:ext uri="{D42A27DB-BD31-4B8C-83A1-F6EECF244321}">
                <p14:modId xmlns:p14="http://schemas.microsoft.com/office/powerpoint/2010/main" val="1179821374"/>
              </p:ext>
            </p:extLst>
          </p:nvPr>
        </p:nvGraphicFramePr>
        <p:xfrm>
          <a:off x="542040" y="2730416"/>
          <a:ext cx="4067208" cy="2495076"/>
        </p:xfrm>
        <a:graphic>
          <a:graphicData uri="http://schemas.openxmlformats.org/drawingml/2006/table">
            <a:tbl>
              <a:tblPr firstRow="1" bandRow="1">
                <a:tableStyleId>{00A15C55-8517-42AA-B614-E9B94910E393}</a:tableStyleId>
              </a:tblPr>
              <a:tblGrid>
                <a:gridCol w="2033604">
                  <a:extLst>
                    <a:ext uri="{9D8B030D-6E8A-4147-A177-3AD203B41FA5}">
                      <a16:colId xmlns:a16="http://schemas.microsoft.com/office/drawing/2014/main" val="87933733"/>
                    </a:ext>
                  </a:extLst>
                </a:gridCol>
                <a:gridCol w="2033604">
                  <a:extLst>
                    <a:ext uri="{9D8B030D-6E8A-4147-A177-3AD203B41FA5}">
                      <a16:colId xmlns:a16="http://schemas.microsoft.com/office/drawing/2014/main" val="3754661361"/>
                    </a:ext>
                  </a:extLst>
                </a:gridCol>
              </a:tblGrid>
              <a:tr h="392083">
                <a:tc gridSpan="2">
                  <a:txBody>
                    <a:bodyPr/>
                    <a:lstStyle/>
                    <a:p>
                      <a:pPr algn="ctr" rtl="1"/>
                      <a:r>
                        <a:rPr lang="he-IL" sz="1600" b="1" dirty="0">
                          <a:solidFill>
                            <a:srgbClr val="000000"/>
                          </a:solidFill>
                          <a:latin typeface="Arial" panose="020B0604020202020204" pitchFamily="34" charset="0"/>
                          <a:cs typeface="Arial" panose="020B0604020202020204" pitchFamily="34" charset="0"/>
                        </a:rPr>
                        <a:t>תפקידים</a:t>
                      </a:r>
                      <a:r>
                        <a:rPr lang="he-IL" sz="1600" b="1" baseline="0" dirty="0">
                          <a:solidFill>
                            <a:srgbClr val="000000"/>
                          </a:solidFill>
                          <a:latin typeface="Arial" panose="020B0604020202020204" pitchFamily="34" charset="0"/>
                          <a:cs typeface="Arial" panose="020B0604020202020204" pitchFamily="34" charset="0"/>
                        </a:rPr>
                        <a:t> שהוטלו על השלטון המקומי</a:t>
                      </a:r>
                      <a:endParaRPr lang="de-DE" sz="1600" b="1" dirty="0">
                        <a:solidFill>
                          <a:srgbClr val="000000"/>
                        </a:solidFill>
                        <a:latin typeface="Arial" panose="020B0604020202020204" pitchFamily="34" charset="0"/>
                        <a:cs typeface="Arial" panose="020B0604020202020204" pitchFamily="34" charset="0"/>
                      </a:endParaRPr>
                    </a:p>
                  </a:txBody>
                  <a:tcPr>
                    <a:solidFill>
                      <a:schemeClr val="accent3">
                        <a:lumMod val="40000"/>
                        <a:lumOff val="60000"/>
                      </a:schemeClr>
                    </a:solidFill>
                  </a:tcPr>
                </a:tc>
                <a:tc hMerge="1">
                  <a:txBody>
                    <a:bodyPr/>
                    <a:lstStyle/>
                    <a:p>
                      <a:endParaRPr lang="de-DE" dirty="0"/>
                    </a:p>
                  </a:txBody>
                  <a:tcPr/>
                </a:tc>
                <a:extLst>
                  <a:ext uri="{0D108BD9-81ED-4DB2-BD59-A6C34878D82A}">
                    <a16:rowId xmlns:a16="http://schemas.microsoft.com/office/drawing/2014/main" val="363129332"/>
                  </a:ext>
                </a:extLst>
              </a:tr>
              <a:tr h="855455">
                <a:tc>
                  <a:txBody>
                    <a:bodyPr/>
                    <a:lstStyle/>
                    <a:p>
                      <a:pPr marL="215900" marR="0" indent="-215900" algn="r" defTabSz="914400" rtl="1" eaLnBrk="1" fontAlgn="auto" latinLnBrk="0" hangingPunct="1">
                        <a:lnSpc>
                          <a:spcPct val="100000"/>
                        </a:lnSpc>
                        <a:spcBef>
                          <a:spcPts val="0"/>
                        </a:spcBef>
                        <a:spcAft>
                          <a:spcPts val="0"/>
                        </a:spcAft>
                        <a:buClrTx/>
                        <a:buSzTx/>
                        <a:buFontTx/>
                        <a:buNone/>
                        <a:tabLst/>
                        <a:defRPr/>
                      </a:pPr>
                      <a:r>
                        <a:rPr lang="he-IL" sz="1400" dirty="0">
                          <a:solidFill>
                            <a:srgbClr val="000000"/>
                          </a:solidFill>
                          <a:latin typeface="Arial" panose="020B0604020202020204" pitchFamily="34" charset="0"/>
                          <a:cs typeface="Arial" panose="020B0604020202020204" pitchFamily="34" charset="0"/>
                        </a:rPr>
                        <a:t>4. תפקידי חובה ממלכתיים</a:t>
                      </a:r>
                      <a:endParaRPr lang="de-DE" sz="1400" dirty="0">
                        <a:solidFill>
                          <a:srgbClr val="000000"/>
                        </a:solidFill>
                        <a:latin typeface="Arial" panose="020B0604020202020204" pitchFamily="34" charset="0"/>
                        <a:cs typeface="Arial" panose="020B0604020202020204" pitchFamily="34" charset="0"/>
                      </a:endParaRPr>
                    </a:p>
                    <a:p>
                      <a:pPr marL="215900" indent="-215900" algn="r" rtl="1">
                        <a:tabLst/>
                      </a:pPr>
                      <a:endParaRPr lang="de-DE" sz="1400" dirty="0">
                        <a:solidFill>
                          <a:srgbClr val="000000"/>
                        </a:solidFill>
                        <a:latin typeface="Arial" panose="020B0604020202020204" pitchFamily="34" charset="0"/>
                        <a:cs typeface="Arial" panose="020B0604020202020204" pitchFamily="34" charset="0"/>
                      </a:endParaRPr>
                    </a:p>
                  </a:txBody>
                  <a:tcPr/>
                </a:tc>
                <a:tc>
                  <a:txBody>
                    <a:bodyPr/>
                    <a:lstStyle/>
                    <a:p>
                      <a:pPr marL="215900" marR="0" indent="-215900" algn="r" defTabSz="914400" rtl="1" eaLnBrk="1" fontAlgn="auto" latinLnBrk="0" hangingPunct="1">
                        <a:lnSpc>
                          <a:spcPct val="100000"/>
                        </a:lnSpc>
                        <a:spcBef>
                          <a:spcPts val="0"/>
                        </a:spcBef>
                        <a:spcAft>
                          <a:spcPts val="0"/>
                        </a:spcAft>
                        <a:buClrTx/>
                        <a:buSzTx/>
                        <a:buFontTx/>
                        <a:buNone/>
                        <a:tabLst/>
                        <a:defRPr/>
                      </a:pPr>
                      <a:r>
                        <a:rPr lang="he-IL" sz="1400" dirty="0">
                          <a:solidFill>
                            <a:srgbClr val="000000"/>
                          </a:solidFill>
                          <a:latin typeface="Arial" panose="020B0604020202020204" pitchFamily="34" charset="0"/>
                          <a:cs typeface="Arial" panose="020B0604020202020204" pitchFamily="34" charset="0"/>
                        </a:rPr>
                        <a:t>3. תפקידי חובה בכפוף</a:t>
                      </a:r>
                      <a:r>
                        <a:rPr lang="he-IL" sz="1400" baseline="0" dirty="0">
                          <a:solidFill>
                            <a:srgbClr val="000000"/>
                          </a:solidFill>
                          <a:latin typeface="Arial" panose="020B0604020202020204" pitchFamily="34" charset="0"/>
                          <a:cs typeface="Arial" panose="020B0604020202020204" pitchFamily="34" charset="0"/>
                        </a:rPr>
                        <a:t> להוראה</a:t>
                      </a:r>
                      <a:endParaRPr lang="de-DE" sz="14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9555044"/>
                  </a:ext>
                </a:extLst>
              </a:tr>
              <a:tr h="12475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i="1" dirty="0">
                          <a:solidFill>
                            <a:srgbClr val="000000"/>
                          </a:solidFill>
                          <a:latin typeface="Arial" panose="020B0604020202020204" pitchFamily="34" charset="0"/>
                          <a:cs typeface="Arial" panose="020B0604020202020204" pitchFamily="34" charset="0"/>
                        </a:rPr>
                        <a:t>קיום בחירות לבונדסטאג ולרשויות המקומיות ועריכת מפקדי אוכלוסין; רישום המתגייסים לשירות חובה צבאי</a:t>
                      </a:r>
                      <a:endParaRPr lang="de-DE" sz="1200" i="1" dirty="0">
                        <a:solidFill>
                          <a:srgbClr val="000000"/>
                        </a:solidFill>
                        <a:latin typeface="Arial" panose="020B0604020202020204" pitchFamily="34" charset="0"/>
                        <a:cs typeface="Arial" panose="020B0604020202020204" pitchFamily="34" charset="0"/>
                      </a:endParaRPr>
                    </a:p>
                    <a:p>
                      <a:pPr algn="r" rtl="1"/>
                      <a:endParaRPr lang="de-DE" sz="1200" i="1" dirty="0">
                        <a:solidFill>
                          <a:srgbClr val="000000"/>
                        </a:solidFill>
                        <a:latin typeface="Arial" panose="020B0604020202020204" pitchFamily="34" charset="0"/>
                        <a:cs typeface="Arial" panose="020B0604020202020204" pitchFamily="34" charset="0"/>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i="1" dirty="0">
                          <a:solidFill>
                            <a:srgbClr val="000000"/>
                          </a:solidFill>
                          <a:latin typeface="Arial" panose="020B0604020202020204" pitchFamily="34" charset="0"/>
                          <a:cs typeface="Arial" panose="020B0604020202020204" pitchFamily="34" charset="0"/>
                        </a:rPr>
                        <a:t>מכבי אש, שירותי הצלה והגנה בפני אסונות; תשלומי הבטחת הכנסה וקצבת דיור</a:t>
                      </a:r>
                      <a:endParaRPr lang="de-DE" sz="1200" i="1"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5021436"/>
                  </a:ext>
                </a:extLst>
              </a:tr>
            </a:tbl>
          </a:graphicData>
        </a:graphic>
      </p:graphicFrame>
      <p:sp>
        <p:nvSpPr>
          <p:cNvPr id="14" name="Rechteck 13">
            <a:extLst>
              <a:ext uri="{FF2B5EF4-FFF2-40B4-BE49-F238E27FC236}">
                <a16:creationId xmlns:a16="http://schemas.microsoft.com/office/drawing/2014/main" id="{5FEFE679-C873-944A-8D8E-3971712DF5B8}"/>
              </a:ext>
            </a:extLst>
          </p:cNvPr>
          <p:cNvSpPr/>
          <p:nvPr/>
        </p:nvSpPr>
        <p:spPr>
          <a:xfrm>
            <a:off x="542040" y="1711200"/>
            <a:ext cx="8097163" cy="6274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1600" b="1" dirty="0">
                <a:solidFill>
                  <a:schemeClr val="tx1"/>
                </a:solidFill>
                <a:latin typeface="Arial" panose="020B0604020202020204" pitchFamily="34" charset="0"/>
                <a:cs typeface="Arial" panose="020B0604020202020204" pitchFamily="34" charset="0"/>
              </a:rPr>
              <a:t>השלטון המקומי כזרוע של שלטון החוק והרשות המבצעת בעניינים ממלכתיים</a:t>
            </a:r>
            <a:endParaRPr lang="de-DE" sz="1600" b="1" dirty="0">
              <a:solidFill>
                <a:schemeClr val="tx1"/>
              </a:solidFill>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28347E07-C985-7544-885B-C84302EA025F}"/>
              </a:ext>
            </a:extLst>
          </p:cNvPr>
          <p:cNvSpPr/>
          <p:nvPr/>
        </p:nvSpPr>
        <p:spPr>
          <a:xfrm>
            <a:off x="542040" y="5617058"/>
            <a:ext cx="8097159" cy="6274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1600" b="1" dirty="0">
                <a:solidFill>
                  <a:srgbClr val="000000"/>
                </a:solidFill>
                <a:latin typeface="Arial" panose="020B0604020202020204" pitchFamily="34" charset="0"/>
                <a:cs typeface="Arial" panose="020B0604020202020204" pitchFamily="34" charset="0"/>
              </a:rPr>
              <a:t>השלטון המקומי כזרוע של שלטון החוק בניהול המקומי הדמוקרטי</a:t>
            </a:r>
            <a:endParaRPr lang="de-DE" sz="1600" b="1" dirty="0">
              <a:solidFill>
                <a:srgbClr val="000000"/>
              </a:solidFill>
              <a:latin typeface="Arial" panose="020B0604020202020204" pitchFamily="34" charset="0"/>
              <a:cs typeface="Arial" panose="020B0604020202020204" pitchFamily="34" charset="0"/>
            </a:endParaRPr>
          </a:p>
        </p:txBody>
      </p:sp>
      <p:sp>
        <p:nvSpPr>
          <p:cNvPr id="16" name="Pfeil nach oben 15" descr="führt zu den Aufgaben der Kommune als rechtsstaatliche, exekutive Instanz staatlicher Angelegenheiten">
            <a:extLst>
              <a:ext uri="{FF2B5EF4-FFF2-40B4-BE49-F238E27FC236}">
                <a16:creationId xmlns:a16="http://schemas.microsoft.com/office/drawing/2014/main" id="{CC01D6CB-43DE-6144-9B89-5CCA2F9A9982}"/>
              </a:ext>
            </a:extLst>
          </p:cNvPr>
          <p:cNvSpPr/>
          <p:nvPr/>
        </p:nvSpPr>
        <p:spPr>
          <a:xfrm rot="10800000">
            <a:off x="2331774" y="2338613"/>
            <a:ext cx="512034" cy="402168"/>
          </a:xfrm>
          <a:prstGeom prst="upArrow">
            <a:avLst>
              <a:gd name="adj1" fmla="val 40698"/>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oben 16" descr="führt zu den Aufgaben der Kommune als rechtsstaatliche Instanz der lokalen und demokratischen Selbstverwaltung">
            <a:extLst>
              <a:ext uri="{FF2B5EF4-FFF2-40B4-BE49-F238E27FC236}">
                <a16:creationId xmlns:a16="http://schemas.microsoft.com/office/drawing/2014/main" id="{EFBEB4A6-8C3D-BB4E-82D3-E86588A828A5}"/>
              </a:ext>
            </a:extLst>
          </p:cNvPr>
          <p:cNvSpPr/>
          <p:nvPr/>
        </p:nvSpPr>
        <p:spPr>
          <a:xfrm>
            <a:off x="6233269" y="5235508"/>
            <a:ext cx="512034" cy="402168"/>
          </a:xfrm>
          <a:prstGeom prst="upArrow">
            <a:avLst>
              <a:gd name="adj1" fmla="val 40698"/>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המדינה</a:t>
            </a: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1673715211"/>
              </p:ext>
            </p:extLst>
          </p:nvPr>
        </p:nvGraphicFramePr>
        <p:xfrm>
          <a:off x="4609248" y="2734124"/>
          <a:ext cx="4067208" cy="2495076"/>
        </p:xfrm>
        <a:graphic>
          <a:graphicData uri="http://schemas.openxmlformats.org/drawingml/2006/table">
            <a:tbl>
              <a:tblPr firstRow="1" bandRow="1">
                <a:tableStyleId>{00A15C55-8517-42AA-B614-E9B94910E393}</a:tableStyleId>
              </a:tblPr>
              <a:tblGrid>
                <a:gridCol w="1898718">
                  <a:extLst>
                    <a:ext uri="{9D8B030D-6E8A-4147-A177-3AD203B41FA5}">
                      <a16:colId xmlns:a16="http://schemas.microsoft.com/office/drawing/2014/main" val="2701307800"/>
                    </a:ext>
                  </a:extLst>
                </a:gridCol>
                <a:gridCol w="2168490">
                  <a:extLst>
                    <a:ext uri="{9D8B030D-6E8A-4147-A177-3AD203B41FA5}">
                      <a16:colId xmlns:a16="http://schemas.microsoft.com/office/drawing/2014/main" val="2929229211"/>
                    </a:ext>
                  </a:extLst>
                </a:gridCol>
              </a:tblGrid>
              <a:tr h="392083">
                <a:tc gridSpan="2">
                  <a:txBody>
                    <a:bodyPr/>
                    <a:lstStyle/>
                    <a:p>
                      <a:pPr algn="ctr" rtl="1"/>
                      <a:r>
                        <a:rPr lang="he-IL" sz="1600" b="1" dirty="0">
                          <a:solidFill>
                            <a:srgbClr val="000000"/>
                          </a:solidFill>
                          <a:latin typeface="Arial" panose="020B0604020202020204" pitchFamily="34" charset="0"/>
                          <a:cs typeface="Arial" panose="020B0604020202020204" pitchFamily="34" charset="0"/>
                        </a:rPr>
                        <a:t>תפקידי</a:t>
                      </a:r>
                      <a:r>
                        <a:rPr lang="he-IL" sz="1600" b="1" baseline="0" dirty="0">
                          <a:solidFill>
                            <a:srgbClr val="000000"/>
                          </a:solidFill>
                          <a:latin typeface="Arial" panose="020B0604020202020204" pitchFamily="34" charset="0"/>
                          <a:cs typeface="Arial" panose="020B0604020202020204" pitchFamily="34" charset="0"/>
                        </a:rPr>
                        <a:t> השלטון המקומי מתוקף סמכותו</a:t>
                      </a:r>
                      <a:endParaRPr lang="de-DE" sz="1600" b="1"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hMerge="1">
                  <a:txBody>
                    <a:bodyPr/>
                    <a:lstStyle/>
                    <a:p>
                      <a:endParaRPr lang="de-DE" dirty="0"/>
                    </a:p>
                  </a:txBody>
                  <a:tcPr/>
                </a:tc>
                <a:extLst>
                  <a:ext uri="{0D108BD9-81ED-4DB2-BD59-A6C34878D82A}">
                    <a16:rowId xmlns:a16="http://schemas.microsoft.com/office/drawing/2014/main" val="2223989116"/>
                  </a:ext>
                </a:extLst>
              </a:tr>
              <a:tr h="855455">
                <a:tc>
                  <a:txBody>
                    <a:bodyPr/>
                    <a:lstStyle/>
                    <a:p>
                      <a:pPr marL="215900" marR="0" indent="-215900" algn="r" defTabSz="914400" rtl="1" eaLnBrk="1" fontAlgn="auto" latinLnBrk="0" hangingPunct="1">
                        <a:lnSpc>
                          <a:spcPct val="100000"/>
                        </a:lnSpc>
                        <a:spcBef>
                          <a:spcPts val="0"/>
                        </a:spcBef>
                        <a:spcAft>
                          <a:spcPts val="0"/>
                        </a:spcAft>
                        <a:buClrTx/>
                        <a:buSzTx/>
                        <a:buFont typeface="+mj-lt"/>
                        <a:buNone/>
                        <a:tabLst/>
                        <a:defRPr/>
                      </a:pPr>
                      <a:r>
                        <a:rPr lang="he-IL" sz="1400" dirty="0">
                          <a:solidFill>
                            <a:srgbClr val="000000"/>
                          </a:solidFill>
                          <a:latin typeface="Arial" panose="020B0604020202020204" pitchFamily="34" charset="0"/>
                          <a:cs typeface="Arial" panose="020B0604020202020204" pitchFamily="34" charset="0"/>
                        </a:rPr>
                        <a:t>2.</a:t>
                      </a:r>
                      <a:r>
                        <a:rPr lang="he-IL" sz="1400" baseline="0" dirty="0">
                          <a:solidFill>
                            <a:srgbClr val="000000"/>
                          </a:solidFill>
                          <a:latin typeface="Arial" panose="020B0604020202020204" pitchFamily="34" charset="0"/>
                          <a:cs typeface="Arial" panose="020B0604020202020204" pitchFamily="34" charset="0"/>
                        </a:rPr>
                        <a:t> </a:t>
                      </a:r>
                      <a:r>
                        <a:rPr lang="he-IL" sz="1400" dirty="0">
                          <a:solidFill>
                            <a:srgbClr val="000000"/>
                          </a:solidFill>
                          <a:latin typeface="Arial" panose="020B0604020202020204" pitchFamily="34" charset="0"/>
                          <a:cs typeface="Arial" panose="020B0604020202020204" pitchFamily="34" charset="0"/>
                        </a:rPr>
                        <a:t>תפקידי חובה של השלטון המקומי</a:t>
                      </a:r>
                      <a:endParaRPr lang="de-DE" sz="1400" dirty="0">
                        <a:solidFill>
                          <a:srgbClr val="000000"/>
                        </a:solidFill>
                        <a:latin typeface="Arial" panose="020B0604020202020204" pitchFamily="34" charset="0"/>
                        <a:cs typeface="Arial" panose="020B0604020202020204" pitchFamily="34" charset="0"/>
                      </a:endParaRPr>
                    </a:p>
                    <a:p>
                      <a:pPr marL="215900" indent="-215900" algn="r" rtl="1">
                        <a:buFont typeface="+mj-lt"/>
                        <a:buNone/>
                        <a:tabLst/>
                      </a:pPr>
                      <a:endParaRPr lang="de-DE" sz="1400" dirty="0">
                        <a:solidFill>
                          <a:srgbClr val="000000"/>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266700" marR="0" indent="-228600" algn="r" defTabSz="914400" rtl="1" eaLnBrk="1" fontAlgn="auto" latinLnBrk="0" hangingPunct="1">
                        <a:lnSpc>
                          <a:spcPct val="100000"/>
                        </a:lnSpc>
                        <a:spcBef>
                          <a:spcPts val="0"/>
                        </a:spcBef>
                        <a:spcAft>
                          <a:spcPts val="0"/>
                        </a:spcAft>
                        <a:buClrTx/>
                        <a:buSzTx/>
                        <a:buFontTx/>
                        <a:buNone/>
                        <a:tabLst/>
                        <a:defRPr/>
                      </a:pPr>
                      <a:r>
                        <a:rPr lang="he-IL" sz="1400" dirty="0">
                          <a:solidFill>
                            <a:srgbClr val="000000"/>
                          </a:solidFill>
                          <a:latin typeface="Arial" panose="020B0604020202020204" pitchFamily="34" charset="0"/>
                          <a:cs typeface="Arial" panose="020B0604020202020204" pitchFamily="34" charset="0"/>
                        </a:rPr>
                        <a:t>1. אחריות וולונטרית</a:t>
                      </a:r>
                      <a:endParaRPr lang="de-DE" sz="1400" dirty="0">
                        <a:solidFill>
                          <a:srgbClr val="000000"/>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000786714"/>
                  </a:ext>
                </a:extLst>
              </a:tr>
              <a:tr h="12475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i="1" dirty="0">
                          <a:latin typeface="Arial" panose="020B0604020202020204" pitchFamily="34" charset="0"/>
                          <a:cs typeface="Arial" panose="020B0604020202020204" pitchFamily="34" charset="0"/>
                        </a:rPr>
                        <a:t>איסוף אשפה; אספקת מים וחשמל; הקמת גני ילדים ובתי ספר, </a:t>
                      </a:r>
                      <a:r>
                        <a:rPr lang="he-IL" sz="1200" b="1" i="0" dirty="0">
                          <a:latin typeface="Arial" panose="020B0604020202020204" pitchFamily="34" charset="0"/>
                          <a:cs typeface="Arial" panose="020B0604020202020204" pitchFamily="34" charset="0"/>
                        </a:rPr>
                        <a:t>שירותי רווחה לילדים ונוער</a:t>
                      </a:r>
                      <a:endParaRPr lang="de-DE" sz="1200" b="1" i="0" dirty="0">
                        <a:latin typeface="Arial" panose="020B0604020202020204" pitchFamily="34" charset="0"/>
                        <a:cs typeface="Arial" panose="020B0604020202020204" pitchFamily="34" charset="0"/>
                      </a:endParaRPr>
                    </a:p>
                    <a:p>
                      <a:pPr algn="r" rtl="1"/>
                      <a:endParaRPr lang="de-DE" sz="1200" i="1"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i="1" dirty="0">
                          <a:solidFill>
                            <a:srgbClr val="000000"/>
                          </a:solidFill>
                          <a:latin typeface="Arial" panose="020B0604020202020204" pitchFamily="34" charset="0"/>
                          <a:cs typeface="Arial" panose="020B0604020202020204" pitchFamily="34" charset="0"/>
                        </a:rPr>
                        <a:t>מתקנים לשעות פנאי; תחבורה ציבורית; מגרשי משחקים; תקציבים לעבודה</a:t>
                      </a:r>
                      <a:r>
                        <a:rPr lang="he-IL" sz="1200" i="1" baseline="0" dirty="0">
                          <a:solidFill>
                            <a:srgbClr val="000000"/>
                          </a:solidFill>
                          <a:latin typeface="Arial" panose="020B0604020202020204" pitchFamily="34" charset="0"/>
                          <a:cs typeface="Arial" panose="020B0604020202020204" pitchFamily="34" charset="0"/>
                        </a:rPr>
                        <a:t> עם</a:t>
                      </a:r>
                      <a:r>
                        <a:rPr lang="he-IL" sz="1200" i="1" dirty="0">
                          <a:solidFill>
                            <a:srgbClr val="000000"/>
                          </a:solidFill>
                          <a:latin typeface="Arial" panose="020B0604020202020204" pitchFamily="34" charset="0"/>
                          <a:cs typeface="Arial" panose="020B0604020202020204" pitchFamily="34" charset="0"/>
                        </a:rPr>
                        <a:t> ילדים ונוער</a:t>
                      </a:r>
                      <a:endParaRPr lang="de-DE" sz="1200" i="1"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3076953884"/>
                  </a:ext>
                </a:extLst>
              </a:tr>
            </a:tbl>
          </a:graphicData>
        </a:graphic>
      </p:graphicFrame>
    </p:spTree>
    <p:extLst>
      <p:ext uri="{BB962C8B-B14F-4D97-AF65-F5344CB8AC3E}">
        <p14:creationId xmlns:p14="http://schemas.microsoft.com/office/powerpoint/2010/main" val="416909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solidFill>
                  <a:srgbClr val="000000"/>
                </a:solidFill>
              </a:rPr>
              <a:t>1.2.6 מימון ציבורי</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457326"/>
            <a:ext cx="7918516" cy="2287678"/>
          </a:xfrm>
        </p:spPr>
        <p:txBody>
          <a:bodyPr>
            <a:normAutofit/>
          </a:bodyPr>
          <a:lstStyle/>
          <a:p>
            <a:pPr marL="0" indent="0" algn="r" rtl="1">
              <a:buNone/>
            </a:pPr>
            <a:r>
              <a:rPr lang="he-IL" sz="1800" dirty="0">
                <a:solidFill>
                  <a:srgbClr val="000000"/>
                </a:solidFill>
              </a:rPr>
              <a:t>הכנסות:</a:t>
            </a:r>
          </a:p>
          <a:p>
            <a:pPr marL="547688" lvl="1" indent="-285750" algn="r" rtl="1"/>
            <a:r>
              <a:rPr lang="he-IL" sz="1700" dirty="0">
                <a:solidFill>
                  <a:srgbClr val="000000"/>
                </a:solidFill>
              </a:rPr>
              <a:t>ההכנסות ממיסים בגרמניה הסתכמו ב-776.3 מיליארד אירו ב-2018.</a:t>
            </a:r>
          </a:p>
          <a:p>
            <a:pPr marL="547688" lvl="1" indent="-285750" algn="r" rtl="1"/>
            <a:r>
              <a:rPr lang="he-IL" sz="1700" dirty="0">
                <a:solidFill>
                  <a:srgbClr val="000000"/>
                </a:solidFill>
              </a:rPr>
              <a:t>המקורות העיקריים להכנסות ממסים הם "מיסים משותפים" (בעיקר מס הכנסה ומס ערך מוסף), אשר מועברים לממשל </a:t>
            </a:r>
            <a:r>
              <a:rPr lang="he-IL" sz="1700" dirty="0" err="1">
                <a:solidFill>
                  <a:srgbClr val="000000"/>
                </a:solidFill>
              </a:rPr>
              <a:t>הפדרלי</a:t>
            </a:r>
            <a:r>
              <a:rPr lang="he-IL" sz="1700" dirty="0">
                <a:solidFill>
                  <a:srgbClr val="000000"/>
                </a:solidFill>
              </a:rPr>
              <a:t>, למדינות ולמועצות המקומיות על בסיס נוסחה מוגדרת. בשנת 2018 המיסים המשותפים היו בשיעור כולל של 64.8% מכלל ההכנסות ממסים.</a:t>
            </a:r>
            <a:endParaRPr lang="de-DE" sz="1700" dirty="0">
              <a:solidFill>
                <a:srgbClr val="000000"/>
              </a:solidFill>
            </a:endParaRPr>
          </a:p>
        </p:txBody>
      </p:sp>
      <p:sp>
        <p:nvSpPr>
          <p:cNvPr id="9" name="Inhaltsplatzhalter 2">
            <a:extLst>
              <a:ext uri="{FF2B5EF4-FFF2-40B4-BE49-F238E27FC236}">
                <a16:creationId xmlns:a16="http://schemas.microsoft.com/office/drawing/2014/main" id="{44442D46-0B6C-5448-B05C-55961C26E490}"/>
              </a:ext>
            </a:extLst>
          </p:cNvPr>
          <p:cNvSpPr txBox="1">
            <a:spLocks/>
          </p:cNvSpPr>
          <p:nvPr/>
        </p:nvSpPr>
        <p:spPr>
          <a:xfrm>
            <a:off x="660367" y="3745004"/>
            <a:ext cx="8026797" cy="252645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he-IL" sz="2600" dirty="0">
                <a:solidFill>
                  <a:srgbClr val="000000"/>
                </a:solidFill>
              </a:rPr>
              <a:t>מקורות מימון:</a:t>
            </a:r>
          </a:p>
          <a:p>
            <a:pPr marL="604838" lvl="1" indent="-342900" algn="r" rtl="1"/>
            <a:r>
              <a:rPr lang="he-IL" sz="2400" dirty="0">
                <a:solidFill>
                  <a:srgbClr val="000000"/>
                </a:solidFill>
              </a:rPr>
              <a:t>המקור העיקרי לכספים של הממשל </a:t>
            </a:r>
            <a:r>
              <a:rPr lang="he-IL" sz="2400" dirty="0" err="1">
                <a:solidFill>
                  <a:srgbClr val="000000"/>
                </a:solidFill>
              </a:rPr>
              <a:t>הפדרלי</a:t>
            </a:r>
            <a:r>
              <a:rPr lang="he-IL" sz="2400" dirty="0">
                <a:solidFill>
                  <a:srgbClr val="000000"/>
                </a:solidFill>
              </a:rPr>
              <a:t> הוא בעיקר ממסים </a:t>
            </a:r>
            <a:r>
              <a:rPr lang="he-IL" sz="2400" dirty="0" err="1">
                <a:solidFill>
                  <a:srgbClr val="000000"/>
                </a:solidFill>
              </a:rPr>
              <a:t>פדרליים</a:t>
            </a:r>
            <a:r>
              <a:rPr lang="he-IL" sz="2400" dirty="0">
                <a:solidFill>
                  <a:srgbClr val="000000"/>
                </a:solidFill>
              </a:rPr>
              <a:t> וחלקו של הממשל במסים משותפים.</a:t>
            </a:r>
          </a:p>
          <a:p>
            <a:pPr marL="604838" lvl="1" indent="-342900" algn="r" rtl="1"/>
            <a:r>
              <a:rPr lang="he-IL" sz="2400" dirty="0">
                <a:solidFill>
                  <a:srgbClr val="000000"/>
                </a:solidFill>
              </a:rPr>
              <a:t>המדינות </a:t>
            </a:r>
            <a:r>
              <a:rPr lang="he-IL" sz="2400" dirty="0" err="1">
                <a:solidFill>
                  <a:srgbClr val="000000"/>
                </a:solidFill>
              </a:rPr>
              <a:t>הפדרליות</a:t>
            </a:r>
            <a:r>
              <a:rPr lang="he-IL" sz="2400" dirty="0">
                <a:solidFill>
                  <a:srgbClr val="000000"/>
                </a:solidFill>
              </a:rPr>
              <a:t> מקבלות את הכנסותיהן בעיקר ממסים של כל מדינה ומדינה ומחלקן במסים המשותפים, מאיזון פיננסי שמטרתו לצמצם פערים כלכליים בין המדינות וממענקים משלימים מהממשל </a:t>
            </a:r>
            <a:r>
              <a:rPr lang="he-IL" sz="2400" dirty="0" err="1">
                <a:solidFill>
                  <a:srgbClr val="000000"/>
                </a:solidFill>
              </a:rPr>
              <a:t>הפדרלי</a:t>
            </a:r>
            <a:r>
              <a:rPr lang="he-IL" sz="2400" dirty="0">
                <a:solidFill>
                  <a:srgbClr val="000000"/>
                </a:solidFill>
              </a:rPr>
              <a:t>.</a:t>
            </a:r>
          </a:p>
          <a:p>
            <a:pPr marL="604838" lvl="1" indent="-342900" algn="r" rtl="1"/>
            <a:r>
              <a:rPr lang="he-IL" sz="2400" dirty="0">
                <a:solidFill>
                  <a:srgbClr val="000000"/>
                </a:solidFill>
              </a:rPr>
              <a:t>המקור העיקרי לכספיהן של הרשויות המקומיות הוא ממיסי עירייה, מחלקן של הרשויות במיסים המשותפים, במיסי חברות ומהקצאות כספיות לכל מדינה ומדינה.</a:t>
            </a:r>
            <a:endParaRPr lang="de-DE" sz="2300" dirty="0">
              <a:solidFill>
                <a:srgbClr val="000000"/>
              </a:solidFill>
            </a:endParaRPr>
          </a:p>
        </p:txBody>
      </p:sp>
      <p:sp>
        <p:nvSpPr>
          <p:cNvPr id="1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המדינה</a:t>
            </a:r>
            <a:endParaRPr lang="de-DE" dirty="0"/>
          </a:p>
        </p:txBody>
      </p:sp>
    </p:spTree>
    <p:extLst>
      <p:ext uri="{BB962C8B-B14F-4D97-AF65-F5344CB8AC3E}">
        <p14:creationId xmlns:p14="http://schemas.microsoft.com/office/powerpoint/2010/main" val="384098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r Verbinder 8"/>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Ellipse 10" descr="Hintergrund als grafisches Element zur Darstellung der Bereiche, die Kinder- und Jugendhilfe in Deutschland umfasst">
            <a:extLst>
              <a:ext uri="{FF2B5EF4-FFF2-40B4-BE49-F238E27FC236}">
                <a16:creationId xmlns:a16="http://schemas.microsoft.com/office/drawing/2014/main" id="{12B0352A-229D-4C70-B762-E16DD9E49082}"/>
              </a:ext>
            </a:extLst>
          </p:cNvPr>
          <p:cNvSpPr/>
          <p:nvPr/>
        </p:nvSpPr>
        <p:spPr>
          <a:xfrm>
            <a:off x="207110" y="1265450"/>
            <a:ext cx="8716181" cy="380939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graphicFrame>
        <p:nvGraphicFramePr>
          <p:cNvPr id="6" name="Diagramm 5" descr="Benennt einen Bereich der Kinder- und Jugendhilfe: &#10;Förderung der Erziehung in der Familie §§ 16–21 Sozialgesetzbuch (SGB) Acht (VIII)"/>
          <p:cNvGraphicFramePr/>
          <p:nvPr>
            <p:extLst>
              <p:ext uri="{D42A27DB-BD31-4B8C-83A1-F6EECF244321}">
                <p14:modId xmlns:p14="http://schemas.microsoft.com/office/powerpoint/2010/main" val="1633975487"/>
              </p:ext>
            </p:extLst>
          </p:nvPr>
        </p:nvGraphicFramePr>
        <p:xfrm>
          <a:off x="1979711" y="1700808"/>
          <a:ext cx="2080225" cy="66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 6" descr="Benennt einen Bereich der Kinder- und Jugendhilfe in Deutschland: &#10;Hoheitliche Aufgaben zum Schutz von Kindern und Jugendliche §§ 42–58 Sozialgesetzbuch (SGB) Acht (VIII)"/>
          <p:cNvGraphicFramePr/>
          <p:nvPr>
            <p:extLst>
              <p:ext uri="{D42A27DB-BD31-4B8C-83A1-F6EECF244321}">
                <p14:modId xmlns:p14="http://schemas.microsoft.com/office/powerpoint/2010/main" val="3771433020"/>
              </p:ext>
            </p:extLst>
          </p:nvPr>
        </p:nvGraphicFramePr>
        <p:xfrm>
          <a:off x="3019823" y="4270012"/>
          <a:ext cx="3136353" cy="6760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Mond 1" descr="Element, um sichtbar zu machen, dass alle zuvor genannten Bereiche eingebunden sind in die gesellschaftlichen Rahmenbedingungen des Aufwachsens">
            <a:extLst>
              <a:ext uri="{FF2B5EF4-FFF2-40B4-BE49-F238E27FC236}">
                <a16:creationId xmlns:a16="http://schemas.microsoft.com/office/drawing/2014/main" id="{F2ADF633-B087-0041-930E-2B0EFACD0C48}"/>
              </a:ext>
            </a:extLst>
          </p:cNvPr>
          <p:cNvSpPr/>
          <p:nvPr/>
        </p:nvSpPr>
        <p:spPr>
          <a:xfrm rot="16200000">
            <a:off x="3721837" y="735386"/>
            <a:ext cx="1732363" cy="8703768"/>
          </a:xfrm>
          <a:prstGeom prst="mo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1" dirty="0">
              <a:solidFill>
                <a:schemeClr val="bg1"/>
              </a:solidFill>
            </a:endParaRPr>
          </a:p>
        </p:txBody>
      </p:sp>
      <p:sp>
        <p:nvSpPr>
          <p:cNvPr id="3" name="Textfeld 2" descr="Alle die oben genannten Bereiche sind eingebunden in die gesellschaftlichen Rahmenbedingungen des Aufwachsens">
            <a:extLst>
              <a:ext uri="{FF2B5EF4-FFF2-40B4-BE49-F238E27FC236}">
                <a16:creationId xmlns:a16="http://schemas.microsoft.com/office/drawing/2014/main" id="{BCB8BF96-0E5D-4C4C-841B-82057C39BFD9}"/>
              </a:ext>
            </a:extLst>
          </p:cNvPr>
          <p:cNvSpPr txBox="1"/>
          <p:nvPr/>
        </p:nvSpPr>
        <p:spPr>
          <a:xfrm>
            <a:off x="1619672" y="5377715"/>
            <a:ext cx="6048672" cy="300082"/>
          </a:xfrm>
          <a:prstGeom prst="rect">
            <a:avLst/>
          </a:prstGeom>
          <a:noFill/>
        </p:spPr>
        <p:txBody>
          <a:bodyPr wrap="square" rtlCol="0">
            <a:spAutoFit/>
          </a:bodyPr>
          <a:lstStyle/>
          <a:p>
            <a:pPr algn="ctr" rtl="1"/>
            <a:r>
              <a:rPr lang="he-IL" sz="1350" b="1" dirty="0">
                <a:solidFill>
                  <a:schemeClr val="bg1"/>
                </a:solidFill>
                <a:latin typeface="Arial" panose="020B0604020202020204" pitchFamily="34" charset="0"/>
                <a:cs typeface="Arial" panose="020B0604020202020204" pitchFamily="34" charset="0"/>
              </a:rPr>
              <a:t>... תוך שילוב תנאי המסגרת החברתיים של ההתבגרות</a:t>
            </a:r>
            <a:endParaRPr lang="de-DE" sz="1350" dirty="0">
              <a:latin typeface="Arial" panose="020B0604020202020204" pitchFamily="34" charset="0"/>
              <a:cs typeface="Arial" panose="020B0604020202020204" pitchFamily="34" charset="0"/>
            </a:endParaRPr>
          </a:p>
        </p:txBody>
      </p:sp>
      <p:graphicFrame>
        <p:nvGraphicFramePr>
          <p:cNvPr id="8" name="Diagramm 7" descr="Benennt, was die Einheit der Jugendhilfe heißt:&#10;- Förderung von Erziehung und Bildung&#10;- Hilfen zur Erziehung&#10;- Schutz vor Gefahren im Rahmen gemeinsamer Arbeitsprinzipien und  aufeinander bezogener Arbeitsbereiche"/>
          <p:cNvGraphicFramePr/>
          <p:nvPr>
            <p:extLst>
              <p:ext uri="{D42A27DB-BD31-4B8C-83A1-F6EECF244321}">
                <p14:modId xmlns:p14="http://schemas.microsoft.com/office/powerpoint/2010/main" val="1493263224"/>
              </p:ext>
            </p:extLst>
          </p:nvPr>
        </p:nvGraphicFramePr>
        <p:xfrm>
          <a:off x="3019823" y="2348880"/>
          <a:ext cx="3136392" cy="19211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m 15" descr="Benennt einen Bereich der Kinder- und Jugendhilfe in Deutschland: &#10;Jugendarbeit; Jugendsozialarbeit;&#10;erzieherischer Kinder- und &#10;Jugendschutz §§ 11–15 Sozialgesetzbuch (SGB) Acht (VIII)"/>
          <p:cNvGraphicFramePr/>
          <p:nvPr>
            <p:extLst>
              <p:ext uri="{D42A27DB-BD31-4B8C-83A1-F6EECF244321}">
                <p14:modId xmlns:p14="http://schemas.microsoft.com/office/powerpoint/2010/main" val="3647650401"/>
              </p:ext>
            </p:extLst>
          </p:nvPr>
        </p:nvGraphicFramePr>
        <p:xfrm>
          <a:off x="539552" y="2492896"/>
          <a:ext cx="2357523" cy="13681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Diagramm 16" descr="Benennt einen Bereich der Kinder- und Jugendhilfe in Deutschland: &#10;Förderung von Kindern in Tageseinrichtungen und Tagespflege &#10;§§ 22–26 Sozialgesetzbuch (SGB) Acht (VIII)"/>
          <p:cNvGraphicFramePr/>
          <p:nvPr>
            <p:extLst>
              <p:ext uri="{D42A27DB-BD31-4B8C-83A1-F6EECF244321}">
                <p14:modId xmlns:p14="http://schemas.microsoft.com/office/powerpoint/2010/main" val="3030161072"/>
              </p:ext>
            </p:extLst>
          </p:nvPr>
        </p:nvGraphicFramePr>
        <p:xfrm>
          <a:off x="4355976" y="1700808"/>
          <a:ext cx="2952328" cy="66829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9" name="Diagramm 18" descr="Benennt einen Bereich der Kinder- und Jugendhilfe: &#10;Hilfen zur Erziehung; Hilfen für junge Volljährige; Eingliederungshilfen für junge Menschen mit seelischen Behinderungen §§ 27–41 Sozialgesetzbuch (SGB) Acht (VIII)"/>
          <p:cNvGraphicFramePr/>
          <p:nvPr>
            <p:extLst>
              <p:ext uri="{D42A27DB-BD31-4B8C-83A1-F6EECF244321}">
                <p14:modId xmlns:p14="http://schemas.microsoft.com/office/powerpoint/2010/main" val="373083266"/>
              </p:ext>
            </p:extLst>
          </p:nvPr>
        </p:nvGraphicFramePr>
        <p:xfrm>
          <a:off x="6300192" y="2492896"/>
          <a:ext cx="2432303" cy="138377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2" name="Orientierung und Überblick">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מבנה וסקירה כללית</a:t>
            </a:r>
            <a:endParaRPr lang="de-DE" dirty="0">
              <a:latin typeface="Arial" panose="020B0604020202020204" pitchFamily="34" charset="0"/>
              <a:cs typeface="Arial" panose="020B0604020202020204" pitchFamily="34" charset="0"/>
            </a:endParaRPr>
          </a:p>
        </p:txBody>
      </p:sp>
      <p:sp>
        <p:nvSpPr>
          <p:cNvPr id="15" name="Kinder- und Jugendhilfe in Deutschland umfasst ...">
            <a:extLst>
              <a:ext uri="{FF2B5EF4-FFF2-40B4-BE49-F238E27FC236}">
                <a16:creationId xmlns:a16="http://schemas.microsoft.com/office/drawing/2014/main" id="{7C6D8D9B-86FD-DF42-AA8A-19CF982DCB11}"/>
              </a:ext>
            </a:extLst>
          </p:cNvPr>
          <p:cNvSpPr txBox="1">
            <a:spLocks/>
          </p:cNvSpPr>
          <p:nvPr/>
        </p:nvSpPr>
        <p:spPr>
          <a:xfrm>
            <a:off x="342900" y="836712"/>
            <a:ext cx="8458200" cy="428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i="0" u="none" kern="1200">
                <a:ln>
                  <a:noFill/>
                </a:ln>
                <a:solidFill>
                  <a:schemeClr val="tx2"/>
                </a:solidFill>
                <a:effectLst/>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he-IL" sz="2400" dirty="0">
                <a:solidFill>
                  <a:srgbClr val="000000"/>
                </a:solidFill>
                <a:latin typeface="Arial" panose="020B0604020202020204" pitchFamily="34" charset="0"/>
                <a:ea typeface="Open Sans" panose="020B0606030504020204" pitchFamily="34" charset="0"/>
                <a:cs typeface="Arial" panose="020B0604020202020204" pitchFamily="34" charset="0"/>
              </a:rPr>
              <a:t>השירותים לרווחת הילדים והנוער בגרמניה כוללים ...</a:t>
            </a:r>
            <a:endParaRPr lang="de-DE" sz="2400"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350824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solidFill>
                  <a:srgbClr val="000000"/>
                </a:solidFill>
              </a:rPr>
              <a:t>1.2.7 מדיניות הנוער הגרמנית והאיחוד האירופי</a:t>
            </a:r>
            <a:endParaRPr lang="de-DE" dirty="0">
              <a:solidFill>
                <a:srgbClr val="000000"/>
              </a:solidFill>
            </a:endParaRPr>
          </a:p>
        </p:txBody>
      </p:sp>
      <p:sp>
        <p:nvSpPr>
          <p:cNvPr id="4" name="Inhaltsplatzhalter 3"/>
          <p:cNvSpPr>
            <a:spLocks noGrp="1"/>
          </p:cNvSpPr>
          <p:nvPr>
            <p:ph idx="1"/>
          </p:nvPr>
        </p:nvSpPr>
        <p:spPr/>
        <p:txBody>
          <a:bodyPr>
            <a:normAutofit fontScale="92500" lnSpcReduction="10000"/>
          </a:bodyPr>
          <a:lstStyle/>
          <a:p>
            <a:pPr marL="0" indent="0" algn="r" rtl="1">
              <a:buNone/>
            </a:pPr>
            <a:r>
              <a:rPr lang="he-IL" b="0" dirty="0">
                <a:solidFill>
                  <a:srgbClr val="000000"/>
                </a:solidFill>
              </a:rPr>
              <a:t>הרפובליקה </a:t>
            </a:r>
            <a:r>
              <a:rPr lang="he-IL" b="0" dirty="0" err="1">
                <a:solidFill>
                  <a:srgbClr val="000000"/>
                </a:solidFill>
              </a:rPr>
              <a:t>הפדרלית</a:t>
            </a:r>
            <a:r>
              <a:rPr lang="he-IL" b="0" dirty="0">
                <a:solidFill>
                  <a:srgbClr val="000000"/>
                </a:solidFill>
              </a:rPr>
              <a:t> של גרמניה הצטרפה לאיחוד האירופי ב-1958.</a:t>
            </a:r>
          </a:p>
          <a:p>
            <a:pPr marL="0" indent="0" algn="r" rtl="1">
              <a:buNone/>
            </a:pPr>
            <a:r>
              <a:rPr lang="he-IL" b="0" dirty="0">
                <a:solidFill>
                  <a:srgbClr val="000000"/>
                </a:solidFill>
              </a:rPr>
              <a:t>כיום, אסטרטגיית הנוער של האיחוד האירופי קובעת את המסגרת של מדיניות הנוער עבור המדינות החברות באיחוד. </a:t>
            </a:r>
            <a:r>
              <a:rPr lang="he-IL" dirty="0">
                <a:solidFill>
                  <a:srgbClr val="000000"/>
                </a:solidFill>
              </a:rPr>
              <a:t>שירותי הרווחה לילדים ונוער בגרמניה קשורים אפוא קשר הדוק למדיניות הנוער האירופית</a:t>
            </a:r>
            <a:r>
              <a:rPr lang="he-IL" b="0" dirty="0">
                <a:solidFill>
                  <a:srgbClr val="000000"/>
                </a:solidFill>
              </a:rPr>
              <a:t>.</a:t>
            </a:r>
          </a:p>
          <a:p>
            <a:pPr marL="0" indent="0" algn="r" rtl="1">
              <a:buNone/>
            </a:pPr>
            <a:r>
              <a:rPr lang="he-IL" b="0" dirty="0">
                <a:solidFill>
                  <a:srgbClr val="000000"/>
                </a:solidFill>
              </a:rPr>
              <a:t>התוכנית</a:t>
            </a:r>
            <a:r>
              <a:rPr lang="de-DE" b="0" dirty="0">
                <a:solidFill>
                  <a:srgbClr val="000000"/>
                </a:solidFill>
              </a:rPr>
              <a:t>Erasmus+ </a:t>
            </a:r>
            <a:r>
              <a:rPr lang="he-IL" b="0" dirty="0">
                <a:solidFill>
                  <a:srgbClr val="000000"/>
                </a:solidFill>
              </a:rPr>
              <a:t> מעניקה תמיכה לצעירים ולארגונים במסגרת תוכניות חילופין ופעילויות חינוכיות בינלאומיות. היא מתמקדת ב:</a:t>
            </a:r>
          </a:p>
          <a:p>
            <a:pPr algn="r" rtl="1"/>
            <a:r>
              <a:rPr lang="he-IL" b="0" dirty="0">
                <a:solidFill>
                  <a:srgbClr val="000000"/>
                </a:solidFill>
              </a:rPr>
              <a:t>לימודים בבית הספר ובאוניברסיטאות, הכשרה מקצועית והשתלמויות מקצועיות.</a:t>
            </a:r>
          </a:p>
          <a:p>
            <a:pPr algn="r" rtl="1"/>
            <a:r>
              <a:rPr lang="he-IL" b="0" dirty="0">
                <a:solidFill>
                  <a:srgbClr val="000000"/>
                </a:solidFill>
              </a:rPr>
              <a:t>חילופי נוער בחברה האזרחית.</a:t>
            </a:r>
          </a:p>
          <a:p>
            <a:pPr algn="r" rtl="1"/>
            <a:r>
              <a:rPr lang="he-IL" b="0" dirty="0">
                <a:solidFill>
                  <a:srgbClr val="000000"/>
                </a:solidFill>
              </a:rPr>
              <a:t>הקמת שותפויות בין קבוצות נוער, ארגונים וכו'.</a:t>
            </a:r>
          </a:p>
          <a:p>
            <a:pPr algn="r" rtl="1"/>
            <a:r>
              <a:rPr lang="he-IL" b="0" dirty="0">
                <a:solidFill>
                  <a:srgbClr val="000000"/>
                </a:solidFill>
              </a:rPr>
              <a:t>דו-שיח בין קובעי מדיניות, מומחים ואנשי חדשנות בתחום מדיניות הילד והנוער ובמגזר החינוך.</a:t>
            </a:r>
            <a:endParaRPr lang="de-DE" dirty="0"/>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המדינה</a:t>
            </a:r>
            <a:endParaRPr lang="de-DE" dirty="0"/>
          </a:p>
        </p:txBody>
      </p:sp>
    </p:spTree>
    <p:extLst>
      <p:ext uri="{BB962C8B-B14F-4D97-AF65-F5344CB8AC3E}">
        <p14:creationId xmlns:p14="http://schemas.microsoft.com/office/powerpoint/2010/main" val="200854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1. תנאי מסגרת כלליים</a:t>
            </a:r>
            <a:endParaRPr lang="de-DE" sz="3200" dirty="0">
              <a:solidFill>
                <a:srgbClr val="000000"/>
              </a:solidFill>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endParaRPr lang="de-DE" sz="2800" dirty="0">
              <a:solidFill>
                <a:srgbClr val="000000"/>
              </a:solidFill>
            </a:endParaRPr>
          </a:p>
          <a:p>
            <a:pPr rtl="1"/>
            <a:r>
              <a:rPr lang="he-IL" sz="2800" dirty="0">
                <a:solidFill>
                  <a:srgbClr val="000000"/>
                </a:solidFill>
              </a:rPr>
              <a:t>1.3 זכויות</a:t>
            </a:r>
            <a:endParaRPr lang="de-DE" sz="2800" dirty="0">
              <a:solidFill>
                <a:srgbClr val="000000"/>
              </a:solidFill>
            </a:endParaRPr>
          </a:p>
        </p:txBody>
      </p:sp>
    </p:spTree>
    <p:extLst>
      <p:ext uri="{BB962C8B-B14F-4D97-AF65-F5344CB8AC3E}">
        <p14:creationId xmlns:p14="http://schemas.microsoft.com/office/powerpoint/2010/main" val="3736802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1.3.1 זכויות יסוד</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62500" lnSpcReduction="20000"/>
          </a:bodyPr>
          <a:lstStyle/>
          <a:p>
            <a:pPr marL="0" indent="0" algn="r" rtl="1">
              <a:buNone/>
            </a:pPr>
            <a:r>
              <a:rPr lang="he-IL" sz="2500" dirty="0">
                <a:solidFill>
                  <a:srgbClr val="000000"/>
                </a:solidFill>
              </a:rPr>
              <a:t>סעיף 1 לחוק היסוד:</a:t>
            </a:r>
          </a:p>
          <a:p>
            <a:pPr algn="r" rtl="1"/>
            <a:r>
              <a:rPr lang="he-IL" sz="2500" b="0" dirty="0">
                <a:solidFill>
                  <a:srgbClr val="000000"/>
                </a:solidFill>
              </a:rPr>
              <a:t>(1) כבוד האדם יהיה בלתי ניתן לפגיעה. מחובתן של כל רשויות המדינה לשמור ולהגן עליו.</a:t>
            </a:r>
          </a:p>
          <a:p>
            <a:pPr algn="r" rtl="1"/>
            <a:r>
              <a:rPr lang="he-IL" sz="2500" b="0" dirty="0">
                <a:solidFill>
                  <a:srgbClr val="000000"/>
                </a:solidFill>
              </a:rPr>
              <a:t>(2) העם הגרמני מכיר בזכויות אדם הבלתי ניתנות לערעור או לשלילה כבסיס לכל קהילה של אנשים, של שלום וצדק בעולם.</a:t>
            </a:r>
          </a:p>
          <a:p>
            <a:pPr algn="r" rtl="1"/>
            <a:r>
              <a:rPr lang="he-IL" sz="2500" b="0" dirty="0">
                <a:solidFill>
                  <a:srgbClr val="000000"/>
                </a:solidFill>
              </a:rPr>
              <a:t>(3) זכויות היסוד שלהלן יחייבו את הרשות המחוקקת, הרשות המבצעת והרשות השופטת כדין החל במישרין.</a:t>
            </a:r>
          </a:p>
          <a:p>
            <a:pPr marL="0" indent="0" algn="r" rtl="1">
              <a:buNone/>
            </a:pPr>
            <a:r>
              <a:rPr lang="he-IL" sz="2500" dirty="0">
                <a:solidFill>
                  <a:srgbClr val="000000"/>
                </a:solidFill>
              </a:rPr>
              <a:t>סעיף 6 פסקה 2 לחוק היסוד:</a:t>
            </a:r>
          </a:p>
          <a:p>
            <a:pPr algn="r" rtl="1"/>
            <a:r>
              <a:rPr lang="he-IL" sz="2500" b="0" dirty="0">
                <a:solidFill>
                  <a:srgbClr val="000000"/>
                </a:solidFill>
              </a:rPr>
              <a:t>"הטיפול בילדים וחינוכם הם זכותם הטבעית של ההורים וחובה המוטלת בראש ובראשונה עליהם. המדינה תפקח עליהם במילוי חובה זו".</a:t>
            </a:r>
          </a:p>
          <a:p>
            <a:pPr marL="0" indent="0" algn="r" rtl="1">
              <a:buNone/>
            </a:pPr>
            <a:r>
              <a:rPr lang="he-IL" sz="2500" dirty="0">
                <a:solidFill>
                  <a:srgbClr val="000000"/>
                </a:solidFill>
              </a:rPr>
              <a:t>סעיף 19 פסקה 4 לחוק היסוד:</a:t>
            </a:r>
          </a:p>
          <a:p>
            <a:pPr algn="r" rtl="1"/>
            <a:r>
              <a:rPr lang="he-IL" sz="2500" b="0" dirty="0">
                <a:solidFill>
                  <a:srgbClr val="000000"/>
                </a:solidFill>
              </a:rPr>
              <a:t>"אם זכויותיו של אדם ייפגעו על ידי רשות ציבורית, אזי תעמוד לו הזכות לפנות לערכאות משפטיות. אם לא נקבעה סמכות שיפוט אחרת, הפנייה תיעשה לבתי המשפט הרגילים..."</a:t>
            </a:r>
          </a:p>
          <a:p>
            <a:pPr marL="0" indent="0" algn="r" rtl="1">
              <a:buNone/>
            </a:pPr>
            <a:r>
              <a:rPr lang="he-IL" sz="2500" dirty="0">
                <a:solidFill>
                  <a:srgbClr val="000000"/>
                </a:solidFill>
              </a:rPr>
              <a:t>גם ילדים ובני נוער הם בעלי זכויות יסוד!</a:t>
            </a:r>
            <a:endParaRPr lang="de-DE"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זכויות</a:t>
            </a:r>
            <a:endParaRPr lang="de-DE" dirty="0"/>
          </a:p>
        </p:txBody>
      </p:sp>
    </p:spTree>
    <p:extLst>
      <p:ext uri="{BB962C8B-B14F-4D97-AF65-F5344CB8AC3E}">
        <p14:creationId xmlns:p14="http://schemas.microsoft.com/office/powerpoint/2010/main" val="516538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1.3.2 זכויות ההורה והילד</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55000" lnSpcReduction="20000"/>
          </a:bodyPr>
          <a:lstStyle/>
          <a:p>
            <a:pPr marL="0" indent="0" algn="r" rtl="1">
              <a:lnSpc>
                <a:spcPct val="130000"/>
              </a:lnSpc>
              <a:spcBef>
                <a:spcPts val="0"/>
              </a:spcBef>
              <a:spcAft>
                <a:spcPts val="600"/>
              </a:spcAft>
              <a:buNone/>
            </a:pPr>
            <a:r>
              <a:rPr lang="he-IL" sz="3300" dirty="0">
                <a:solidFill>
                  <a:srgbClr val="000000"/>
                </a:solidFill>
              </a:rPr>
              <a:t>סעיף 6 לחוק היסוד מסדיר את היחסים בין הילד, ההורה והמדינה.</a:t>
            </a:r>
          </a:p>
          <a:p>
            <a:pPr algn="r" rtl="1">
              <a:lnSpc>
                <a:spcPct val="130000"/>
              </a:lnSpc>
              <a:spcBef>
                <a:spcPts val="0"/>
              </a:spcBef>
              <a:spcAft>
                <a:spcPts val="600"/>
              </a:spcAft>
            </a:pPr>
            <a:r>
              <a:rPr lang="he-IL" sz="3300" b="0" dirty="0">
                <a:solidFill>
                  <a:srgbClr val="000000"/>
                </a:solidFill>
              </a:rPr>
              <a:t>עקרון </a:t>
            </a:r>
            <a:r>
              <a:rPr lang="he-IL" sz="3300" b="0" dirty="0" err="1">
                <a:solidFill>
                  <a:srgbClr val="000000"/>
                </a:solidFill>
              </a:rPr>
              <a:t>הסובסידיאריות</a:t>
            </a:r>
            <a:r>
              <a:rPr lang="he-IL" sz="3300" b="0" dirty="0">
                <a:solidFill>
                  <a:srgbClr val="000000"/>
                </a:solidFill>
              </a:rPr>
              <a:t> (שיוריות) יקבל עדיפות בקביעת היחסים.</a:t>
            </a:r>
          </a:p>
          <a:p>
            <a:pPr algn="r" rtl="1">
              <a:lnSpc>
                <a:spcPct val="130000"/>
              </a:lnSpc>
              <a:spcBef>
                <a:spcPts val="0"/>
              </a:spcBef>
              <a:spcAft>
                <a:spcPts val="600"/>
              </a:spcAft>
            </a:pPr>
            <a:r>
              <a:rPr lang="he-IL" sz="3300" b="0" dirty="0">
                <a:solidFill>
                  <a:srgbClr val="000000"/>
                </a:solidFill>
              </a:rPr>
              <a:t>זכויות הילד טרם הוטמעו במפורש בחוק היסוד, אולם קיימת בהירות חוקתית לגבי העובדה שלילדים עומדות זכויות היסוד. (נכון להיום נערכים מאמצים להטמעת זכויות הילד בחוק היסוד).</a:t>
            </a:r>
          </a:p>
          <a:p>
            <a:pPr marL="0" indent="0" algn="r" rtl="1">
              <a:lnSpc>
                <a:spcPct val="130000"/>
              </a:lnSpc>
              <a:spcBef>
                <a:spcPts val="0"/>
              </a:spcBef>
              <a:spcAft>
                <a:spcPts val="600"/>
              </a:spcAft>
              <a:buNone/>
            </a:pPr>
            <a:r>
              <a:rPr lang="he-IL" sz="3300" dirty="0">
                <a:solidFill>
                  <a:srgbClr val="000000"/>
                </a:solidFill>
              </a:rPr>
              <a:t>אמנת האו"ם בדבר זכויות הילד </a:t>
            </a:r>
            <a:r>
              <a:rPr lang="he-IL" sz="3300" b="0" dirty="0">
                <a:solidFill>
                  <a:srgbClr val="000000"/>
                </a:solidFill>
              </a:rPr>
              <a:t>(אושררה על ידי גרמניה ב-05.04.1992)</a:t>
            </a:r>
            <a:r>
              <a:rPr lang="he-IL" sz="3300" dirty="0">
                <a:solidFill>
                  <a:srgbClr val="000000"/>
                </a:solidFill>
              </a:rPr>
              <a:t> מבחינה בין הסוגים הבאים של זכויות הילד:</a:t>
            </a:r>
          </a:p>
          <a:p>
            <a:pPr algn="r" rtl="1">
              <a:lnSpc>
                <a:spcPct val="130000"/>
              </a:lnSpc>
              <a:spcBef>
                <a:spcPts val="0"/>
              </a:spcBef>
              <a:spcAft>
                <a:spcPts val="600"/>
              </a:spcAft>
            </a:pPr>
            <a:r>
              <a:rPr lang="he-IL" sz="3300" b="0" dirty="0">
                <a:solidFill>
                  <a:srgbClr val="000000"/>
                </a:solidFill>
              </a:rPr>
              <a:t>זכויות לטיפול וקידום ("</a:t>
            </a:r>
            <a:r>
              <a:rPr lang="de-DE" sz="3300" b="0" dirty="0" err="1">
                <a:solidFill>
                  <a:srgbClr val="000000"/>
                </a:solidFill>
              </a:rPr>
              <a:t>provision</a:t>
            </a:r>
            <a:r>
              <a:rPr lang="he-IL" sz="3300" b="0" dirty="0">
                <a:solidFill>
                  <a:srgbClr val="000000"/>
                </a:solidFill>
              </a:rPr>
              <a:t>")</a:t>
            </a:r>
            <a:r>
              <a:rPr lang="de-DE" sz="3300" b="0" dirty="0">
                <a:solidFill>
                  <a:srgbClr val="000000"/>
                </a:solidFill>
              </a:rPr>
              <a:t>,</a:t>
            </a:r>
            <a:endParaRPr lang="he-IL" sz="3300" b="0" dirty="0">
              <a:solidFill>
                <a:srgbClr val="000000"/>
              </a:solidFill>
            </a:endParaRPr>
          </a:p>
          <a:p>
            <a:pPr algn="r" rtl="1">
              <a:lnSpc>
                <a:spcPct val="130000"/>
              </a:lnSpc>
              <a:spcBef>
                <a:spcPts val="0"/>
              </a:spcBef>
              <a:spcAft>
                <a:spcPts val="600"/>
              </a:spcAft>
            </a:pPr>
            <a:r>
              <a:rPr lang="he-IL" sz="3300" b="0" dirty="0">
                <a:solidFill>
                  <a:srgbClr val="000000"/>
                </a:solidFill>
              </a:rPr>
              <a:t>זכויות להגנה ("</a:t>
            </a:r>
            <a:r>
              <a:rPr lang="de-DE" sz="3300" b="0" dirty="0" err="1">
                <a:solidFill>
                  <a:srgbClr val="000000"/>
                </a:solidFill>
              </a:rPr>
              <a:t>protection</a:t>
            </a:r>
            <a:r>
              <a:rPr lang="he-IL" sz="3300" b="0" dirty="0">
                <a:solidFill>
                  <a:srgbClr val="000000"/>
                </a:solidFill>
              </a:rPr>
              <a:t>")</a:t>
            </a:r>
            <a:r>
              <a:rPr lang="de-DE" sz="3300" b="0" dirty="0">
                <a:solidFill>
                  <a:srgbClr val="000000"/>
                </a:solidFill>
              </a:rPr>
              <a:t>,</a:t>
            </a:r>
            <a:endParaRPr lang="he-IL" sz="3300" b="0" dirty="0">
              <a:solidFill>
                <a:srgbClr val="000000"/>
              </a:solidFill>
            </a:endParaRPr>
          </a:p>
          <a:p>
            <a:pPr algn="r" rtl="1">
              <a:lnSpc>
                <a:spcPct val="130000"/>
              </a:lnSpc>
              <a:spcBef>
                <a:spcPts val="0"/>
              </a:spcBef>
              <a:spcAft>
                <a:spcPts val="600"/>
              </a:spcAft>
            </a:pPr>
            <a:r>
              <a:rPr lang="he-IL" sz="3300" b="0" dirty="0">
                <a:solidFill>
                  <a:srgbClr val="000000"/>
                </a:solidFill>
              </a:rPr>
              <a:t>זכויות להשתתפות ("</a:t>
            </a:r>
            <a:r>
              <a:rPr lang="de-DE" sz="3300" b="0" dirty="0">
                <a:solidFill>
                  <a:srgbClr val="000000"/>
                </a:solidFill>
              </a:rPr>
              <a:t>participation</a:t>
            </a:r>
            <a:r>
              <a:rPr lang="he-IL" sz="3300" b="0" dirty="0">
                <a:solidFill>
                  <a:srgbClr val="000000"/>
                </a:solidFill>
              </a:rPr>
              <a:t>").</a:t>
            </a:r>
          </a:p>
          <a:p>
            <a:pPr marL="0" indent="0" algn="r" rtl="1">
              <a:lnSpc>
                <a:spcPct val="130000"/>
              </a:lnSpc>
              <a:spcBef>
                <a:spcPts val="0"/>
              </a:spcBef>
              <a:spcAft>
                <a:spcPts val="600"/>
              </a:spcAft>
              <a:buNone/>
            </a:pPr>
            <a:r>
              <a:rPr lang="he-IL" sz="3300" dirty="0">
                <a:solidFill>
                  <a:srgbClr val="000000"/>
                </a:solidFill>
              </a:rPr>
              <a:t>זכויות חוקיות נוספות (להשתתפות) של ילדים, בני נוער והורים נזכרות בספר החוקים הסוציאלי השמיני.</a:t>
            </a:r>
            <a:endParaRPr lang="de-DE" dirty="0"/>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זכויות</a:t>
            </a:r>
            <a:endParaRPr lang="de-DE" dirty="0"/>
          </a:p>
        </p:txBody>
      </p:sp>
    </p:spTree>
    <p:extLst>
      <p:ext uri="{BB962C8B-B14F-4D97-AF65-F5344CB8AC3E}">
        <p14:creationId xmlns:p14="http://schemas.microsoft.com/office/powerpoint/2010/main" val="913963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he-IL" dirty="0">
                <a:solidFill>
                  <a:srgbClr val="000000"/>
                </a:solidFill>
              </a:rPr>
              <a:t>1.3.3 ספרי החוקים הסוציאליים</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47500" lnSpcReduction="20000"/>
          </a:bodyPr>
          <a:lstStyle/>
          <a:p>
            <a:pPr marL="0" indent="0">
              <a:buNone/>
            </a:pPr>
            <a:endParaRPr lang="de-DE" sz="2300" b="0" dirty="0">
              <a:solidFill>
                <a:srgbClr val="000000"/>
              </a:solidFill>
            </a:endParaRPr>
          </a:p>
          <a:p>
            <a:pPr marL="0" indent="0" algn="r" rtl="1">
              <a:buNone/>
            </a:pPr>
            <a:r>
              <a:rPr lang="he-IL" sz="3400" b="0" dirty="0">
                <a:solidFill>
                  <a:srgbClr val="000000"/>
                </a:solidFill>
              </a:rPr>
              <a:t>עקרון מדינת הרווחה מוצא ביטוי קונקרטי גם </a:t>
            </a:r>
            <a:r>
              <a:rPr lang="he-IL" sz="3400" dirty="0">
                <a:solidFill>
                  <a:srgbClr val="000000"/>
                </a:solidFill>
              </a:rPr>
              <a:t>בספרי החוקים הסוציאליים (</a:t>
            </a:r>
            <a:r>
              <a:rPr lang="en-US" sz="3400" dirty="0">
                <a:solidFill>
                  <a:srgbClr val="000000"/>
                </a:solidFill>
              </a:rPr>
              <a:t>SGB</a:t>
            </a:r>
            <a:r>
              <a:rPr lang="he-IL" sz="3400" dirty="0">
                <a:solidFill>
                  <a:srgbClr val="000000"/>
                </a:solidFill>
              </a:rPr>
              <a:t>). </a:t>
            </a:r>
          </a:p>
          <a:p>
            <a:pPr marL="0" indent="0" algn="r" rtl="1">
              <a:buNone/>
            </a:pPr>
            <a:r>
              <a:rPr lang="he-IL" sz="3400" b="0" dirty="0">
                <a:solidFill>
                  <a:srgbClr val="000000"/>
                </a:solidFill>
              </a:rPr>
              <a:t>ספר החוקים הסוציאלי הראשון (חלק כללי) וספר החוקים הסוציאלי העשירי (הליכים סוציאליים-מנהליים והגנת המידע) קובע הוראות כלליות החלות על כל ספרי החוקים הסוציאליים.</a:t>
            </a:r>
          </a:p>
          <a:p>
            <a:pPr marL="0" indent="0" algn="r" rtl="1">
              <a:buNone/>
            </a:pPr>
            <a:r>
              <a:rPr lang="he-IL" sz="3400" b="0" dirty="0">
                <a:solidFill>
                  <a:srgbClr val="000000"/>
                </a:solidFill>
              </a:rPr>
              <a:t>להלן כמה מספרי החוקים הסוציאליים הרלוונטיים:</a:t>
            </a:r>
          </a:p>
          <a:p>
            <a:pPr algn="r" rtl="1"/>
            <a:r>
              <a:rPr lang="he-IL" sz="2900" b="0" dirty="0">
                <a:solidFill>
                  <a:srgbClr val="000000"/>
                </a:solidFill>
              </a:rPr>
              <a:t>ספר החוקים הסוציאלי השני (</a:t>
            </a:r>
            <a:r>
              <a:rPr lang="de-DE" sz="2900" b="0" dirty="0">
                <a:solidFill>
                  <a:srgbClr val="000000"/>
                </a:solidFill>
              </a:rPr>
              <a:t>SGB II</a:t>
            </a:r>
            <a:r>
              <a:rPr lang="he-IL" sz="2900" b="0" dirty="0">
                <a:solidFill>
                  <a:srgbClr val="000000"/>
                </a:solidFill>
              </a:rPr>
              <a:t>): הבטחת הכנסה בסיסית (בסמכות הג'וב סנטר). </a:t>
            </a:r>
          </a:p>
          <a:p>
            <a:pPr algn="r" rtl="1"/>
            <a:r>
              <a:rPr lang="he-IL" sz="2900" b="0" dirty="0">
                <a:solidFill>
                  <a:srgbClr val="000000"/>
                </a:solidFill>
              </a:rPr>
              <a:t>ספר החוקים הסוציאלי השלישי (</a:t>
            </a:r>
            <a:r>
              <a:rPr lang="de-DE" sz="2900" b="0" dirty="0">
                <a:solidFill>
                  <a:srgbClr val="000000"/>
                </a:solidFill>
              </a:rPr>
              <a:t>SGB III</a:t>
            </a:r>
            <a:r>
              <a:rPr lang="he-IL" sz="2900" b="0" dirty="0">
                <a:solidFill>
                  <a:srgbClr val="000000"/>
                </a:solidFill>
              </a:rPr>
              <a:t>): סיוע בעבודה (בסמכות לשכות התעסוקה </a:t>
            </a:r>
            <a:r>
              <a:rPr lang="he-IL" sz="2900" b="0" dirty="0" err="1">
                <a:solidFill>
                  <a:srgbClr val="000000"/>
                </a:solidFill>
              </a:rPr>
              <a:t>הפדרליות</a:t>
            </a:r>
            <a:r>
              <a:rPr lang="he-IL" sz="2900" b="0" dirty="0">
                <a:solidFill>
                  <a:srgbClr val="000000"/>
                </a:solidFill>
              </a:rPr>
              <a:t>). </a:t>
            </a:r>
          </a:p>
          <a:p>
            <a:pPr algn="r" rtl="1"/>
            <a:r>
              <a:rPr lang="he-IL" sz="2900" b="0" dirty="0">
                <a:solidFill>
                  <a:srgbClr val="000000"/>
                </a:solidFill>
              </a:rPr>
              <a:t>ספר החוקים הסוציאלי החמישי (</a:t>
            </a:r>
            <a:r>
              <a:rPr lang="de-DE" sz="2900" b="0" dirty="0">
                <a:solidFill>
                  <a:srgbClr val="000000"/>
                </a:solidFill>
              </a:rPr>
              <a:t>SGB V</a:t>
            </a:r>
            <a:r>
              <a:rPr lang="he-IL" sz="2900" b="0" dirty="0">
                <a:solidFill>
                  <a:srgbClr val="000000"/>
                </a:solidFill>
              </a:rPr>
              <a:t>): ביטוח בריאות ממלכתי (בסמכות קופות החולים). </a:t>
            </a:r>
          </a:p>
          <a:p>
            <a:pPr algn="r" rtl="1"/>
            <a:r>
              <a:rPr lang="he-IL" sz="2900" dirty="0">
                <a:solidFill>
                  <a:srgbClr val="000000"/>
                </a:solidFill>
              </a:rPr>
              <a:t>ספר החוקים הסוציאלי השמיני (</a:t>
            </a:r>
            <a:r>
              <a:rPr lang="de-DE" sz="2900" dirty="0">
                <a:solidFill>
                  <a:srgbClr val="000000"/>
                </a:solidFill>
              </a:rPr>
              <a:t>SGB VIII</a:t>
            </a:r>
            <a:r>
              <a:rPr lang="he-IL" sz="2900" dirty="0">
                <a:solidFill>
                  <a:srgbClr val="000000"/>
                </a:solidFill>
              </a:rPr>
              <a:t>): שירותי רווחה לילדים ונוער (בסמכות לשכת הרווחה לנוער). </a:t>
            </a:r>
          </a:p>
          <a:p>
            <a:pPr algn="r" rtl="1"/>
            <a:r>
              <a:rPr lang="he-IL" sz="2900" b="0" dirty="0">
                <a:solidFill>
                  <a:srgbClr val="000000"/>
                </a:solidFill>
              </a:rPr>
              <a:t>ספר החוקים הסוציאלי התשיעי (</a:t>
            </a:r>
            <a:r>
              <a:rPr lang="de-DE" sz="2900" b="0" dirty="0">
                <a:solidFill>
                  <a:srgbClr val="000000"/>
                </a:solidFill>
              </a:rPr>
              <a:t>SGB IX</a:t>
            </a:r>
            <a:r>
              <a:rPr lang="he-IL" sz="2900" b="0" dirty="0">
                <a:solidFill>
                  <a:srgbClr val="000000"/>
                </a:solidFill>
              </a:rPr>
              <a:t>): שיקום ושילוב של אנשים עם מוגבלויות (בסמכות הגופים למתן סיוע בהשתלבות).</a:t>
            </a:r>
          </a:p>
          <a:p>
            <a:pPr algn="r" rtl="1"/>
            <a:r>
              <a:rPr lang="he-IL" sz="2900" b="0" dirty="0">
                <a:solidFill>
                  <a:srgbClr val="000000"/>
                </a:solidFill>
              </a:rPr>
              <a:t>ספר החוקים הסוציאלי השנים עשר (</a:t>
            </a:r>
            <a:r>
              <a:rPr lang="de-DE" sz="2900" b="0" dirty="0">
                <a:solidFill>
                  <a:srgbClr val="000000"/>
                </a:solidFill>
              </a:rPr>
              <a:t>SGB XII</a:t>
            </a:r>
            <a:r>
              <a:rPr lang="he-IL" sz="2900" b="0" dirty="0">
                <a:solidFill>
                  <a:srgbClr val="000000"/>
                </a:solidFill>
              </a:rPr>
              <a:t>): עזרה סוציאלית (בסמכות לשכת הרווחה).</a:t>
            </a:r>
          </a:p>
          <a:p>
            <a:pPr marL="0" indent="0" algn="r" rtl="1">
              <a:buNone/>
            </a:pPr>
            <a:endParaRPr lang="de-DE" sz="2900" b="0" dirty="0">
              <a:solidFill>
                <a:srgbClr val="000000"/>
              </a:solidFill>
            </a:endParaRPr>
          </a:p>
          <a:p>
            <a:pPr>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זכויות</a:t>
            </a:r>
            <a:endParaRPr lang="de-DE" dirty="0"/>
          </a:p>
        </p:txBody>
      </p:sp>
    </p:spTree>
    <p:extLst>
      <p:ext uri="{BB962C8B-B14F-4D97-AF65-F5344CB8AC3E}">
        <p14:creationId xmlns:p14="http://schemas.microsoft.com/office/powerpoint/2010/main" val="402692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1560102"/>
            <a:ext cx="8458200" cy="428738"/>
          </a:xfrm>
        </p:spPr>
        <p:txBody>
          <a:bodyPr>
            <a:normAutofit/>
          </a:bodyPr>
          <a:lstStyle/>
          <a:p>
            <a:pPr rtl="1"/>
            <a:r>
              <a:rPr lang="he-IL" sz="2000" dirty="0">
                <a:solidFill>
                  <a:srgbClr val="000000"/>
                </a:solidFill>
              </a:rPr>
              <a:t>פירוט ההטבות הסוציאליות לפי סוג בשנת 2019 במיליארדי אירו</a:t>
            </a:r>
            <a:endParaRPr lang="de-DE" sz="2000" dirty="0">
              <a:solidFill>
                <a:srgbClr val="000000"/>
              </a:solidFill>
            </a:endParaRPr>
          </a:p>
        </p:txBody>
      </p:sp>
      <p:sp>
        <p:nvSpPr>
          <p:cNvPr id="1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זכויות</a:t>
            </a:r>
            <a:endParaRPr lang="de-DE" dirty="0"/>
          </a:p>
        </p:txBody>
      </p:sp>
      <p:sp>
        <p:nvSpPr>
          <p:cNvPr id="6" name="Titel 1">
            <a:extLst>
              <a:ext uri="{FF2B5EF4-FFF2-40B4-BE49-F238E27FC236}">
                <a16:creationId xmlns:a16="http://schemas.microsoft.com/office/drawing/2014/main" id="{7C6D8D9B-86FD-DF42-AA8A-19CF982DCB11}"/>
              </a:ext>
            </a:extLst>
          </p:cNvPr>
          <p:cNvSpPr txBox="1">
            <a:spLocks/>
          </p:cNvSpPr>
          <p:nvPr/>
        </p:nvSpPr>
        <p:spPr>
          <a:xfrm>
            <a:off x="495300" y="908720"/>
            <a:ext cx="8458200" cy="4287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200" b="1" u="none" kern="1200">
                <a:ln>
                  <a:noFill/>
                </a:ln>
                <a:solidFill>
                  <a:schemeClr val="tx1"/>
                </a:solidFill>
                <a:effectLst/>
                <a:latin typeface="+mj-lt"/>
                <a:ea typeface="+mj-ea"/>
                <a:cs typeface="+mj-cs"/>
              </a:defRPr>
            </a:lvl1pPr>
          </a:lstStyle>
          <a:p>
            <a:pPr rtl="1"/>
            <a:r>
              <a:rPr lang="he-IL" dirty="0">
                <a:solidFill>
                  <a:srgbClr val="000000"/>
                </a:solidFill>
              </a:rPr>
              <a:t>1.3.4 הטבות סוציאליות</a:t>
            </a:r>
            <a:endParaRPr lang="de-DE" dirty="0">
              <a:solidFill>
                <a:srgbClr val="000000"/>
              </a:solidFill>
            </a:endParaRPr>
          </a:p>
        </p:txBody>
      </p:sp>
      <p:graphicFrame>
        <p:nvGraphicFramePr>
          <p:cNvPr id="24" name="Diagramm 23"/>
          <p:cNvGraphicFramePr>
            <a:graphicFrameLocks/>
          </p:cNvGraphicFramePr>
          <p:nvPr>
            <p:extLst>
              <p:ext uri="{D42A27DB-BD31-4B8C-83A1-F6EECF244321}">
                <p14:modId xmlns:p14="http://schemas.microsoft.com/office/powerpoint/2010/main" val="3696213671"/>
              </p:ext>
            </p:extLst>
          </p:nvPr>
        </p:nvGraphicFramePr>
        <p:xfrm>
          <a:off x="827584" y="1988840"/>
          <a:ext cx="7238223" cy="4380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3060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1.3.5 עקרונות מרכזיים בהליכים סוציאליים-מנהליים</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31800" y="1347220"/>
            <a:ext cx="8369300" cy="4351338"/>
          </a:xfrm>
        </p:spPr>
        <p:txBody>
          <a:bodyPr>
            <a:normAutofit/>
          </a:bodyPr>
          <a:lstStyle/>
          <a:p>
            <a:pPr marL="0" indent="0" algn="r" rtl="1">
              <a:buNone/>
            </a:pPr>
            <a:endParaRPr lang="de-DE" sz="300" b="0" dirty="0"/>
          </a:p>
          <a:p>
            <a:pPr marL="0" indent="0" algn="r" rtl="1">
              <a:buNone/>
            </a:pPr>
            <a:r>
              <a:rPr lang="he-IL" sz="1600" b="0" dirty="0">
                <a:solidFill>
                  <a:srgbClr val="000000"/>
                </a:solidFill>
              </a:rPr>
              <a:t>מטרתו של החוק בדבר ההליכים הסוציאליים-מנהליים היא בראש ובראשונה למימוש הזכות לתשלום הטבות סוציאליות. החוק מסייע לזכאים להתמצא באופן טוב יותר במערכת מורכבת המושתתת על ספרי חוקים סוציאליים שונים, להגיש בקשות להטבות סוציאליות ולממש (במהרה) את זכויותיהם.</a:t>
            </a:r>
            <a:endParaRPr lang="de-DE" sz="1600" b="0" dirty="0">
              <a:solidFill>
                <a:srgbClr val="000000"/>
              </a:solidFill>
            </a:endParaRPr>
          </a:p>
        </p:txBody>
      </p:sp>
      <p:graphicFrame>
        <p:nvGraphicFramePr>
          <p:cNvPr id="10" name="Tabelle 12">
            <a:extLst>
              <a:ext uri="{FF2B5EF4-FFF2-40B4-BE49-F238E27FC236}">
                <a16:creationId xmlns:a16="http://schemas.microsoft.com/office/drawing/2014/main" id="{187691AF-3495-8D49-A248-24820A474EFE}"/>
              </a:ext>
            </a:extLst>
          </p:cNvPr>
          <p:cNvGraphicFramePr>
            <a:graphicFrameLocks noGrp="1"/>
          </p:cNvGraphicFramePr>
          <p:nvPr>
            <p:extLst>
              <p:ext uri="{D42A27DB-BD31-4B8C-83A1-F6EECF244321}">
                <p14:modId xmlns:p14="http://schemas.microsoft.com/office/powerpoint/2010/main" val="3787704358"/>
              </p:ext>
            </p:extLst>
          </p:nvPr>
        </p:nvGraphicFramePr>
        <p:xfrm>
          <a:off x="520700" y="3025302"/>
          <a:ext cx="8280400" cy="2203963"/>
        </p:xfrm>
        <a:graphic>
          <a:graphicData uri="http://schemas.openxmlformats.org/drawingml/2006/table">
            <a:tbl>
              <a:tblPr firstRow="1" bandRow="1">
                <a:tableStyleId>{00A15C55-8517-42AA-B614-E9B94910E393}</a:tableStyleId>
              </a:tblPr>
              <a:tblGrid>
                <a:gridCol w="5419452">
                  <a:extLst>
                    <a:ext uri="{9D8B030D-6E8A-4147-A177-3AD203B41FA5}">
                      <a16:colId xmlns:a16="http://schemas.microsoft.com/office/drawing/2014/main" val="671715630"/>
                    </a:ext>
                  </a:extLst>
                </a:gridCol>
                <a:gridCol w="2860948">
                  <a:extLst>
                    <a:ext uri="{9D8B030D-6E8A-4147-A177-3AD203B41FA5}">
                      <a16:colId xmlns:a16="http://schemas.microsoft.com/office/drawing/2014/main" val="2472027633"/>
                    </a:ext>
                  </a:extLst>
                </a:gridCol>
              </a:tblGrid>
              <a:tr h="359923">
                <a:tc gridSpan="2">
                  <a:txBody>
                    <a:bodyPr/>
                    <a:lstStyle/>
                    <a:p>
                      <a:pPr algn="ctr" rtl="1"/>
                      <a:r>
                        <a:rPr lang="he-IL" sz="1600" dirty="0">
                          <a:solidFill>
                            <a:srgbClr val="000000"/>
                          </a:solidFill>
                          <a:latin typeface="Arial" panose="020B0604020202020204" pitchFamily="34" charset="0"/>
                          <a:cs typeface="Arial" panose="020B0604020202020204" pitchFamily="34" charset="0"/>
                        </a:rPr>
                        <a:t>הוראות החוק העיקריות בהליכים העוסקים בתשלום הטבות סוציאליות</a:t>
                      </a:r>
                      <a:endParaRPr lang="de-DE" sz="1600" dirty="0">
                        <a:solidFill>
                          <a:srgbClr val="000000"/>
                        </a:solidFill>
                        <a:latin typeface="Arial" panose="020B0604020202020204" pitchFamily="34" charset="0"/>
                        <a:cs typeface="Arial" panose="020B0604020202020204" pitchFamily="34" charset="0"/>
                      </a:endParaRPr>
                    </a:p>
                  </a:txBody>
                  <a:tcPr/>
                </a:tc>
                <a:tc hMerge="1">
                  <a:txBody>
                    <a:bodyPr/>
                    <a:lstStyle/>
                    <a:p>
                      <a:endParaRPr lang="de-DE" dirty="0"/>
                    </a:p>
                  </a:txBody>
                  <a:tcPr/>
                </a:tc>
                <a:extLst>
                  <a:ext uri="{0D108BD9-81ED-4DB2-BD59-A6C34878D82A}">
                    <a16:rowId xmlns:a16="http://schemas.microsoft.com/office/drawing/2014/main" val="3746757479"/>
                  </a:ext>
                </a:extLst>
              </a:tr>
              <a:tr h="370840">
                <a:tc>
                  <a:txBody>
                    <a:bodyPr/>
                    <a:lstStyle/>
                    <a:p>
                      <a:pPr algn="r" rtl="1"/>
                      <a:r>
                        <a:rPr lang="he-IL" sz="1400" dirty="0">
                          <a:solidFill>
                            <a:srgbClr val="000000"/>
                          </a:solidFill>
                          <a:latin typeface="Arial" panose="020B0604020202020204" pitchFamily="34" charset="0"/>
                          <a:cs typeface="Arial" panose="020B0604020202020204" pitchFamily="34" charset="0"/>
                        </a:rPr>
                        <a:t>התהליך מתחיל בדרך כלל עם הגשת הבקשה.</a:t>
                      </a:r>
                      <a:endParaRPr lang="de-DE" sz="1400" b="1" dirty="0">
                        <a:solidFill>
                          <a:srgbClr val="000000"/>
                        </a:solidFill>
                        <a:latin typeface="Arial" panose="020B0604020202020204" pitchFamily="34" charset="0"/>
                        <a:cs typeface="Arial" panose="020B0604020202020204" pitchFamily="34" charset="0"/>
                      </a:endParaRPr>
                    </a:p>
                  </a:txBody>
                  <a:tcPr/>
                </a:tc>
                <a:tc>
                  <a:txBody>
                    <a:bodyPr/>
                    <a:lstStyle/>
                    <a:p>
                      <a:pPr algn="r" rtl="1"/>
                      <a:r>
                        <a:rPr lang="he-IL" sz="1400" b="1" dirty="0">
                          <a:solidFill>
                            <a:srgbClr val="000000"/>
                          </a:solidFill>
                          <a:latin typeface="Arial" panose="020B0604020202020204" pitchFamily="34" charset="0"/>
                          <a:cs typeface="Arial" panose="020B0604020202020204" pitchFamily="34" charset="0"/>
                        </a:rPr>
                        <a:t>התחלה</a:t>
                      </a:r>
                      <a:endParaRPr lang="de-DE" sz="14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3620934"/>
                  </a:ext>
                </a:extLst>
              </a:tr>
              <a:tr h="370840">
                <a:tc>
                  <a:txBody>
                    <a:bodyPr/>
                    <a:lstStyle/>
                    <a:p>
                      <a:pPr algn="r" rtl="1"/>
                      <a:r>
                        <a:rPr lang="he-IL" sz="1400" dirty="0">
                          <a:solidFill>
                            <a:srgbClr val="000000"/>
                          </a:solidFill>
                          <a:latin typeface="Arial" panose="020B0604020202020204" pitchFamily="34" charset="0"/>
                          <a:cs typeface="Arial" panose="020B0604020202020204" pitchFamily="34" charset="0"/>
                        </a:rPr>
                        <a:t>התמקדות בבדיקת העמידה בקריטריונים לזכאות.</a:t>
                      </a:r>
                      <a:endParaRPr lang="de-DE" sz="1400" b="1" dirty="0">
                        <a:solidFill>
                          <a:srgbClr val="000000"/>
                        </a:solidFill>
                        <a:latin typeface="Arial" panose="020B0604020202020204" pitchFamily="34" charset="0"/>
                        <a:cs typeface="Arial" panose="020B0604020202020204" pitchFamily="34" charset="0"/>
                      </a:endParaRPr>
                    </a:p>
                  </a:txBody>
                  <a:tcPr/>
                </a:tc>
                <a:tc>
                  <a:txBody>
                    <a:bodyPr/>
                    <a:lstStyle/>
                    <a:p>
                      <a:pPr algn="r" rtl="1"/>
                      <a:r>
                        <a:rPr lang="he-IL" sz="1400" b="1" dirty="0">
                          <a:solidFill>
                            <a:srgbClr val="000000"/>
                          </a:solidFill>
                          <a:latin typeface="Arial" panose="020B0604020202020204" pitchFamily="34" charset="0"/>
                          <a:cs typeface="Arial" panose="020B0604020202020204" pitchFamily="34" charset="0"/>
                        </a:rPr>
                        <a:t>תוכן</a:t>
                      </a:r>
                      <a:endParaRPr lang="de-DE" sz="14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285750" indent="-285750" algn="r" rtl="1">
                        <a:buFont typeface="Arial" pitchFamily="34" charset="0"/>
                        <a:buChar char="•"/>
                      </a:pPr>
                      <a:r>
                        <a:rPr lang="he-IL" sz="1400" dirty="0">
                          <a:solidFill>
                            <a:srgbClr val="000000"/>
                          </a:solidFill>
                          <a:latin typeface="Arial" panose="020B0604020202020204" pitchFamily="34" charset="0"/>
                          <a:cs typeface="Arial" panose="020B0604020202020204" pitchFamily="34" charset="0"/>
                        </a:rPr>
                        <a:t>ייצוג על ידי בא-כוח או נציג</a:t>
                      </a:r>
                      <a:r>
                        <a:rPr lang="he-IL" sz="1400" baseline="0" dirty="0">
                          <a:solidFill>
                            <a:srgbClr val="000000"/>
                          </a:solidFill>
                          <a:latin typeface="Arial" panose="020B0604020202020204" pitchFamily="34" charset="0"/>
                          <a:cs typeface="Arial" panose="020B0604020202020204" pitchFamily="34" charset="0"/>
                        </a:rPr>
                        <a:t> </a:t>
                      </a:r>
                      <a:r>
                        <a:rPr lang="he-IL" sz="1400" dirty="0">
                          <a:solidFill>
                            <a:srgbClr val="000000"/>
                          </a:solidFill>
                          <a:latin typeface="Arial" panose="020B0604020202020204" pitchFamily="34" charset="0"/>
                          <a:cs typeface="Arial" panose="020B0604020202020204" pitchFamily="34" charset="0"/>
                        </a:rPr>
                        <a:t>משפטי </a:t>
                      </a:r>
                    </a:p>
                    <a:p>
                      <a:pPr marL="285750" indent="-285750" algn="r" rtl="1">
                        <a:buFont typeface="Arial" pitchFamily="34" charset="0"/>
                        <a:buChar char="•"/>
                      </a:pPr>
                      <a:r>
                        <a:rPr lang="he-IL" sz="1400" dirty="0">
                          <a:solidFill>
                            <a:srgbClr val="000000"/>
                          </a:solidFill>
                          <a:latin typeface="Arial" panose="020B0604020202020204" pitchFamily="34" charset="0"/>
                          <a:cs typeface="Arial" panose="020B0604020202020204" pitchFamily="34" charset="0"/>
                        </a:rPr>
                        <a:t>זכות לעיון במסמכים</a:t>
                      </a:r>
                    </a:p>
                    <a:p>
                      <a:pPr marL="285750" indent="-285750" algn="r" rtl="1">
                        <a:buFont typeface="Arial" pitchFamily="34" charset="0"/>
                        <a:buChar char="•"/>
                      </a:pPr>
                      <a:r>
                        <a:rPr lang="he-IL" sz="1400" dirty="0">
                          <a:solidFill>
                            <a:srgbClr val="000000"/>
                          </a:solidFill>
                          <a:latin typeface="Arial" panose="020B0604020202020204" pitchFamily="34" charset="0"/>
                          <a:cs typeface="Arial" panose="020B0604020202020204" pitchFamily="34" charset="0"/>
                        </a:rPr>
                        <a:t>זכות לעריכת שימוע</a:t>
                      </a:r>
                      <a:endParaRPr lang="de-DE" sz="1400" b="1" dirty="0">
                        <a:solidFill>
                          <a:srgbClr val="000000"/>
                        </a:solidFill>
                        <a:latin typeface="Arial" panose="020B0604020202020204" pitchFamily="34" charset="0"/>
                        <a:cs typeface="Arial" panose="020B0604020202020204" pitchFamily="34" charset="0"/>
                      </a:endParaRPr>
                    </a:p>
                  </a:txBody>
                  <a:tcPr/>
                </a:tc>
                <a:tc>
                  <a:txBody>
                    <a:bodyPr/>
                    <a:lstStyle/>
                    <a:p>
                      <a:pPr algn="r" rtl="1"/>
                      <a:r>
                        <a:rPr lang="he-IL" sz="1400" b="1" dirty="0">
                          <a:solidFill>
                            <a:srgbClr val="000000"/>
                          </a:solidFill>
                          <a:latin typeface="Arial" panose="020B0604020202020204" pitchFamily="34" charset="0"/>
                          <a:cs typeface="Arial" panose="020B0604020202020204" pitchFamily="34" charset="0"/>
                        </a:rPr>
                        <a:t>זכויות הצדדים</a:t>
                      </a:r>
                      <a:endParaRPr lang="de-DE" sz="14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920656"/>
                  </a:ext>
                </a:extLst>
              </a:tr>
              <a:tr h="370840">
                <a:tc>
                  <a:txBody>
                    <a:bodyPr/>
                    <a:lstStyle/>
                    <a:p>
                      <a:pPr algn="r" rtl="1"/>
                      <a:r>
                        <a:rPr lang="he-IL" sz="1400" dirty="0">
                          <a:solidFill>
                            <a:srgbClr val="000000"/>
                          </a:solidFill>
                          <a:latin typeface="Arial" panose="020B0604020202020204" pitchFamily="34" charset="0"/>
                          <a:cs typeface="Arial" panose="020B0604020202020204" pitchFamily="34" charset="0"/>
                        </a:rPr>
                        <a:t>החלטה מנהלית (הודעה)</a:t>
                      </a:r>
                      <a:endParaRPr lang="de-DE" sz="1400" b="1" dirty="0">
                        <a:solidFill>
                          <a:srgbClr val="000000"/>
                        </a:solidFill>
                        <a:latin typeface="Arial" panose="020B0604020202020204" pitchFamily="34" charset="0"/>
                        <a:cs typeface="Arial" panose="020B0604020202020204" pitchFamily="34" charset="0"/>
                      </a:endParaRPr>
                    </a:p>
                  </a:txBody>
                  <a:tcPr/>
                </a:tc>
                <a:tc>
                  <a:txBody>
                    <a:bodyPr/>
                    <a:lstStyle/>
                    <a:p>
                      <a:pPr marL="285750" indent="-285750" algn="r" rtl="1">
                        <a:buFont typeface="Arial" panose="020B0604020202020204" pitchFamily="34" charset="0"/>
                        <a:buNone/>
                      </a:pPr>
                      <a:r>
                        <a:rPr lang="he-IL" sz="1400" b="1" dirty="0">
                          <a:solidFill>
                            <a:srgbClr val="000000"/>
                          </a:solidFill>
                          <a:latin typeface="Arial" panose="020B0604020202020204" pitchFamily="34" charset="0"/>
                          <a:cs typeface="Arial" panose="020B0604020202020204" pitchFamily="34" charset="0"/>
                        </a:rPr>
                        <a:t>סיום</a:t>
                      </a:r>
                      <a:endParaRPr lang="de-DE" sz="14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8820056"/>
                  </a:ext>
                </a:extLst>
              </a:tr>
            </a:tbl>
          </a:graphicData>
        </a:graphic>
      </p:graphicFrame>
      <p:sp>
        <p:nvSpPr>
          <p:cNvPr id="1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זכויות</a:t>
            </a:r>
            <a:endParaRPr lang="de-DE" dirty="0"/>
          </a:p>
        </p:txBody>
      </p:sp>
    </p:spTree>
    <p:extLst>
      <p:ext uri="{BB962C8B-B14F-4D97-AF65-F5344CB8AC3E}">
        <p14:creationId xmlns:p14="http://schemas.microsoft.com/office/powerpoint/2010/main" val="3591500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8693596" cy="428738"/>
          </a:xfrm>
        </p:spPr>
        <p:txBody>
          <a:bodyPr>
            <a:noAutofit/>
          </a:bodyPr>
          <a:lstStyle/>
          <a:p>
            <a:pPr rtl="1"/>
            <a:r>
              <a:rPr lang="he-IL" dirty="0">
                <a:solidFill>
                  <a:srgbClr val="000000"/>
                </a:solidFill>
              </a:rPr>
              <a:t>1.3.6 מחויבות להסכמים/אמנות בינלאומיות</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85000" lnSpcReduction="20000"/>
          </a:bodyPr>
          <a:lstStyle/>
          <a:p>
            <a:pPr marL="0" indent="0" algn="r" rtl="1">
              <a:buNone/>
            </a:pPr>
            <a:r>
              <a:rPr lang="he-IL" dirty="0">
                <a:solidFill>
                  <a:srgbClr val="000000"/>
                </a:solidFill>
              </a:rPr>
              <a:t>אמנות של האו"ם</a:t>
            </a:r>
          </a:p>
          <a:p>
            <a:pPr marL="0" indent="0" algn="r" rtl="1">
              <a:buNone/>
            </a:pPr>
            <a:r>
              <a:rPr lang="he-IL" b="0" dirty="0">
                <a:solidFill>
                  <a:srgbClr val="000000"/>
                </a:solidFill>
              </a:rPr>
              <a:t>אמנת האו"ם בדבר זכויות הילד; אמנת האו"ם בדבר זכויותיהם של אנשים עם מוגבלויות </a:t>
            </a:r>
          </a:p>
          <a:p>
            <a:pPr marL="0" indent="0" algn="r" rtl="1">
              <a:buNone/>
            </a:pPr>
            <a:r>
              <a:rPr lang="he-IL" dirty="0">
                <a:solidFill>
                  <a:srgbClr val="000000"/>
                </a:solidFill>
              </a:rPr>
              <a:t>אמנות של מועצת אירופה</a:t>
            </a:r>
          </a:p>
          <a:p>
            <a:pPr marL="0" indent="0" algn="r" rtl="1">
              <a:buNone/>
            </a:pPr>
            <a:r>
              <a:rPr lang="he-IL" b="0" dirty="0">
                <a:solidFill>
                  <a:srgbClr val="000000"/>
                </a:solidFill>
              </a:rPr>
              <a:t>נגד אלימות במשפחה; הגנה על ילדים מפני ניצול והתעללות מינית</a:t>
            </a:r>
          </a:p>
          <a:p>
            <a:pPr marL="0" indent="0" algn="r" rtl="1">
              <a:buNone/>
            </a:pPr>
            <a:r>
              <a:rPr lang="he-IL" dirty="0">
                <a:solidFill>
                  <a:srgbClr val="000000"/>
                </a:solidFill>
              </a:rPr>
              <a:t>אמנות האג</a:t>
            </a:r>
          </a:p>
          <a:p>
            <a:pPr marL="0" indent="0" algn="r" rtl="1">
              <a:buNone/>
            </a:pPr>
            <a:r>
              <a:rPr lang="he-IL" b="0" dirty="0">
                <a:solidFill>
                  <a:srgbClr val="000000"/>
                </a:solidFill>
              </a:rPr>
              <a:t>אמנת האג בדבר הגנה על ילדים; אמנת האג בדבר הגנה על קטינים; אמנת האג לגבי אימוץ; אמנת האג בדבר חטיפה בינלאומית של ילדים; אמנת האג בדבר מזונות ילדים</a:t>
            </a:r>
          </a:p>
          <a:p>
            <a:pPr marL="0" indent="0" algn="r" rtl="1">
              <a:buNone/>
            </a:pPr>
            <a:r>
              <a:rPr lang="he-IL" dirty="0">
                <a:solidFill>
                  <a:srgbClr val="000000"/>
                </a:solidFill>
              </a:rPr>
              <a:t>הסכמים דו-צדדיים</a:t>
            </a:r>
          </a:p>
          <a:p>
            <a:pPr marL="0" indent="0" algn="r" rtl="1">
              <a:buNone/>
            </a:pPr>
            <a:r>
              <a:rPr lang="he-IL" b="0" dirty="0">
                <a:solidFill>
                  <a:srgbClr val="000000"/>
                </a:solidFill>
              </a:rPr>
              <a:t>משרד הנוער הגרמני-צרפתי; משרד הנוער הגרמני-יווני; משרד הנוער הגרמני-פולני; קוןאקט – מרכז התיאום לחילופי נוער גרמניה-ישראל (מתוכננת הקמתו של משרד נוער גרמני-ישראלי); מרכז התיאום לחילופי נוער גרמניה-צ'כיה – "טנדם" והקרן לחילופי נוער בין גרמניה לרוסיה בע"מ</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1. תנאי מסגרת כלליים - זכויות</a:t>
            </a:r>
            <a:endParaRPr lang="de-DE" dirty="0"/>
          </a:p>
        </p:txBody>
      </p:sp>
    </p:spTree>
    <p:extLst>
      <p:ext uri="{BB962C8B-B14F-4D97-AF65-F5344CB8AC3E}">
        <p14:creationId xmlns:p14="http://schemas.microsoft.com/office/powerpoint/2010/main" val="2032419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2. משימות ותחומי עבודה</a:t>
            </a:r>
            <a:endParaRPr lang="de-DE" sz="3200" dirty="0">
              <a:solidFill>
                <a:srgbClr val="000000"/>
              </a:solidFill>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pPr rtl="1"/>
            <a:endParaRPr lang="he-IL" sz="2800" dirty="0">
              <a:solidFill>
                <a:srgbClr val="000000"/>
              </a:solidFill>
            </a:endParaRPr>
          </a:p>
          <a:p>
            <a:pPr rtl="1"/>
            <a:r>
              <a:rPr lang="he-IL" sz="2800" dirty="0">
                <a:solidFill>
                  <a:srgbClr val="000000"/>
                </a:solidFill>
              </a:rPr>
              <a:t>2.1 תפקיד ויעדים</a:t>
            </a:r>
            <a:endParaRPr lang="de-DE" sz="2800" dirty="0">
              <a:solidFill>
                <a:srgbClr val="000000"/>
              </a:solidFill>
            </a:endParaRPr>
          </a:p>
        </p:txBody>
      </p:sp>
    </p:spTree>
    <p:extLst>
      <p:ext uri="{BB962C8B-B14F-4D97-AF65-F5344CB8AC3E}">
        <p14:creationId xmlns:p14="http://schemas.microsoft.com/office/powerpoint/2010/main" val="4196020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AutoShape 3" hidden="1">
            <a:extLst>
              <a:ext uri="{FF2B5EF4-FFF2-40B4-BE49-F238E27FC236}">
                <a16:creationId xmlns:a16="http://schemas.microsoft.com/office/drawing/2014/main" id="{B4B5B772-8A54-41EB-AE76-C881365E5F41}"/>
              </a:ext>
            </a:extLst>
          </p:cNvPr>
          <p:cNvSpPr>
            <a:spLocks noSelect="1" noChangeArrowheads="1"/>
          </p:cNvSpPr>
          <p:nvPr/>
        </p:nvSpPr>
        <p:spPr bwMode="auto">
          <a:xfrm>
            <a:off x="114300" y="971550"/>
            <a:ext cx="476250" cy="476250"/>
          </a:xfrm>
          <a:prstGeom prst="rect">
            <a:avLst/>
          </a:prstGeom>
          <a:solidFill>
            <a:srgbClr val="FFFFFF"/>
          </a:solidFill>
          <a:ln w="9525">
            <a:solidFill>
              <a:srgbClr val="000000"/>
            </a:solidFill>
            <a:round/>
            <a:headEnd/>
            <a:tailEnd/>
          </a:ln>
        </p:spPr>
        <p:txBody>
          <a:bodyPr rot="0" vert="horz" wrap="square" lIns="68580" tIns="34290" rIns="68580" bIns="34290" anchor="t" anchorCtr="0" upright="1">
            <a:noAutofit/>
          </a:bodyPr>
          <a:lstStyle/>
          <a:p>
            <a:endParaRPr lang="de-DE" sz="1350"/>
          </a:p>
        </p:txBody>
      </p:sp>
      <p:sp>
        <p:nvSpPr>
          <p:cNvPr id="17" name="Titel 1">
            <a:extLst>
              <a:ext uri="{FF2B5EF4-FFF2-40B4-BE49-F238E27FC236}">
                <a16:creationId xmlns:a16="http://schemas.microsoft.com/office/drawing/2014/main" id="{692854ED-905F-449A-9902-D293F18FF41D}"/>
              </a:ext>
            </a:extLst>
          </p:cNvPr>
          <p:cNvSpPr>
            <a:spLocks noGrp="1"/>
          </p:cNvSpPr>
          <p:nvPr>
            <p:ph type="title"/>
          </p:nvPr>
        </p:nvSpPr>
        <p:spPr>
          <a:xfrm>
            <a:off x="114300" y="912349"/>
            <a:ext cx="8850188" cy="428738"/>
          </a:xfrm>
        </p:spPr>
        <p:txBody>
          <a:bodyPr>
            <a:noAutofit/>
          </a:bodyPr>
          <a:lstStyle/>
          <a:p>
            <a:pPr rtl="1"/>
            <a:r>
              <a:rPr lang="he-IL" dirty="0">
                <a:solidFill>
                  <a:srgbClr val="000000"/>
                </a:solidFill>
              </a:rPr>
              <a:t>2.1.1 משימות ותפקידי שירותי הרווחה לילדים ונוער – סעיף 1 בספר החוקים הסוציאלי השמיני (</a:t>
            </a:r>
            <a:r>
              <a:rPr lang="de-DE" dirty="0">
                <a:solidFill>
                  <a:srgbClr val="000000"/>
                </a:solidFill>
              </a:rPr>
              <a:t>SGB VIII</a:t>
            </a:r>
            <a:r>
              <a:rPr lang="he-IL" dirty="0">
                <a:solidFill>
                  <a:srgbClr val="000000"/>
                </a:solidFill>
              </a:rPr>
              <a:t>)</a:t>
            </a:r>
            <a:endParaRPr lang="de-DE" dirty="0">
              <a:solidFill>
                <a:srgbClr val="000000"/>
              </a:solidFill>
            </a:endParaRPr>
          </a:p>
        </p:txBody>
      </p:sp>
      <p:sp>
        <p:nvSpPr>
          <p:cNvPr id="14" name="Rectangle 12">
            <a:extLst>
              <a:ext uri="{FF2B5EF4-FFF2-40B4-BE49-F238E27FC236}">
                <a16:creationId xmlns:a16="http://schemas.microsoft.com/office/drawing/2014/main" id="{8BC43B95-80AF-4D67-BF61-7A4BFCCAD2F3}"/>
              </a:ext>
            </a:extLst>
          </p:cNvPr>
          <p:cNvSpPr>
            <a:spLocks noChangeArrowheads="1"/>
          </p:cNvSpPr>
          <p:nvPr/>
        </p:nvSpPr>
        <p:spPr bwMode="auto">
          <a:xfrm>
            <a:off x="443484" y="2357381"/>
            <a:ext cx="8458200" cy="314964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marL="8001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marL="12573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marL="17145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marL="21717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marL="2628900" indent="-342900" defTabSz="449263"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marL="3086100" indent="-342900" defTabSz="449263"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marL="3543300" indent="-342900" defTabSz="449263"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marL="4000500" indent="-342900" defTabSz="449263"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algn="r" rtl="1">
              <a:spcAft>
                <a:spcPts val="600"/>
              </a:spcAft>
              <a:buFont typeface="Arial" panose="020B0604020202020204" pitchFamily="34" charset="0"/>
              <a:buAutoNum type="arabicParenBoth"/>
            </a:pPr>
            <a:r>
              <a:rPr lang="he-IL" altLang="de-DE" sz="1600" dirty="0">
                <a:latin typeface="Open Sans" panose="020B0606030504020204" pitchFamily="34" charset="0"/>
                <a:ea typeface="Open Sans" panose="020B0606030504020204" pitchFamily="34" charset="0"/>
                <a:cs typeface="Arial" pitchFamily="34" charset="0"/>
              </a:rPr>
              <a:t>לכל הצעירים עומדת הזכות לקבל סיוע התפתחותי וחינוכי כדי שיוכלו להפוך לאנשים עצמאיים ואחראיים החיים בחברה.</a:t>
            </a:r>
          </a:p>
          <a:p>
            <a:pPr algn="r" rtl="1">
              <a:spcAft>
                <a:spcPts val="600"/>
              </a:spcAft>
              <a:buFont typeface="Arial" panose="020B0604020202020204" pitchFamily="34" charset="0"/>
              <a:buAutoNum type="arabicParenBoth"/>
            </a:pPr>
            <a:r>
              <a:rPr lang="he-IL" altLang="de-DE" sz="1600" dirty="0">
                <a:latin typeface="Open Sans" panose="020B0606030504020204" pitchFamily="34" charset="0"/>
                <a:ea typeface="Open Sans" panose="020B0606030504020204" pitchFamily="34" charset="0"/>
                <a:cs typeface="Arial" pitchFamily="34" charset="0"/>
              </a:rPr>
              <a:t>...</a:t>
            </a:r>
          </a:p>
          <a:p>
            <a:pPr algn="r" rtl="1">
              <a:spcAft>
                <a:spcPts val="600"/>
              </a:spcAft>
              <a:buFont typeface="Arial" panose="020B0604020202020204" pitchFamily="34" charset="0"/>
              <a:buAutoNum type="arabicParenBoth"/>
            </a:pPr>
            <a:r>
              <a:rPr lang="he-IL" altLang="de-DE" sz="1600" dirty="0">
                <a:latin typeface="Open Sans" panose="020B0606030504020204" pitchFamily="34" charset="0"/>
                <a:ea typeface="Open Sans" panose="020B0606030504020204" pitchFamily="34" charset="0"/>
                <a:cs typeface="Arial" pitchFamily="34" charset="0"/>
              </a:rPr>
              <a:t>לצורך מימוש הזכות האמורה [...], שירותי הרווחה לילדים ונוער:</a:t>
            </a:r>
          </a:p>
          <a:p>
            <a:pPr algn="r" rtl="1">
              <a:spcAft>
                <a:spcPts val="600"/>
              </a:spcAft>
              <a:buFont typeface="+mj-lt"/>
              <a:buAutoNum type="arabicPeriod"/>
            </a:pPr>
            <a:r>
              <a:rPr lang="he-IL" altLang="de-DE" sz="1600" dirty="0">
                <a:latin typeface="Open Sans" panose="020B0606030504020204" pitchFamily="34" charset="0"/>
                <a:ea typeface="Open Sans" panose="020B0606030504020204" pitchFamily="34" charset="0"/>
                <a:cs typeface="Arial" pitchFamily="34" charset="0"/>
              </a:rPr>
              <a:t>יסייעו לצעירים לפתח את כישוריהם האישיים והחברתיים למניעה והתגברות על חוסר שוויון הזדמנויות.</a:t>
            </a:r>
          </a:p>
          <a:p>
            <a:pPr algn="r" rtl="1">
              <a:spcAft>
                <a:spcPts val="600"/>
              </a:spcAft>
              <a:buFont typeface="+mj-lt"/>
              <a:buAutoNum type="arabicPeriod"/>
            </a:pPr>
            <a:r>
              <a:rPr lang="he-IL" altLang="de-DE" sz="1600" dirty="0">
                <a:latin typeface="Open Sans" panose="020B0606030504020204" pitchFamily="34" charset="0"/>
                <a:ea typeface="Open Sans" panose="020B0606030504020204" pitchFamily="34" charset="0"/>
                <a:cs typeface="Arial" pitchFamily="34" charset="0"/>
              </a:rPr>
              <a:t>יאפשרו לצעירים או יקלו עליהם להיות פעילים באופן עצמאי בכל תחומי החיים הנוגעים להם, ולהשתלב באופן מלא בחברה, בהתאם לגילם וליכולותיהם האישיות.</a:t>
            </a:r>
          </a:p>
          <a:p>
            <a:pPr algn="r" rtl="1">
              <a:spcAft>
                <a:spcPts val="600"/>
              </a:spcAft>
              <a:buFont typeface="+mj-lt"/>
              <a:buAutoNum type="arabicPeriod"/>
            </a:pPr>
            <a:r>
              <a:rPr lang="he-IL" altLang="de-DE" sz="1600" dirty="0">
                <a:latin typeface="Open Sans" panose="020B0606030504020204" pitchFamily="34" charset="0"/>
                <a:ea typeface="Open Sans" panose="020B0606030504020204" pitchFamily="34" charset="0"/>
                <a:cs typeface="Arial" pitchFamily="34" charset="0"/>
              </a:rPr>
              <a:t>יעניקו להורים או לאפוטרופוסים סיוע וייעוץ בחינוך.</a:t>
            </a:r>
          </a:p>
          <a:p>
            <a:pPr algn="r" rtl="1">
              <a:spcAft>
                <a:spcPts val="600"/>
              </a:spcAft>
              <a:buFont typeface="+mj-lt"/>
              <a:buAutoNum type="arabicPeriod"/>
            </a:pPr>
            <a:r>
              <a:rPr lang="he-IL" altLang="de-DE" sz="1600" dirty="0">
                <a:latin typeface="Open Sans" panose="020B0606030504020204" pitchFamily="34" charset="0"/>
                <a:ea typeface="Open Sans" panose="020B0606030504020204" pitchFamily="34" charset="0"/>
                <a:cs typeface="Arial" pitchFamily="34" charset="0"/>
              </a:rPr>
              <a:t>יגנו על ילדים ובני נוער בפני סכנות לשלומם.</a:t>
            </a:r>
          </a:p>
          <a:p>
            <a:pPr algn="r" rtl="1">
              <a:spcAft>
                <a:spcPts val="600"/>
              </a:spcAft>
              <a:buFont typeface="+mj-lt"/>
              <a:buAutoNum type="arabicPeriod"/>
            </a:pPr>
            <a:r>
              <a:rPr lang="he-IL" altLang="de-DE" sz="1600" dirty="0">
                <a:latin typeface="Open Sans" panose="020B0606030504020204" pitchFamily="34" charset="0"/>
                <a:ea typeface="Open Sans" panose="020B0606030504020204" pitchFamily="34" charset="0"/>
                <a:cs typeface="Arial" pitchFamily="34" charset="0"/>
              </a:rPr>
              <a:t>יעזרו ליצור או לשמר תנאי חיים חיוביים לצעירים ולבני משפחותיהם בסביבה ידידותית לילדים ולמשפחות.</a:t>
            </a:r>
            <a:endParaRPr lang="en-GB" altLang="de-DE"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 ויעדים</a:t>
            </a:r>
            <a:endParaRPr lang="de-DE" dirty="0"/>
          </a:p>
        </p:txBody>
      </p:sp>
    </p:spTree>
    <p:extLst>
      <p:ext uri="{BB962C8B-B14F-4D97-AF65-F5344CB8AC3E}">
        <p14:creationId xmlns:p14="http://schemas.microsoft.com/office/powerpoint/2010/main" val="96863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1. תנאי מסגרת כלליים</a:t>
            </a:r>
            <a:endParaRPr lang="de-DE" sz="3200" dirty="0">
              <a:solidFill>
                <a:srgbClr val="000000"/>
              </a:solidFill>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endParaRPr lang="de-DE" sz="2800" dirty="0">
              <a:solidFill>
                <a:srgbClr val="000000"/>
              </a:solidFill>
            </a:endParaRPr>
          </a:p>
          <a:p>
            <a:r>
              <a:rPr lang="he-IL" sz="2800" dirty="0">
                <a:solidFill>
                  <a:srgbClr val="000000"/>
                </a:solidFill>
              </a:rPr>
              <a:t>1.1 חברה</a:t>
            </a:r>
            <a:endParaRPr lang="de-DE" sz="2800" dirty="0">
              <a:solidFill>
                <a:srgbClr val="000000"/>
              </a:solidFill>
            </a:endParaRPr>
          </a:p>
        </p:txBody>
      </p:sp>
    </p:spTree>
    <p:extLst>
      <p:ext uri="{BB962C8B-B14F-4D97-AF65-F5344CB8AC3E}">
        <p14:creationId xmlns:p14="http://schemas.microsoft.com/office/powerpoint/2010/main" val="3793334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0" y="912349"/>
            <a:ext cx="9144000" cy="428738"/>
          </a:xfrm>
        </p:spPr>
        <p:txBody>
          <a:bodyPr>
            <a:noAutofit/>
          </a:bodyPr>
          <a:lstStyle/>
          <a:p>
            <a:pPr rtl="1"/>
            <a:r>
              <a:rPr lang="he-IL" dirty="0"/>
              <a:t>2.1.2 תחומי העבודה של שירותי הרווחה לילדים ונוער </a:t>
            </a:r>
            <a:br>
              <a:rPr lang="he-IL" dirty="0"/>
            </a:br>
            <a:r>
              <a:rPr lang="he-IL" dirty="0"/>
              <a:t>(סעיפים </a:t>
            </a:r>
            <a:r>
              <a:rPr lang="he-IL" dirty="0" err="1"/>
              <a:t>11–60</a:t>
            </a:r>
            <a:r>
              <a:rPr lang="he-IL" dirty="0"/>
              <a:t> בספר החוקים הסוציאלי השמיני)</a:t>
            </a:r>
            <a:endParaRPr lang="de-DE" dirty="0"/>
          </a:p>
        </p:txBody>
      </p:sp>
      <p:grpSp>
        <p:nvGrpSpPr>
          <p:cNvPr id="42" name="Group 7" descr="Benennt Leistungen der Kinder- und Jugendhilfe: &#10;Förderung der Erziehung in der Familie §§ 16–21 Sozialgesetzbuch (SGB) Acht (VIII)">
            <a:extLst>
              <a:ext uri="{FF2B5EF4-FFF2-40B4-BE49-F238E27FC236}">
                <a16:creationId xmlns:a16="http://schemas.microsoft.com/office/drawing/2014/main" id="{BDA752D3-1B1D-45BD-92C1-5287E5737C69}"/>
              </a:ext>
            </a:extLst>
          </p:cNvPr>
          <p:cNvGrpSpPr>
            <a:grpSpLocks/>
          </p:cNvGrpSpPr>
          <p:nvPr/>
        </p:nvGrpSpPr>
        <p:grpSpPr bwMode="auto">
          <a:xfrm>
            <a:off x="2692097" y="2204863"/>
            <a:ext cx="1172766" cy="1234678"/>
            <a:chOff x="1330" y="1480"/>
            <a:chExt cx="985" cy="1037"/>
          </a:xfrm>
        </p:grpSpPr>
        <p:sp>
          <p:nvSpPr>
            <p:cNvPr id="43" name="Rectangle 8">
              <a:extLst>
                <a:ext uri="{FF2B5EF4-FFF2-40B4-BE49-F238E27FC236}">
                  <a16:creationId xmlns:a16="http://schemas.microsoft.com/office/drawing/2014/main" id="{C0391CE9-3393-4F30-B434-06D28EA53740}"/>
                </a:ext>
              </a:extLst>
            </p:cNvPr>
            <p:cNvSpPr>
              <a:spLocks noChangeArrowheads="1"/>
            </p:cNvSpPr>
            <p:nvPr/>
          </p:nvSpPr>
          <p:spPr bwMode="auto">
            <a:xfrm>
              <a:off x="1330" y="1662"/>
              <a:ext cx="985" cy="855"/>
            </a:xfrm>
            <a:prstGeom prst="rect">
              <a:avLst/>
            </a:prstGeom>
            <a:solidFill>
              <a:schemeClr val="accent1">
                <a:lumMod val="60000"/>
                <a:lumOff val="40000"/>
              </a:schemeClr>
            </a:solidFill>
            <a:ln w="12700">
              <a:noFill/>
              <a:miter lim="800000"/>
              <a:headEnd/>
              <a:tailEnd/>
            </a:ln>
            <a:effectLst/>
          </p:spPr>
          <p:txBody>
            <a:bodyPr lIns="57150" tIns="28575" rIns="57150" bIns="28575">
              <a:spAutoFit/>
            </a:bodyPr>
            <a:lstStyle/>
            <a:p>
              <a:pPr algn="r" defTabSz="583406" rtl="1" eaLnBrk="0" hangingPunct="0">
                <a:spcAft>
                  <a:spcPct val="20000"/>
                </a:spcAft>
              </a:pPr>
              <a:r>
                <a:rPr lang="he-IL" sz="1200" dirty="0">
                  <a:cs typeface="Arial" pitchFamily="34" charset="0"/>
                </a:rPr>
                <a:t>תמיכה בחינוך במשפחה</a:t>
              </a:r>
            </a:p>
            <a:p>
              <a:pPr algn="r" defTabSz="583406" rtl="1" eaLnBrk="0" hangingPunct="0">
                <a:spcAft>
                  <a:spcPct val="20000"/>
                </a:spcAft>
              </a:pPr>
              <a:r>
                <a:rPr lang="he-IL" sz="1200" dirty="0">
                  <a:cs typeface="Arial" pitchFamily="34" charset="0"/>
                </a:rPr>
                <a:t>סעיפים </a:t>
              </a:r>
              <a:r>
                <a:rPr lang="he-IL" sz="1200" dirty="0" err="1">
                  <a:cs typeface="Arial" pitchFamily="34" charset="0"/>
                </a:rPr>
                <a:t>16–21</a:t>
              </a:r>
              <a:r>
                <a:rPr lang="he-IL" sz="1200" dirty="0">
                  <a:cs typeface="Arial" pitchFamily="34" charset="0"/>
                </a:rPr>
                <a:t> בספר החוקים הסוציאלי השמיני</a:t>
              </a:r>
              <a:endParaRPr lang="de-DE" sz="1200" dirty="0">
                <a:cs typeface="Arial" pitchFamily="34" charset="0"/>
              </a:endParaRPr>
            </a:p>
          </p:txBody>
        </p:sp>
        <p:sp>
          <p:nvSpPr>
            <p:cNvPr id="44" name="Line 9">
              <a:extLst>
                <a:ext uri="{FF2B5EF4-FFF2-40B4-BE49-F238E27FC236}">
                  <a16:creationId xmlns:a16="http://schemas.microsoft.com/office/drawing/2014/main" id="{0C6D3E02-CCF1-4C4D-AE18-70F003B2934B}"/>
                </a:ext>
              </a:extLst>
            </p:cNvPr>
            <p:cNvSpPr>
              <a:spLocks noChangeShapeType="1"/>
            </p:cNvSpPr>
            <p:nvPr/>
          </p:nvSpPr>
          <p:spPr bwMode="auto">
            <a:xfrm>
              <a:off x="1819" y="1480"/>
              <a:ext cx="0" cy="186"/>
            </a:xfrm>
            <a:prstGeom prst="line">
              <a:avLst/>
            </a:prstGeom>
            <a:noFill/>
            <a:ln w="50800">
              <a:solidFill>
                <a:schemeClr val="accent1">
                  <a:lumMod val="60000"/>
                  <a:lumOff val="40000"/>
                </a:schemeClr>
              </a:solidFill>
              <a:round/>
              <a:headEnd/>
              <a:tailEnd/>
            </a:ln>
            <a:effectLst/>
          </p:spPr>
          <p:txBody>
            <a:bodyPr/>
            <a:lstStyle/>
            <a:p>
              <a:endParaRPr lang="de-DE" sz="1200"/>
            </a:p>
          </p:txBody>
        </p:sp>
      </p:grpSp>
      <p:grpSp>
        <p:nvGrpSpPr>
          <p:cNvPr id="45" name="Group 10" descr="Benennt Leistungen der Kinder- und Jugendhilfe: &#10;Förderung von Kindern in Tages-einrichtungen und Kindertagespflege&#10;§§ 22–26 Sozialgesetzbuch (SGB) Acht (VIII)">
            <a:extLst>
              <a:ext uri="{FF2B5EF4-FFF2-40B4-BE49-F238E27FC236}">
                <a16:creationId xmlns:a16="http://schemas.microsoft.com/office/drawing/2014/main" id="{C73A242C-17D7-4355-AC81-2F8FB3542495}"/>
              </a:ext>
            </a:extLst>
          </p:cNvPr>
          <p:cNvGrpSpPr>
            <a:grpSpLocks/>
          </p:cNvGrpSpPr>
          <p:nvPr/>
        </p:nvGrpSpPr>
        <p:grpSpPr bwMode="auto">
          <a:xfrm>
            <a:off x="3934898" y="2204864"/>
            <a:ext cx="1172765" cy="1379935"/>
            <a:chOff x="2401" y="1474"/>
            <a:chExt cx="985" cy="1159"/>
          </a:xfrm>
        </p:grpSpPr>
        <p:sp>
          <p:nvSpPr>
            <p:cNvPr id="46" name="Rectangle 11">
              <a:extLst>
                <a:ext uri="{FF2B5EF4-FFF2-40B4-BE49-F238E27FC236}">
                  <a16:creationId xmlns:a16="http://schemas.microsoft.com/office/drawing/2014/main" id="{D5CBE107-8602-45A5-92C6-471763EC878A}"/>
                </a:ext>
              </a:extLst>
            </p:cNvPr>
            <p:cNvSpPr>
              <a:spLocks noChangeArrowheads="1"/>
            </p:cNvSpPr>
            <p:nvPr/>
          </p:nvSpPr>
          <p:spPr bwMode="auto">
            <a:xfrm>
              <a:off x="2401" y="1654"/>
              <a:ext cx="985" cy="979"/>
            </a:xfrm>
            <a:prstGeom prst="rect">
              <a:avLst/>
            </a:prstGeom>
            <a:solidFill>
              <a:schemeClr val="accent1">
                <a:lumMod val="60000"/>
                <a:lumOff val="40000"/>
              </a:schemeClr>
            </a:solidFill>
            <a:ln w="12700">
              <a:solidFill>
                <a:schemeClr val="accent1">
                  <a:lumMod val="60000"/>
                  <a:lumOff val="40000"/>
                </a:schemeClr>
              </a:solidFill>
              <a:miter lim="800000"/>
              <a:headEnd/>
              <a:tailEnd/>
            </a:ln>
            <a:effectLst/>
          </p:spPr>
          <p:txBody>
            <a:bodyPr lIns="57150" tIns="28575" rIns="57150" bIns="28575">
              <a:spAutoFit/>
            </a:bodyPr>
            <a:lstStyle/>
            <a:p>
              <a:pPr algn="ctr" defTabSz="583406" rtl="1" eaLnBrk="0" hangingPunct="0">
                <a:spcAft>
                  <a:spcPct val="20000"/>
                </a:spcAft>
              </a:pPr>
              <a:r>
                <a:rPr lang="he-IL" sz="1200" dirty="0">
                  <a:cs typeface="Arial" pitchFamily="34" charset="0"/>
                </a:rPr>
                <a:t>תמיכה בילדים במעונות יום ובמשפחתונים סעיפים </a:t>
              </a:r>
              <a:r>
                <a:rPr lang="he-IL" sz="1200" dirty="0" err="1">
                  <a:cs typeface="Arial" pitchFamily="34" charset="0"/>
                </a:rPr>
                <a:t>22–26</a:t>
              </a:r>
              <a:r>
                <a:rPr lang="he-IL" sz="1200" dirty="0">
                  <a:cs typeface="Arial" pitchFamily="34" charset="0"/>
                </a:rPr>
                <a:t> בספר החוקים הסוציאלי השמיני</a:t>
              </a:r>
              <a:endParaRPr lang="de-DE" sz="1200" dirty="0">
                <a:cs typeface="Arial" pitchFamily="34" charset="0"/>
              </a:endParaRPr>
            </a:p>
          </p:txBody>
        </p:sp>
        <p:sp>
          <p:nvSpPr>
            <p:cNvPr id="47" name="Line 12">
              <a:extLst>
                <a:ext uri="{FF2B5EF4-FFF2-40B4-BE49-F238E27FC236}">
                  <a16:creationId xmlns:a16="http://schemas.microsoft.com/office/drawing/2014/main" id="{00B47AE1-1A25-44A7-B81E-5E3CE35841CE}"/>
                </a:ext>
              </a:extLst>
            </p:cNvPr>
            <p:cNvSpPr>
              <a:spLocks noChangeShapeType="1"/>
            </p:cNvSpPr>
            <p:nvPr/>
          </p:nvSpPr>
          <p:spPr bwMode="auto">
            <a:xfrm>
              <a:off x="2880" y="1474"/>
              <a:ext cx="0" cy="186"/>
            </a:xfrm>
            <a:prstGeom prst="line">
              <a:avLst/>
            </a:prstGeom>
            <a:noFill/>
            <a:ln w="50800">
              <a:solidFill>
                <a:schemeClr val="accent1">
                  <a:lumMod val="60000"/>
                  <a:lumOff val="40000"/>
                </a:schemeClr>
              </a:solidFill>
              <a:round/>
              <a:headEnd/>
              <a:tailEnd/>
            </a:ln>
            <a:effectLst/>
          </p:spPr>
          <p:txBody>
            <a:bodyPr/>
            <a:lstStyle/>
            <a:p>
              <a:endParaRPr lang="de-DE" sz="1200"/>
            </a:p>
          </p:txBody>
        </p:sp>
      </p:grpSp>
      <p:grpSp>
        <p:nvGrpSpPr>
          <p:cNvPr id="48" name="Group 16">
            <a:extLst>
              <a:ext uri="{FF2B5EF4-FFF2-40B4-BE49-F238E27FC236}">
                <a16:creationId xmlns:a16="http://schemas.microsoft.com/office/drawing/2014/main" id="{E4F731E7-505C-4CDA-806F-D03608CBE06D}"/>
              </a:ext>
            </a:extLst>
          </p:cNvPr>
          <p:cNvGrpSpPr>
            <a:grpSpLocks/>
          </p:cNvGrpSpPr>
          <p:nvPr/>
        </p:nvGrpSpPr>
        <p:grpSpPr bwMode="auto">
          <a:xfrm>
            <a:off x="1302043" y="1700808"/>
            <a:ext cx="6529984" cy="519112"/>
            <a:chOff x="142" y="1091"/>
            <a:chExt cx="5434" cy="436"/>
          </a:xfrm>
        </p:grpSpPr>
        <p:sp>
          <p:nvSpPr>
            <p:cNvPr id="49" name="Rectangle 17">
              <a:extLst>
                <a:ext uri="{FF2B5EF4-FFF2-40B4-BE49-F238E27FC236}">
                  <a16:creationId xmlns:a16="http://schemas.microsoft.com/office/drawing/2014/main" id="{991E4929-0282-4CC3-B299-4D50FC649648}"/>
                </a:ext>
              </a:extLst>
            </p:cNvPr>
            <p:cNvSpPr>
              <a:spLocks noChangeArrowheads="1"/>
            </p:cNvSpPr>
            <p:nvPr/>
          </p:nvSpPr>
          <p:spPr bwMode="auto">
            <a:xfrm>
              <a:off x="146" y="1091"/>
              <a:ext cx="2651" cy="211"/>
            </a:xfrm>
            <a:prstGeom prst="rect">
              <a:avLst/>
            </a:prstGeom>
            <a:solidFill>
              <a:srgbClr val="F77218"/>
            </a:solidFill>
            <a:ln w="12700">
              <a:noFill/>
              <a:miter lim="800000"/>
              <a:headEnd/>
              <a:tailEnd/>
            </a:ln>
            <a:effectLst/>
          </p:spPr>
          <p:txBody>
            <a:bodyPr wrap="none" anchor="ctr"/>
            <a:lstStyle/>
            <a:p>
              <a:endParaRPr lang="de-DE" sz="1350"/>
            </a:p>
          </p:txBody>
        </p:sp>
        <p:sp>
          <p:nvSpPr>
            <p:cNvPr id="50" name="Rectangle 18" descr="Überschrift 'Leistungen' für die darunter aufgeführten Leistungen der Kinder- und Jugendhilfe">
              <a:extLst>
                <a:ext uri="{FF2B5EF4-FFF2-40B4-BE49-F238E27FC236}">
                  <a16:creationId xmlns:a16="http://schemas.microsoft.com/office/drawing/2014/main" id="{C7120E6C-97ED-4792-92F1-608F5A072F70}"/>
                </a:ext>
              </a:extLst>
            </p:cNvPr>
            <p:cNvSpPr>
              <a:spLocks noChangeArrowheads="1"/>
            </p:cNvSpPr>
            <p:nvPr/>
          </p:nvSpPr>
          <p:spPr bwMode="auto">
            <a:xfrm>
              <a:off x="142" y="1091"/>
              <a:ext cx="4279" cy="242"/>
            </a:xfrm>
            <a:prstGeom prst="rect">
              <a:avLst/>
            </a:prstGeom>
            <a:solidFill>
              <a:schemeClr val="accent1">
                <a:lumMod val="60000"/>
                <a:lumOff val="40000"/>
              </a:schemeClr>
            </a:solidFill>
            <a:ln w="12700">
              <a:noFill/>
              <a:miter lim="800000"/>
              <a:headEnd/>
              <a:tailEnd/>
            </a:ln>
            <a:effectLst/>
          </p:spPr>
          <p:txBody>
            <a:bodyPr wrap="square" lIns="57150" tIns="28575" rIns="57150" bIns="28575">
              <a:spAutoFit/>
            </a:bodyPr>
            <a:lstStyle/>
            <a:p>
              <a:pPr algn="ctr" defTabSz="583406" rtl="1" eaLnBrk="0" hangingPunct="0"/>
              <a:r>
                <a:rPr lang="he-IL" sz="1500" b="1" dirty="0">
                  <a:cs typeface="Arial" pitchFamily="34" charset="0"/>
                </a:rPr>
                <a:t>שירותים</a:t>
              </a:r>
              <a:endParaRPr lang="de-DE" sz="1500" b="1" dirty="0">
                <a:cs typeface="Arial" pitchFamily="34" charset="0"/>
              </a:endParaRPr>
            </a:p>
          </p:txBody>
        </p:sp>
        <p:sp>
          <p:nvSpPr>
            <p:cNvPr id="51" name="Rectangle 19" descr="Überschrift 'Andere Aufgaben' für die darunter benannten anderen Aufgaben der Kinder- und Jugendhilfe, nämlich 'Hoheitliche Aufgaben zum Schutz von Kindern und Jugendlichen §§ 42–60 Sozialgesetzbuch (SGB) Acht (VIII)'">
              <a:extLst>
                <a:ext uri="{FF2B5EF4-FFF2-40B4-BE49-F238E27FC236}">
                  <a16:creationId xmlns:a16="http://schemas.microsoft.com/office/drawing/2014/main" id="{A709593B-03B4-436A-A7F2-89AD4D8F31AD}"/>
                </a:ext>
              </a:extLst>
            </p:cNvPr>
            <p:cNvSpPr>
              <a:spLocks noChangeArrowheads="1"/>
            </p:cNvSpPr>
            <p:nvPr/>
          </p:nvSpPr>
          <p:spPr bwMode="auto">
            <a:xfrm>
              <a:off x="4505" y="1091"/>
              <a:ext cx="1071" cy="436"/>
            </a:xfrm>
            <a:prstGeom prst="rect">
              <a:avLst/>
            </a:prstGeom>
            <a:solidFill>
              <a:schemeClr val="accent3"/>
            </a:solidFill>
            <a:ln w="12700">
              <a:noFill/>
              <a:miter lim="800000"/>
              <a:headEnd/>
              <a:tailEnd/>
            </a:ln>
            <a:effectLst/>
          </p:spPr>
          <p:txBody>
            <a:bodyPr wrap="square" lIns="57150" tIns="28575" rIns="57150" bIns="28575">
              <a:spAutoFit/>
            </a:bodyPr>
            <a:lstStyle/>
            <a:p>
              <a:pPr algn="ctr" defTabSz="583406" rtl="1" eaLnBrk="0" hangingPunct="0"/>
              <a:r>
                <a:rPr lang="he-IL" sz="1500" b="1" dirty="0">
                  <a:solidFill>
                    <a:schemeClr val="bg1"/>
                  </a:solidFill>
                  <a:cs typeface="Arial" pitchFamily="34" charset="0"/>
                </a:rPr>
                <a:t>תפקידים נוספים</a:t>
              </a:r>
              <a:endParaRPr lang="de-DE" sz="1500" b="1" dirty="0">
                <a:solidFill>
                  <a:schemeClr val="bg1"/>
                </a:solidFill>
                <a:cs typeface="Arial" pitchFamily="34" charset="0"/>
              </a:endParaRPr>
            </a:p>
          </p:txBody>
        </p:sp>
      </p:grpSp>
      <p:grpSp>
        <p:nvGrpSpPr>
          <p:cNvPr id="52" name="Group 21">
            <a:extLst>
              <a:ext uri="{FF2B5EF4-FFF2-40B4-BE49-F238E27FC236}">
                <a16:creationId xmlns:a16="http://schemas.microsoft.com/office/drawing/2014/main" id="{D588DD20-46FC-4B89-AF2B-19CB64BC2302}"/>
              </a:ext>
            </a:extLst>
          </p:cNvPr>
          <p:cNvGrpSpPr>
            <a:grpSpLocks/>
          </p:cNvGrpSpPr>
          <p:nvPr/>
        </p:nvGrpSpPr>
        <p:grpSpPr bwMode="auto">
          <a:xfrm>
            <a:off x="6544961" y="2219822"/>
            <a:ext cx="1287066" cy="1557338"/>
            <a:chOff x="4549" y="1457"/>
            <a:chExt cx="1081" cy="1308"/>
          </a:xfrm>
        </p:grpSpPr>
        <p:sp>
          <p:nvSpPr>
            <p:cNvPr id="53" name="Rectangle 22" descr="Benennt die anderen Aufgaben der Kinder- und Jugendhilfe, nämlich 'Hoheitliche Aufgaben zum Schutz von Kindern und Jugendlichen §§ 42–60 Sozialgesetzbuch (SGB) Acht (VIII)'">
              <a:extLst>
                <a:ext uri="{FF2B5EF4-FFF2-40B4-BE49-F238E27FC236}">
                  <a16:creationId xmlns:a16="http://schemas.microsoft.com/office/drawing/2014/main" id="{043A7DEB-2F45-4A7D-9990-0A1D3EAE4420}"/>
                </a:ext>
              </a:extLst>
            </p:cNvPr>
            <p:cNvSpPr>
              <a:spLocks noChangeArrowheads="1"/>
            </p:cNvSpPr>
            <p:nvPr/>
          </p:nvSpPr>
          <p:spPr bwMode="auto">
            <a:xfrm>
              <a:off x="4549" y="1755"/>
              <a:ext cx="1081" cy="1010"/>
            </a:xfrm>
            <a:prstGeom prst="rect">
              <a:avLst/>
            </a:prstGeom>
            <a:solidFill>
              <a:schemeClr val="accent3"/>
            </a:solidFill>
            <a:ln w="12700">
              <a:noFill/>
              <a:miter lim="800000"/>
              <a:headEnd/>
              <a:tailEnd/>
            </a:ln>
            <a:effectLst/>
          </p:spPr>
          <p:txBody>
            <a:bodyPr wrap="square" lIns="57150" tIns="28575" rIns="57150" bIns="28575">
              <a:spAutoFit/>
            </a:bodyPr>
            <a:lstStyle/>
            <a:p>
              <a:pPr algn="ctr" defTabSz="183356" rtl="1" eaLnBrk="0" hangingPunct="0">
                <a:spcAft>
                  <a:spcPct val="20000"/>
                </a:spcAft>
              </a:pPr>
              <a:r>
                <a:rPr lang="he-IL" sz="1200" dirty="0">
                  <a:solidFill>
                    <a:schemeClr val="bg1"/>
                  </a:solidFill>
                  <a:cs typeface="Arial" pitchFamily="34" charset="0"/>
                </a:rPr>
                <a:t>תפקידים ריבוניים להגנה על ילדים ובני נוער</a:t>
              </a:r>
            </a:p>
            <a:p>
              <a:pPr algn="ctr" defTabSz="183356" rtl="1" eaLnBrk="0" hangingPunct="0">
                <a:spcAft>
                  <a:spcPct val="20000"/>
                </a:spcAft>
              </a:pPr>
              <a:r>
                <a:rPr lang="he-IL" sz="1200" dirty="0">
                  <a:solidFill>
                    <a:schemeClr val="bg1"/>
                  </a:solidFill>
                  <a:cs typeface="Arial" pitchFamily="34" charset="0"/>
                </a:rPr>
                <a:t>סעיפים </a:t>
              </a:r>
              <a:r>
                <a:rPr lang="he-IL" sz="1200" dirty="0" err="1">
                  <a:solidFill>
                    <a:schemeClr val="bg1"/>
                  </a:solidFill>
                  <a:cs typeface="Arial" pitchFamily="34" charset="0"/>
                </a:rPr>
                <a:t>42–60</a:t>
              </a:r>
              <a:r>
                <a:rPr lang="he-IL" sz="1200" dirty="0">
                  <a:solidFill>
                    <a:schemeClr val="bg1"/>
                  </a:solidFill>
                  <a:cs typeface="Arial" pitchFamily="34" charset="0"/>
                </a:rPr>
                <a:t> בספר החוקים הסוציאלי השמיני</a:t>
              </a:r>
              <a:endParaRPr lang="de-DE" sz="1200" dirty="0">
                <a:solidFill>
                  <a:schemeClr val="bg1"/>
                </a:solidFill>
                <a:cs typeface="Arial" pitchFamily="34" charset="0"/>
              </a:endParaRPr>
            </a:p>
          </p:txBody>
        </p:sp>
        <p:sp>
          <p:nvSpPr>
            <p:cNvPr id="54" name="Line 23">
              <a:extLst>
                <a:ext uri="{FF2B5EF4-FFF2-40B4-BE49-F238E27FC236}">
                  <a16:creationId xmlns:a16="http://schemas.microsoft.com/office/drawing/2014/main" id="{C645DF02-DBE2-4C65-B037-749E77182A41}"/>
                </a:ext>
              </a:extLst>
            </p:cNvPr>
            <p:cNvSpPr>
              <a:spLocks noChangeShapeType="1"/>
            </p:cNvSpPr>
            <p:nvPr/>
          </p:nvSpPr>
          <p:spPr bwMode="auto">
            <a:xfrm>
              <a:off x="5069" y="1457"/>
              <a:ext cx="0" cy="298"/>
            </a:xfrm>
            <a:prstGeom prst="line">
              <a:avLst/>
            </a:prstGeom>
            <a:noFill/>
            <a:ln w="50800">
              <a:solidFill>
                <a:schemeClr val="accent3"/>
              </a:solidFill>
              <a:round/>
              <a:headEnd/>
              <a:tailEnd/>
            </a:ln>
            <a:effectLst/>
          </p:spPr>
          <p:txBody>
            <a:bodyPr/>
            <a:lstStyle/>
            <a:p>
              <a:endParaRPr lang="de-DE" sz="1200"/>
            </a:p>
          </p:txBody>
        </p:sp>
      </p:grpSp>
      <p:sp>
        <p:nvSpPr>
          <p:cNvPr id="56" name="Rectangle 14" descr="Benennt Leistungen der Kinder- und Jugendhilfe: &#10;Hilfen zur Erziehung, Eingliederungshilfe für seelisch behinderte Kinder und Jugendliche Hilfen für junge Volljährige&#10;§§ 27–41 Sozialgesetzbuch (SGB) Acht (VIII)">
            <a:extLst>
              <a:ext uri="{FF2B5EF4-FFF2-40B4-BE49-F238E27FC236}">
                <a16:creationId xmlns:a16="http://schemas.microsoft.com/office/drawing/2014/main" id="{7E342B4B-C717-41A8-AF4D-A85D224BCDD4}"/>
              </a:ext>
            </a:extLst>
          </p:cNvPr>
          <p:cNvSpPr>
            <a:spLocks noChangeArrowheads="1"/>
          </p:cNvSpPr>
          <p:nvPr/>
        </p:nvSpPr>
        <p:spPr bwMode="auto">
          <a:xfrm>
            <a:off x="5173811" y="2420888"/>
            <a:ext cx="1270397" cy="1793568"/>
          </a:xfrm>
          <a:prstGeom prst="rect">
            <a:avLst/>
          </a:prstGeom>
          <a:solidFill>
            <a:schemeClr val="accent1">
              <a:lumMod val="60000"/>
              <a:lumOff val="40000"/>
            </a:schemeClr>
          </a:solidFill>
          <a:ln w="12700">
            <a:noFill/>
            <a:miter lim="800000"/>
            <a:headEnd/>
            <a:tailEnd/>
          </a:ln>
          <a:effectLst/>
        </p:spPr>
        <p:txBody>
          <a:bodyPr lIns="57150" tIns="28575" rIns="57150" bIns="28575">
            <a:spAutoFit/>
          </a:bodyPr>
          <a:lstStyle/>
          <a:p>
            <a:pPr algn="ctr" defTabSz="583406" rtl="1" eaLnBrk="0" hangingPunct="0">
              <a:spcAft>
                <a:spcPct val="20000"/>
              </a:spcAft>
            </a:pPr>
            <a:r>
              <a:rPr lang="he-IL" sz="1200" dirty="0">
                <a:cs typeface="Arial" pitchFamily="34" charset="0"/>
              </a:rPr>
              <a:t>תמיכה חינוכית</a:t>
            </a:r>
          </a:p>
          <a:p>
            <a:pPr algn="ctr" defTabSz="583406" rtl="1" eaLnBrk="0" hangingPunct="0"/>
            <a:r>
              <a:rPr lang="he-IL" sz="1200" dirty="0">
                <a:cs typeface="Arial" pitchFamily="34" charset="0"/>
              </a:rPr>
              <a:t>סיוע בהשתלבות ילדים ובני נוער עם מוגבלויות נפשיות</a:t>
            </a:r>
          </a:p>
          <a:p>
            <a:pPr algn="ctr" defTabSz="583406" rtl="1" eaLnBrk="0" hangingPunct="0">
              <a:spcAft>
                <a:spcPct val="20000"/>
              </a:spcAft>
            </a:pPr>
            <a:r>
              <a:rPr lang="he-IL" sz="1200" dirty="0">
                <a:cs typeface="Arial" pitchFamily="34" charset="0"/>
              </a:rPr>
              <a:t>תמיכה במבוגרים צעירים</a:t>
            </a:r>
          </a:p>
          <a:p>
            <a:pPr algn="ctr" defTabSz="583406" rtl="1" eaLnBrk="0" hangingPunct="0">
              <a:spcAft>
                <a:spcPct val="20000"/>
              </a:spcAft>
            </a:pPr>
            <a:r>
              <a:rPr lang="he-IL" sz="1200" dirty="0">
                <a:cs typeface="Arial" pitchFamily="34" charset="0"/>
              </a:rPr>
              <a:t>סעיפים </a:t>
            </a:r>
            <a:r>
              <a:rPr lang="he-IL" sz="1200" dirty="0" err="1">
                <a:cs typeface="Arial" pitchFamily="34" charset="0"/>
              </a:rPr>
              <a:t>27–41</a:t>
            </a:r>
            <a:r>
              <a:rPr lang="he-IL" sz="1200" dirty="0">
                <a:cs typeface="Arial" pitchFamily="34" charset="0"/>
              </a:rPr>
              <a:t> בספר החוקים הסוציאלי השמיני</a:t>
            </a:r>
            <a:endParaRPr lang="de-DE" sz="1200" dirty="0">
              <a:cs typeface="Arial" pitchFamily="34" charset="0"/>
            </a:endParaRPr>
          </a:p>
        </p:txBody>
      </p:sp>
      <p:sp>
        <p:nvSpPr>
          <p:cNvPr id="58" name="Rechteck 57">
            <a:extLst>
              <a:ext uri="{FF2B5EF4-FFF2-40B4-BE49-F238E27FC236}">
                <a16:creationId xmlns:a16="http://schemas.microsoft.com/office/drawing/2014/main" id="{4AAC332B-6DF6-4C96-9556-E85D9DB435E0}"/>
              </a:ext>
            </a:extLst>
          </p:cNvPr>
          <p:cNvSpPr/>
          <p:nvPr/>
        </p:nvSpPr>
        <p:spPr>
          <a:xfrm>
            <a:off x="6544961" y="4755042"/>
            <a:ext cx="1584055" cy="879408"/>
          </a:xfrm>
          <a:prstGeom prst="rect">
            <a:avLst/>
          </a:prstGeom>
        </p:spPr>
        <p:txBody>
          <a:bodyPr wrap="square">
            <a:spAutoFit/>
          </a:bodyPr>
          <a:lstStyle/>
          <a:p>
            <a:pPr marL="183356" indent="-183356" algn="r" defTabSz="183356" rtl="1" eaLnBrk="0" hangingPunct="0">
              <a:lnSpc>
                <a:spcPct val="93000"/>
              </a:lnSpc>
            </a:pPr>
            <a:r>
              <a:rPr lang="he-IL" sz="1100" dirty="0">
                <a:cs typeface="Arial" pitchFamily="34" charset="0"/>
              </a:rPr>
              <a:t>כגון:</a:t>
            </a:r>
          </a:p>
          <a:p>
            <a:pPr marL="183356" indent="-183356" algn="r" defTabSz="183356" rtl="1" eaLnBrk="0" hangingPunct="0">
              <a:lnSpc>
                <a:spcPct val="93000"/>
              </a:lnSpc>
              <a:buFont typeface="Arial" pitchFamily="34" charset="0"/>
              <a:buChar char="•"/>
            </a:pPr>
            <a:r>
              <a:rPr lang="he-IL" sz="1100" dirty="0">
                <a:cs typeface="Arial" pitchFamily="34" charset="0"/>
              </a:rPr>
              <a:t>לקיחה למשמורת</a:t>
            </a:r>
          </a:p>
          <a:p>
            <a:pPr marL="183356" indent="-183356" algn="r" defTabSz="183356" rtl="1" eaLnBrk="0" hangingPunct="0">
              <a:lnSpc>
                <a:spcPct val="93000"/>
              </a:lnSpc>
              <a:buFont typeface="Arial" pitchFamily="34" charset="0"/>
              <a:buChar char="•"/>
            </a:pPr>
            <a:r>
              <a:rPr lang="he-IL" sz="1100" dirty="0">
                <a:cs typeface="Arial" pitchFamily="34" charset="0"/>
              </a:rPr>
              <a:t>מעורבות בבתי משפט לענייני משפחה ונוער</a:t>
            </a:r>
          </a:p>
          <a:p>
            <a:pPr marL="183356" indent="-183356" algn="r" defTabSz="183356" rtl="1" eaLnBrk="0" hangingPunct="0">
              <a:lnSpc>
                <a:spcPct val="93000"/>
              </a:lnSpc>
              <a:buFont typeface="Arial" pitchFamily="34" charset="0"/>
              <a:buChar char="•"/>
            </a:pPr>
            <a:r>
              <a:rPr lang="he-IL" sz="1100" dirty="0">
                <a:cs typeface="Arial" pitchFamily="34" charset="0"/>
              </a:rPr>
              <a:t>אפוטרופסות</a:t>
            </a:r>
            <a:endParaRPr lang="de-DE" sz="1100" dirty="0">
              <a:cs typeface="Arial" pitchFamily="34" charset="0"/>
            </a:endParaRPr>
          </a:p>
        </p:txBody>
      </p:sp>
      <p:sp>
        <p:nvSpPr>
          <p:cNvPr id="59" name="Text Box 36">
            <a:extLst>
              <a:ext uri="{FF2B5EF4-FFF2-40B4-BE49-F238E27FC236}">
                <a16:creationId xmlns:a16="http://schemas.microsoft.com/office/drawing/2014/main" id="{FD206F37-9C3F-48C5-84E4-B7D9E374E49B}"/>
              </a:ext>
            </a:extLst>
          </p:cNvPr>
          <p:cNvSpPr txBox="1">
            <a:spLocks noChangeArrowheads="1"/>
          </p:cNvSpPr>
          <p:nvPr/>
        </p:nvSpPr>
        <p:spPr bwMode="auto">
          <a:xfrm>
            <a:off x="1115616" y="4741644"/>
            <a:ext cx="1527085" cy="1194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lnSpc>
                <a:spcPct val="93000"/>
              </a:lnSpc>
              <a:buSzTx/>
            </a:pPr>
            <a:r>
              <a:rPr lang="he-IL" altLang="de-DE" sz="1100" dirty="0">
                <a:solidFill>
                  <a:srgbClr val="000000"/>
                </a:solidFill>
                <a:latin typeface="Arial" pitchFamily="34" charset="0"/>
                <a:cs typeface="Arial" pitchFamily="34" charset="0"/>
              </a:rPr>
              <a:t>כגון:</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עבודה בינלאומית עם נוער </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תמיכה בארגוני נוער</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תמיכה במעבר מבית הספר לחיים המקצועיים</a:t>
            </a:r>
            <a:endParaRPr lang="de-DE" altLang="de-DE" sz="1100" dirty="0">
              <a:latin typeface="Arial" pitchFamily="34" charset="0"/>
              <a:cs typeface="Arial" pitchFamily="34" charset="0"/>
            </a:endParaRPr>
          </a:p>
        </p:txBody>
      </p:sp>
      <p:sp>
        <p:nvSpPr>
          <p:cNvPr id="60" name="Text Box 38">
            <a:extLst>
              <a:ext uri="{FF2B5EF4-FFF2-40B4-BE49-F238E27FC236}">
                <a16:creationId xmlns:a16="http://schemas.microsoft.com/office/drawing/2014/main" id="{D55A39D8-EFBE-4EA5-90F4-7CBEA65218F1}"/>
              </a:ext>
            </a:extLst>
          </p:cNvPr>
          <p:cNvSpPr txBox="1">
            <a:spLocks noChangeArrowheads="1"/>
          </p:cNvSpPr>
          <p:nvPr/>
        </p:nvSpPr>
        <p:spPr bwMode="auto">
          <a:xfrm>
            <a:off x="2537118" y="4725144"/>
            <a:ext cx="1434714" cy="10368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lnSpc>
                <a:spcPct val="93000"/>
              </a:lnSpc>
              <a:buSzTx/>
            </a:pPr>
            <a:r>
              <a:rPr lang="he-IL" altLang="de-DE" sz="1100" dirty="0">
                <a:solidFill>
                  <a:srgbClr val="000000"/>
                </a:solidFill>
                <a:latin typeface="Arial" pitchFamily="34" charset="0"/>
                <a:cs typeface="Arial" pitchFamily="34" charset="0"/>
              </a:rPr>
              <a:t>כגון:</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חינוך למשפחות</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ייעוץ למשפחות</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נופש למשפחות</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ייעוץ במקרים של</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פרידה וגירושין</a:t>
            </a:r>
            <a:endParaRPr lang="de-DE" altLang="de-DE" sz="1100" dirty="0">
              <a:solidFill>
                <a:srgbClr val="000000"/>
              </a:solidFill>
              <a:latin typeface="Arial" pitchFamily="34" charset="0"/>
              <a:cs typeface="Arial" pitchFamily="34" charset="0"/>
            </a:endParaRPr>
          </a:p>
        </p:txBody>
      </p:sp>
      <p:sp>
        <p:nvSpPr>
          <p:cNvPr id="61" name="Text Box 40">
            <a:extLst>
              <a:ext uri="{FF2B5EF4-FFF2-40B4-BE49-F238E27FC236}">
                <a16:creationId xmlns:a16="http://schemas.microsoft.com/office/drawing/2014/main" id="{7FF12718-4A5D-4F0E-89CC-C64AFAC1234E}"/>
              </a:ext>
            </a:extLst>
          </p:cNvPr>
          <p:cNvSpPr txBox="1">
            <a:spLocks noChangeArrowheads="1"/>
          </p:cNvSpPr>
          <p:nvPr/>
        </p:nvSpPr>
        <p:spPr bwMode="auto">
          <a:xfrm>
            <a:off x="4223342" y="4725144"/>
            <a:ext cx="830677" cy="7219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lnSpc>
                <a:spcPct val="93000"/>
              </a:lnSpc>
              <a:buSzTx/>
            </a:pPr>
            <a:r>
              <a:rPr lang="he-IL" altLang="de-DE" sz="1100" dirty="0">
                <a:solidFill>
                  <a:srgbClr val="000000"/>
                </a:solidFill>
                <a:latin typeface="Arial" pitchFamily="34" charset="0"/>
                <a:cs typeface="Arial" pitchFamily="34" charset="0"/>
              </a:rPr>
              <a:t>כגון:</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מעונות</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גני ילדים</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צהרונים</a:t>
            </a:r>
            <a:endParaRPr lang="de-DE" altLang="de-DE" sz="1100" dirty="0">
              <a:solidFill>
                <a:srgbClr val="000000"/>
              </a:solidFill>
              <a:latin typeface="Arial" pitchFamily="34" charset="0"/>
              <a:cs typeface="Arial" pitchFamily="34" charset="0"/>
            </a:endParaRPr>
          </a:p>
        </p:txBody>
      </p:sp>
      <p:sp>
        <p:nvSpPr>
          <p:cNvPr id="62" name="Text Box 42">
            <a:extLst>
              <a:ext uri="{FF2B5EF4-FFF2-40B4-BE49-F238E27FC236}">
                <a16:creationId xmlns:a16="http://schemas.microsoft.com/office/drawing/2014/main" id="{BAE38004-9FEE-4B1A-AE7B-FF8BE8140502}"/>
              </a:ext>
            </a:extLst>
          </p:cNvPr>
          <p:cNvSpPr txBox="1">
            <a:spLocks noChangeArrowheads="1"/>
          </p:cNvSpPr>
          <p:nvPr/>
        </p:nvSpPr>
        <p:spPr bwMode="auto">
          <a:xfrm>
            <a:off x="5131802" y="4725144"/>
            <a:ext cx="1385539" cy="8794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lnSpc>
                <a:spcPct val="93000"/>
              </a:lnSpc>
              <a:buSzTx/>
            </a:pPr>
            <a:r>
              <a:rPr lang="he-IL" altLang="de-DE" sz="1100" dirty="0">
                <a:solidFill>
                  <a:srgbClr val="000000"/>
                </a:solidFill>
                <a:latin typeface="Arial" pitchFamily="34" charset="0"/>
                <a:cs typeface="Arial" pitchFamily="34" charset="0"/>
              </a:rPr>
              <a:t>כגון:</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סיוע חינוכי אמבולטורי</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משפחות אומנה</a:t>
            </a:r>
          </a:p>
          <a:p>
            <a:pPr marL="171450" indent="-171450" algn="r" rtl="1">
              <a:lnSpc>
                <a:spcPct val="93000"/>
              </a:lnSpc>
              <a:buSzTx/>
              <a:buFont typeface="Arial" panose="020B0604020202020204" pitchFamily="34" charset="0"/>
              <a:buChar char="•"/>
            </a:pPr>
            <a:r>
              <a:rPr lang="he-IL" altLang="de-DE" sz="1100" dirty="0">
                <a:solidFill>
                  <a:srgbClr val="000000"/>
                </a:solidFill>
                <a:latin typeface="Arial" pitchFamily="34" charset="0"/>
                <a:cs typeface="Arial" pitchFamily="34" charset="0"/>
              </a:rPr>
              <a:t>פנימיות</a:t>
            </a:r>
            <a:endParaRPr lang="de-DE" altLang="de-DE" sz="1100" dirty="0">
              <a:solidFill>
                <a:srgbClr val="000000"/>
              </a:solidFill>
              <a:latin typeface="Arial" pitchFamily="34" charset="0"/>
              <a:cs typeface="Arial" pitchFamily="34" charset="0"/>
            </a:endParaRPr>
          </a:p>
        </p:txBody>
      </p:sp>
      <p:sp>
        <p:nvSpPr>
          <p:cNvPr id="63" name="Line 4">
            <a:extLst>
              <a:ext uri="{FF2B5EF4-FFF2-40B4-BE49-F238E27FC236}">
                <a16:creationId xmlns:a16="http://schemas.microsoft.com/office/drawing/2014/main" id="{F04F8CE0-C504-484F-A149-E23F47B1C116}"/>
              </a:ext>
            </a:extLst>
          </p:cNvPr>
          <p:cNvSpPr>
            <a:spLocks noChangeShapeType="1"/>
          </p:cNvSpPr>
          <p:nvPr/>
        </p:nvSpPr>
        <p:spPr bwMode="auto">
          <a:xfrm>
            <a:off x="3923928" y="1988840"/>
            <a:ext cx="0" cy="215768"/>
          </a:xfrm>
          <a:prstGeom prst="line">
            <a:avLst/>
          </a:prstGeom>
          <a:noFill/>
          <a:ln w="50800">
            <a:solidFill>
              <a:schemeClr val="accent1">
                <a:lumMod val="60000"/>
                <a:lumOff val="40000"/>
              </a:schemeClr>
            </a:solidFill>
            <a:round/>
            <a:headEnd/>
            <a:tailEnd/>
          </a:ln>
          <a:effectLst/>
        </p:spPr>
        <p:txBody>
          <a:bodyPr/>
          <a:lstStyle/>
          <a:p>
            <a:endParaRPr lang="de-DE" sz="1350"/>
          </a:p>
        </p:txBody>
      </p:sp>
      <p:sp>
        <p:nvSpPr>
          <p:cNvPr id="64" name="Line 5">
            <a:extLst>
              <a:ext uri="{FF2B5EF4-FFF2-40B4-BE49-F238E27FC236}">
                <a16:creationId xmlns:a16="http://schemas.microsoft.com/office/drawing/2014/main" id="{3BEA68CB-02B3-4386-8740-44F6C669B6F3}"/>
              </a:ext>
            </a:extLst>
          </p:cNvPr>
          <p:cNvSpPr>
            <a:spLocks noChangeShapeType="1"/>
          </p:cNvSpPr>
          <p:nvPr/>
        </p:nvSpPr>
        <p:spPr bwMode="auto">
          <a:xfrm>
            <a:off x="2015917" y="2204865"/>
            <a:ext cx="3780219" cy="12658"/>
          </a:xfrm>
          <a:prstGeom prst="line">
            <a:avLst/>
          </a:prstGeom>
          <a:noFill/>
          <a:ln w="50800">
            <a:solidFill>
              <a:schemeClr val="accent1">
                <a:lumMod val="60000"/>
                <a:lumOff val="40000"/>
              </a:schemeClr>
            </a:solidFill>
            <a:round/>
            <a:headEnd/>
            <a:tailEnd/>
          </a:ln>
          <a:effectLst/>
        </p:spPr>
        <p:txBody>
          <a:bodyPr/>
          <a:lstStyle/>
          <a:p>
            <a:endParaRPr lang="de-DE" sz="1350"/>
          </a:p>
        </p:txBody>
      </p:sp>
      <p:grpSp>
        <p:nvGrpSpPr>
          <p:cNvPr id="65" name="Group 2" descr="Benennt Leistungen der Kinder- und Jugendhilfe: &#10;Jugendarbeit, Jugendsozialarbeit, Schulsozialarbeit, erzieherischer Kinder- und Jugendschutz §§ 11–15 Sozialgesetzbuch (SGB) Acht (VIII)">
            <a:extLst>
              <a:ext uri="{FF2B5EF4-FFF2-40B4-BE49-F238E27FC236}">
                <a16:creationId xmlns:a16="http://schemas.microsoft.com/office/drawing/2014/main" id="{406E6E48-AFB8-40E6-85C4-18B4CA697DF8}"/>
              </a:ext>
            </a:extLst>
          </p:cNvPr>
          <p:cNvGrpSpPr>
            <a:grpSpLocks/>
          </p:cNvGrpSpPr>
          <p:nvPr/>
        </p:nvGrpSpPr>
        <p:grpSpPr bwMode="auto">
          <a:xfrm>
            <a:off x="1308571" y="2204864"/>
            <a:ext cx="1319213" cy="2120504"/>
            <a:chOff x="142" y="1480"/>
            <a:chExt cx="1108" cy="1781"/>
          </a:xfrm>
        </p:grpSpPr>
        <p:sp>
          <p:nvSpPr>
            <p:cNvPr id="66" name="Rectangle 3">
              <a:extLst>
                <a:ext uri="{FF2B5EF4-FFF2-40B4-BE49-F238E27FC236}">
                  <a16:creationId xmlns:a16="http://schemas.microsoft.com/office/drawing/2014/main" id="{0157290F-F710-4904-830D-164AD18B11A3}"/>
                </a:ext>
              </a:extLst>
            </p:cNvPr>
            <p:cNvSpPr>
              <a:spLocks noChangeArrowheads="1"/>
            </p:cNvSpPr>
            <p:nvPr/>
          </p:nvSpPr>
          <p:spPr bwMode="auto">
            <a:xfrm>
              <a:off x="142" y="1662"/>
              <a:ext cx="1108" cy="1599"/>
            </a:xfrm>
            <a:prstGeom prst="rect">
              <a:avLst/>
            </a:prstGeom>
            <a:solidFill>
              <a:schemeClr val="accent1">
                <a:lumMod val="60000"/>
                <a:lumOff val="40000"/>
              </a:schemeClr>
            </a:solidFill>
            <a:ln w="12700">
              <a:noFill/>
              <a:miter lim="800000"/>
              <a:headEnd/>
              <a:tailEnd/>
            </a:ln>
            <a:effectLst/>
          </p:spPr>
          <p:txBody>
            <a:bodyPr lIns="57150" tIns="28575" rIns="57150" bIns="28575">
              <a:spAutoFit/>
            </a:bodyPr>
            <a:lstStyle/>
            <a:p>
              <a:pPr algn="ctr" defTabSz="583406" rtl="1" eaLnBrk="0" hangingPunct="0"/>
              <a:r>
                <a:rPr lang="he-IL" sz="1200" dirty="0">
                  <a:cs typeface="Arial" pitchFamily="34" charset="0"/>
                </a:rPr>
                <a:t>עבודה עם נוער</a:t>
              </a:r>
            </a:p>
            <a:p>
              <a:pPr algn="ctr" defTabSz="583406" rtl="1" eaLnBrk="0" hangingPunct="0"/>
              <a:r>
                <a:rPr lang="he-IL" sz="1200" dirty="0">
                  <a:cs typeface="Arial" pitchFamily="34" charset="0"/>
                </a:rPr>
                <a:t>עבודה סוציאלית </a:t>
              </a:r>
            </a:p>
            <a:p>
              <a:pPr algn="ctr" defTabSz="583406" rtl="1" eaLnBrk="0" hangingPunct="0"/>
              <a:r>
                <a:rPr lang="he-IL" sz="1200" dirty="0">
                  <a:cs typeface="Arial" pitchFamily="34" charset="0"/>
                </a:rPr>
                <a:t>עם נוער</a:t>
              </a:r>
            </a:p>
            <a:p>
              <a:pPr algn="ctr" defTabSz="583406" rtl="1" eaLnBrk="0" hangingPunct="0"/>
              <a:r>
                <a:rPr lang="he-IL" sz="1200" dirty="0">
                  <a:cs typeface="Arial" pitchFamily="34" charset="0"/>
                </a:rPr>
                <a:t>עבודה </a:t>
              </a:r>
              <a:r>
                <a:rPr lang="he-IL" sz="1200" dirty="0">
                  <a:latin typeface="Open Sans" panose="020B0606030504020204" pitchFamily="34" charset="0"/>
                  <a:cs typeface="Arial" pitchFamily="34" charset="0"/>
                </a:rPr>
                <a:t>סוציאלית</a:t>
              </a:r>
              <a:r>
                <a:rPr lang="he-IL" sz="1200" dirty="0">
                  <a:cs typeface="Arial" pitchFamily="34" charset="0"/>
                </a:rPr>
                <a:t> בבתי הספר</a:t>
              </a:r>
            </a:p>
            <a:p>
              <a:pPr algn="ctr" defTabSz="583406" rtl="1" eaLnBrk="0" hangingPunct="0"/>
              <a:r>
                <a:rPr lang="he-IL" sz="1200" dirty="0">
                  <a:cs typeface="Arial" pitchFamily="34" charset="0"/>
                </a:rPr>
                <a:t>הגנה חינוכית </a:t>
              </a:r>
            </a:p>
            <a:p>
              <a:pPr algn="ctr" defTabSz="583406" rtl="1" eaLnBrk="0" hangingPunct="0"/>
              <a:r>
                <a:rPr lang="he-IL" sz="1200" dirty="0">
                  <a:cs typeface="Arial" pitchFamily="34" charset="0"/>
                </a:rPr>
                <a:t>לילדים ובני נוער סעיפים 11–15 בספר החוקים הסוציאלי השמיני</a:t>
              </a:r>
              <a:endParaRPr lang="de-DE" sz="1200" dirty="0">
                <a:cs typeface="Arial" pitchFamily="34" charset="0"/>
              </a:endParaRPr>
            </a:p>
          </p:txBody>
        </p:sp>
        <p:sp>
          <p:nvSpPr>
            <p:cNvPr id="67" name="Line 6">
              <a:extLst>
                <a:ext uri="{FF2B5EF4-FFF2-40B4-BE49-F238E27FC236}">
                  <a16:creationId xmlns:a16="http://schemas.microsoft.com/office/drawing/2014/main" id="{7138159E-E794-496F-958A-46CBE589BFDF}"/>
                </a:ext>
              </a:extLst>
            </p:cNvPr>
            <p:cNvSpPr>
              <a:spLocks noChangeShapeType="1"/>
            </p:cNvSpPr>
            <p:nvPr/>
          </p:nvSpPr>
          <p:spPr bwMode="auto">
            <a:xfrm>
              <a:off x="758" y="1480"/>
              <a:ext cx="0" cy="186"/>
            </a:xfrm>
            <a:prstGeom prst="line">
              <a:avLst/>
            </a:prstGeom>
            <a:noFill/>
            <a:ln w="50800">
              <a:solidFill>
                <a:schemeClr val="accent1">
                  <a:lumMod val="60000"/>
                  <a:lumOff val="40000"/>
                </a:schemeClr>
              </a:solidFill>
              <a:round/>
              <a:headEnd/>
              <a:tailEnd/>
            </a:ln>
            <a:effectLst/>
          </p:spPr>
          <p:txBody>
            <a:bodyPr/>
            <a:lstStyle/>
            <a:p>
              <a:endParaRPr lang="de-DE" sz="1200"/>
            </a:p>
          </p:txBody>
        </p:sp>
      </p:grpSp>
      <p:sp>
        <p:nvSpPr>
          <p:cNvPr id="3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 ויעדים</a:t>
            </a:r>
            <a:endParaRPr lang="de-DE" dirty="0"/>
          </a:p>
        </p:txBody>
      </p:sp>
      <p:sp>
        <p:nvSpPr>
          <p:cNvPr id="33" name="Line 12">
            <a:extLst>
              <a:ext uri="{FF2B5EF4-FFF2-40B4-BE49-F238E27FC236}">
                <a16:creationId xmlns:a16="http://schemas.microsoft.com/office/drawing/2014/main" id="{00B47AE1-1A25-44A7-B81E-5E3CE35841CE}"/>
              </a:ext>
            </a:extLst>
          </p:cNvPr>
          <p:cNvSpPr>
            <a:spLocks noChangeShapeType="1"/>
          </p:cNvSpPr>
          <p:nvPr/>
        </p:nvSpPr>
        <p:spPr bwMode="auto">
          <a:xfrm>
            <a:off x="5782235" y="2187423"/>
            <a:ext cx="0" cy="233465"/>
          </a:xfrm>
          <a:prstGeom prst="line">
            <a:avLst/>
          </a:prstGeom>
          <a:noFill/>
          <a:ln w="50800">
            <a:solidFill>
              <a:schemeClr val="accent1">
                <a:lumMod val="60000"/>
                <a:lumOff val="40000"/>
              </a:schemeClr>
            </a:solidFill>
            <a:round/>
            <a:headEnd/>
            <a:tailEnd/>
          </a:ln>
          <a:effectLst/>
        </p:spPr>
        <p:txBody>
          <a:bodyPr/>
          <a:lstStyle/>
          <a:p>
            <a:endParaRPr lang="de-DE" sz="1200"/>
          </a:p>
        </p:txBody>
      </p:sp>
    </p:spTree>
    <p:extLst>
      <p:ext uri="{BB962C8B-B14F-4D97-AF65-F5344CB8AC3E}">
        <p14:creationId xmlns:p14="http://schemas.microsoft.com/office/powerpoint/2010/main" val="2642290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1934" y="908720"/>
            <a:ext cx="9222446" cy="428738"/>
          </a:xfrm>
        </p:spPr>
        <p:txBody>
          <a:bodyPr>
            <a:noAutofit/>
          </a:bodyPr>
          <a:lstStyle/>
          <a:p>
            <a:pPr rtl="1"/>
            <a:r>
              <a:rPr lang="he-IL" dirty="0"/>
              <a:t>2.1.3 שירותי הרווחה לילדים ונוער – תמיכה, סיוע, עזרה, הגנה</a:t>
            </a:r>
            <a:endParaRPr lang="de-DE" dirty="0"/>
          </a:p>
        </p:txBody>
      </p:sp>
      <p:sp>
        <p:nvSpPr>
          <p:cNvPr id="6" name="Text Box 10"/>
          <p:cNvSpPr txBox="1">
            <a:spLocks noChangeArrowheads="1"/>
          </p:cNvSpPr>
          <p:nvPr/>
        </p:nvSpPr>
        <p:spPr bwMode="auto">
          <a:xfrm>
            <a:off x="4807697" y="4653136"/>
            <a:ext cx="1705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50000"/>
              </a:spcBef>
              <a:buFontTx/>
              <a:buNone/>
            </a:pPr>
            <a:r>
              <a:rPr lang="he-IL"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rPr>
              <a:t>קידום</a:t>
            </a:r>
            <a:endParaRPr lang="de-DE"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endParaRPr>
          </a:p>
        </p:txBody>
      </p:sp>
      <p:sp>
        <p:nvSpPr>
          <p:cNvPr id="7" name="Text Box 11"/>
          <p:cNvSpPr txBox="1">
            <a:spLocks noChangeArrowheads="1"/>
          </p:cNvSpPr>
          <p:nvPr/>
        </p:nvSpPr>
        <p:spPr bwMode="auto">
          <a:xfrm>
            <a:off x="240321" y="4653136"/>
            <a:ext cx="2025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50000"/>
              </a:spcBef>
              <a:buFontTx/>
              <a:buNone/>
            </a:pPr>
            <a:r>
              <a:rPr lang="he-IL"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rPr>
              <a:t>הגנה</a:t>
            </a:r>
            <a:endParaRPr lang="de-DE"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endParaRPr>
          </a:p>
        </p:txBody>
      </p:sp>
      <p:sp>
        <p:nvSpPr>
          <p:cNvPr id="8" name="Text Box 12"/>
          <p:cNvSpPr txBox="1">
            <a:spLocks noChangeArrowheads="1"/>
          </p:cNvSpPr>
          <p:nvPr/>
        </p:nvSpPr>
        <p:spPr bwMode="auto">
          <a:xfrm>
            <a:off x="1371055" y="5043229"/>
            <a:ext cx="15987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50000"/>
              </a:spcBef>
              <a:buFontTx/>
              <a:buNone/>
            </a:pPr>
            <a:r>
              <a:rPr lang="he-IL"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rPr>
              <a:t>עזרה</a:t>
            </a:r>
            <a:endParaRPr lang="de-DE"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endParaRPr>
          </a:p>
        </p:txBody>
      </p:sp>
      <p:sp>
        <p:nvSpPr>
          <p:cNvPr id="9" name="Text Box 10">
            <a:extLst>
              <a:ext uri="{FF2B5EF4-FFF2-40B4-BE49-F238E27FC236}">
                <a16:creationId xmlns:a16="http://schemas.microsoft.com/office/drawing/2014/main" id="{0F3CAD2C-2A55-492C-8C7A-A9E23B2054E7}"/>
              </a:ext>
            </a:extLst>
          </p:cNvPr>
          <p:cNvSpPr txBox="1">
            <a:spLocks noChangeArrowheads="1"/>
          </p:cNvSpPr>
          <p:nvPr/>
        </p:nvSpPr>
        <p:spPr bwMode="auto">
          <a:xfrm>
            <a:off x="3423329" y="5043229"/>
            <a:ext cx="1705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50000"/>
              </a:spcBef>
              <a:buFontTx/>
              <a:buNone/>
            </a:pPr>
            <a:r>
              <a:rPr lang="he-IL"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rPr>
              <a:t>ייעוץ</a:t>
            </a:r>
            <a:endParaRPr lang="de-DE"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endParaRPr>
          </a:p>
        </p:txBody>
      </p:sp>
      <p:sp>
        <p:nvSpPr>
          <p:cNvPr id="10" name="Text Box 10">
            <a:extLst>
              <a:ext uri="{FF2B5EF4-FFF2-40B4-BE49-F238E27FC236}">
                <a16:creationId xmlns:a16="http://schemas.microsoft.com/office/drawing/2014/main" id="{32B9C9A3-5815-4F4A-92AC-A02A054DB33E}"/>
              </a:ext>
            </a:extLst>
          </p:cNvPr>
          <p:cNvSpPr txBox="1">
            <a:spLocks noChangeArrowheads="1"/>
          </p:cNvSpPr>
          <p:nvPr/>
        </p:nvSpPr>
        <p:spPr bwMode="auto">
          <a:xfrm>
            <a:off x="6823872" y="4643470"/>
            <a:ext cx="188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50000"/>
              </a:spcBef>
              <a:buFontTx/>
              <a:buNone/>
            </a:pPr>
            <a:r>
              <a:rPr lang="he-IL"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rPr>
              <a:t>לימוד</a:t>
            </a:r>
            <a:endParaRPr lang="de-DE"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endParaRPr>
          </a:p>
        </p:txBody>
      </p:sp>
      <p:sp>
        <p:nvSpPr>
          <p:cNvPr id="11" name="Text Box 10">
            <a:extLst>
              <a:ext uri="{FF2B5EF4-FFF2-40B4-BE49-F238E27FC236}">
                <a16:creationId xmlns:a16="http://schemas.microsoft.com/office/drawing/2014/main" id="{704596BF-1A83-4471-BD97-F89BA58008AA}"/>
              </a:ext>
            </a:extLst>
          </p:cNvPr>
          <p:cNvSpPr txBox="1">
            <a:spLocks noChangeArrowheads="1"/>
          </p:cNvSpPr>
          <p:nvPr/>
        </p:nvSpPr>
        <p:spPr bwMode="auto">
          <a:xfrm>
            <a:off x="2114634" y="4652233"/>
            <a:ext cx="188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50000"/>
              </a:spcBef>
              <a:buFontTx/>
              <a:buNone/>
            </a:pPr>
            <a:r>
              <a:rPr lang="he-IL"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rPr>
              <a:t>תמיכה</a:t>
            </a:r>
            <a:endParaRPr lang="de-DE"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endParaRPr>
          </a:p>
        </p:txBody>
      </p:sp>
      <p:sp>
        <p:nvSpPr>
          <p:cNvPr id="12" name="Text Box 10">
            <a:extLst>
              <a:ext uri="{FF2B5EF4-FFF2-40B4-BE49-F238E27FC236}">
                <a16:creationId xmlns:a16="http://schemas.microsoft.com/office/drawing/2014/main" id="{4FEEC7D5-4A58-4F1B-96D2-276364A07368}"/>
              </a:ext>
            </a:extLst>
          </p:cNvPr>
          <p:cNvSpPr txBox="1">
            <a:spLocks noChangeArrowheads="1"/>
          </p:cNvSpPr>
          <p:nvPr/>
        </p:nvSpPr>
        <p:spPr bwMode="auto">
          <a:xfrm>
            <a:off x="5660520" y="5043229"/>
            <a:ext cx="188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50000"/>
              </a:spcBef>
              <a:buFontTx/>
              <a:buNone/>
            </a:pPr>
            <a:r>
              <a:rPr lang="he-IL"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rPr>
              <a:t>חינוך</a:t>
            </a:r>
            <a:endParaRPr lang="de-DE" altLang="de-DE" sz="1800" b="1" dirty="0">
              <a:solidFill>
                <a:srgbClr val="C86E21"/>
              </a:solidFill>
              <a:latin typeface="Arial" panose="020B0604020202020204" pitchFamily="34" charset="0"/>
              <a:ea typeface="Open Sans" panose="020B0606030504020204" pitchFamily="34" charset="0"/>
              <a:cs typeface="Arial" panose="020B0604020202020204" pitchFamily="34" charset="0"/>
            </a:endParaRPr>
          </a:p>
        </p:txBody>
      </p:sp>
      <p:sp>
        <p:nvSpPr>
          <p:cNvPr id="13" name="Geschweifte Klammer links 12" descr="soll deutlich machen, dass Fördern, Unterstützen, Helfen, Schützen für alle oben genannten Bereiche gilt">
            <a:extLst>
              <a:ext uri="{FF2B5EF4-FFF2-40B4-BE49-F238E27FC236}">
                <a16:creationId xmlns:a16="http://schemas.microsoft.com/office/drawing/2014/main" id="{A09C070E-2F14-4394-8D18-61F3F5CBB15D}"/>
              </a:ext>
            </a:extLst>
          </p:cNvPr>
          <p:cNvSpPr/>
          <p:nvPr/>
        </p:nvSpPr>
        <p:spPr>
          <a:xfrm rot="5400000">
            <a:off x="4182708" y="663070"/>
            <a:ext cx="793578" cy="79058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Textfeld 13">
            <a:extLst>
              <a:ext uri="{FF2B5EF4-FFF2-40B4-BE49-F238E27FC236}">
                <a16:creationId xmlns:a16="http://schemas.microsoft.com/office/drawing/2014/main" id="{EA34BFF2-B858-4A8A-A298-3E686A7B012D}"/>
              </a:ext>
            </a:extLst>
          </p:cNvPr>
          <p:cNvSpPr txBox="1"/>
          <p:nvPr/>
        </p:nvSpPr>
        <p:spPr>
          <a:xfrm>
            <a:off x="493861" y="5656561"/>
            <a:ext cx="8277290" cy="369332"/>
          </a:xfrm>
          <a:prstGeom prst="rect">
            <a:avLst/>
          </a:prstGeom>
          <a:noFill/>
        </p:spPr>
        <p:txBody>
          <a:bodyPr wrap="square" rtlCol="0">
            <a:spAutoFit/>
          </a:bodyPr>
          <a:lstStyle/>
          <a:p>
            <a:pPr algn="r" rtl="1"/>
            <a:r>
              <a:rPr lang="he-IL" dirty="0">
                <a:solidFill>
                  <a:srgbClr val="000000"/>
                </a:solidFill>
              </a:rPr>
              <a:t>משימות אלו באות לידי ביטוי בכל תחומי הפעילות תוך מתן הדגשים שונים ובהיקף משתנה.</a:t>
            </a:r>
            <a:endParaRPr lang="de-DE" dirty="0">
              <a:solidFill>
                <a:srgbClr val="000000"/>
              </a:solidFill>
            </a:endParaRPr>
          </a:p>
        </p:txBody>
      </p:sp>
      <p:sp>
        <p:nvSpPr>
          <p:cNvPr id="15" name="AutoShape 6">
            <a:extLst>
              <a:ext uri="{FF2B5EF4-FFF2-40B4-BE49-F238E27FC236}">
                <a16:creationId xmlns:a16="http://schemas.microsoft.com/office/drawing/2014/main" id="{616A74D3-84E2-420F-AE00-6AC721CEE734}"/>
              </a:ext>
            </a:extLst>
          </p:cNvPr>
          <p:cNvSpPr>
            <a:spLocks noChangeArrowheads="1"/>
          </p:cNvSpPr>
          <p:nvPr/>
        </p:nvSpPr>
        <p:spPr bwMode="auto">
          <a:xfrm rot="16200000">
            <a:off x="3090012" y="-891066"/>
            <a:ext cx="2997922" cy="7874730"/>
          </a:xfrm>
          <a:prstGeom prst="triangle">
            <a:avLst>
              <a:gd name="adj" fmla="val 50000"/>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tx1"/>
            </a:solidFill>
            <a:miter lim="800000"/>
            <a:headEnd/>
            <a:tailEnd/>
          </a:ln>
          <a:effectLst/>
        </p:spPr>
        <p:txBody>
          <a:bodyPr wrap="none" anchor="ctr"/>
          <a:lstStyle/>
          <a:p>
            <a:pPr>
              <a:defRPr/>
            </a:pPr>
            <a:endParaRPr lang="de-DE" sz="1350" dirty="0">
              <a:latin typeface="Arial" charset="0"/>
            </a:endParaRPr>
          </a:p>
        </p:txBody>
      </p:sp>
      <p:sp>
        <p:nvSpPr>
          <p:cNvPr id="16" name="Textfeld 15">
            <a:extLst>
              <a:ext uri="{FF2B5EF4-FFF2-40B4-BE49-F238E27FC236}">
                <a16:creationId xmlns:a16="http://schemas.microsoft.com/office/drawing/2014/main" id="{7E9F3F65-FD09-45D9-9C40-F71A03C8F3A2}"/>
              </a:ext>
            </a:extLst>
          </p:cNvPr>
          <p:cNvSpPr txBox="1">
            <a:spLocks noChangeArrowheads="1"/>
          </p:cNvSpPr>
          <p:nvPr/>
        </p:nvSpPr>
        <p:spPr bwMode="auto">
          <a:xfrm>
            <a:off x="626554" y="2764377"/>
            <a:ext cx="1369739" cy="5078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0"/>
              </a:spcBef>
              <a:buFontTx/>
              <a:buNone/>
            </a:pPr>
            <a:r>
              <a:rPr lang="he-IL" altLang="de-DE" sz="1350" b="1" dirty="0">
                <a:latin typeface="Arial" panose="020B0604020202020204" pitchFamily="34" charset="0"/>
                <a:ea typeface="Open Sans" panose="020B0606030504020204" pitchFamily="34" charset="0"/>
                <a:cs typeface="Arial" panose="020B0604020202020204" pitchFamily="34" charset="0"/>
              </a:rPr>
              <a:t>הגנה מפני סכנה</a:t>
            </a:r>
          </a:p>
          <a:p>
            <a:pPr algn="ctr" rtl="1" eaLnBrk="1" hangingPunct="1">
              <a:spcBef>
                <a:spcPct val="0"/>
              </a:spcBef>
              <a:buFontTx/>
              <a:buNone/>
            </a:pPr>
            <a:r>
              <a:rPr lang="he-IL" altLang="de-DE" sz="1350" b="1" dirty="0">
                <a:latin typeface="Arial" panose="020B0604020202020204" pitchFamily="34" charset="0"/>
                <a:ea typeface="Open Sans" panose="020B0606030504020204" pitchFamily="34" charset="0"/>
                <a:cs typeface="Arial" panose="020B0604020202020204" pitchFamily="34" charset="0"/>
              </a:rPr>
              <a:t>משמורת המדינה</a:t>
            </a:r>
            <a:endParaRPr lang="de-DE" altLang="de-DE" sz="825" b="1" dirty="0">
              <a:latin typeface="Arial" panose="020B0604020202020204" pitchFamily="34" charset="0"/>
              <a:ea typeface="Open Sans" panose="020B0606030504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9B30023A-20B4-4348-AA82-4DF27ED2FAC1}"/>
              </a:ext>
            </a:extLst>
          </p:cNvPr>
          <p:cNvSpPr txBox="1">
            <a:spLocks noChangeArrowheads="1"/>
          </p:cNvSpPr>
          <p:nvPr/>
        </p:nvSpPr>
        <p:spPr bwMode="auto">
          <a:xfrm>
            <a:off x="2560882" y="2556627"/>
            <a:ext cx="1659681" cy="92333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0"/>
              </a:spcBef>
              <a:buFontTx/>
              <a:buNone/>
            </a:pPr>
            <a:r>
              <a:rPr lang="he-IL" altLang="de-DE" sz="1350" b="1" dirty="0">
                <a:latin typeface="Arial" panose="020B0604020202020204" pitchFamily="34" charset="0"/>
                <a:ea typeface="Open Sans" panose="020B0606030504020204" pitchFamily="34" charset="0"/>
                <a:cs typeface="Arial" panose="020B0604020202020204" pitchFamily="34" charset="0"/>
              </a:rPr>
              <a:t>עזרה מותאמת אישית במצבים קשים, במקרי חירום ובמשברים</a:t>
            </a:r>
            <a:endParaRPr lang="de-DE" altLang="de-DE" sz="1350" b="1" dirty="0">
              <a:latin typeface="Arial" panose="020B0604020202020204" pitchFamily="34" charset="0"/>
              <a:ea typeface="Open Sans" panose="020B0606030504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70C8FBBA-AC6F-44FE-822B-8AF74E3A72FD}"/>
              </a:ext>
            </a:extLst>
          </p:cNvPr>
          <p:cNvSpPr txBox="1">
            <a:spLocks noChangeArrowheads="1"/>
          </p:cNvSpPr>
          <p:nvPr/>
        </p:nvSpPr>
        <p:spPr bwMode="auto">
          <a:xfrm>
            <a:off x="4785152" y="2632673"/>
            <a:ext cx="1728192" cy="71558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0"/>
              </a:spcBef>
              <a:buFontTx/>
              <a:buNone/>
            </a:pPr>
            <a:r>
              <a:rPr lang="he-IL" altLang="de-DE" sz="1350" b="1" dirty="0">
                <a:latin typeface="Arial" panose="020B0604020202020204" pitchFamily="34" charset="0"/>
                <a:ea typeface="Open Sans" panose="020B0606030504020204" pitchFamily="34" charset="0"/>
                <a:cs typeface="Arial" panose="020B0604020202020204" pitchFamily="34" charset="0"/>
              </a:rPr>
              <a:t>סיוע לצעירים/בני משפחותיהם במצבים קשים בחיים</a:t>
            </a:r>
            <a:endParaRPr lang="de-DE" altLang="de-DE" sz="825" b="1" dirty="0">
              <a:latin typeface="Arial" panose="020B0604020202020204" pitchFamily="34" charset="0"/>
              <a:ea typeface="Open Sans" panose="020B0606030504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53D7561D-0BC6-4F40-B26D-E1D0FF32C8FF}"/>
              </a:ext>
            </a:extLst>
          </p:cNvPr>
          <p:cNvSpPr txBox="1">
            <a:spLocks noChangeArrowheads="1"/>
          </p:cNvSpPr>
          <p:nvPr/>
        </p:nvSpPr>
        <p:spPr bwMode="auto">
          <a:xfrm>
            <a:off x="6932570" y="2756243"/>
            <a:ext cx="1575909" cy="5078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rtl="1" eaLnBrk="1" hangingPunct="1">
              <a:spcBef>
                <a:spcPct val="0"/>
              </a:spcBef>
              <a:buFontTx/>
              <a:buNone/>
            </a:pPr>
            <a:r>
              <a:rPr lang="he-IL" altLang="de-DE" sz="1350" b="1" dirty="0">
                <a:latin typeface="Arial" panose="020B0604020202020204" pitchFamily="34" charset="0"/>
                <a:ea typeface="Open Sans" panose="020B0606030504020204" pitchFamily="34" charset="0"/>
                <a:cs typeface="Arial" panose="020B0604020202020204" pitchFamily="34" charset="0"/>
              </a:rPr>
              <a:t>תמיכה כללית  בחינוך ובלימוד</a:t>
            </a:r>
            <a:endParaRPr lang="de-DE" altLang="de-DE" sz="825" b="1" dirty="0">
              <a:latin typeface="Arial" panose="020B0604020202020204" pitchFamily="34" charset="0"/>
              <a:ea typeface="Open Sans" panose="020B0606030504020204" pitchFamily="34" charset="0"/>
              <a:cs typeface="Arial" panose="020B0604020202020204" pitchFamily="34" charset="0"/>
            </a:endParaRPr>
          </a:p>
        </p:txBody>
      </p:sp>
      <p:sp>
        <p:nvSpPr>
          <p:cNvPr id="2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 ויעדים</a:t>
            </a:r>
            <a:endParaRPr lang="de-DE" dirty="0"/>
          </a:p>
        </p:txBody>
      </p:sp>
    </p:spTree>
    <p:extLst>
      <p:ext uri="{BB962C8B-B14F-4D97-AF65-F5344CB8AC3E}">
        <p14:creationId xmlns:p14="http://schemas.microsoft.com/office/powerpoint/2010/main" val="160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349"/>
            <a:ext cx="9144000" cy="428738"/>
          </a:xfrm>
        </p:spPr>
        <p:txBody>
          <a:bodyPr>
            <a:noAutofit/>
          </a:bodyPr>
          <a:lstStyle/>
          <a:p>
            <a:pPr rtl="1"/>
            <a:r>
              <a:rPr lang="he-IL" dirty="0"/>
              <a:t>2.1.4 הזכות לאוטונומיה אישית ולהשתתפות בחברה הדמוקרטית</a:t>
            </a:r>
            <a:endParaRPr lang="de-DE" dirty="0"/>
          </a:p>
        </p:txBody>
      </p:sp>
      <p:sp>
        <p:nvSpPr>
          <p:cNvPr id="9" name="Inhaltsplatzhalter 2">
            <a:extLst>
              <a:ext uri="{FF2B5EF4-FFF2-40B4-BE49-F238E27FC236}">
                <a16:creationId xmlns:a16="http://schemas.microsoft.com/office/drawing/2014/main" id="{44442D46-0B6C-5448-B05C-55961C26E490}"/>
              </a:ext>
            </a:extLst>
          </p:cNvPr>
          <p:cNvSpPr txBox="1">
            <a:spLocks/>
          </p:cNvSpPr>
          <p:nvPr/>
        </p:nvSpPr>
        <p:spPr>
          <a:xfrm>
            <a:off x="467544" y="1759847"/>
            <a:ext cx="8207113" cy="435133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he-IL" b="0" dirty="0">
                <a:solidFill>
                  <a:srgbClr val="000000"/>
                </a:solidFill>
              </a:rPr>
              <a:t>שירותי הרווחה לילדים ונוער כפופים לחוק היסוד של גרמניה ול"הכרזת האו"ם לכל באי עולם בדבר זכויות האדם".</a:t>
            </a:r>
          </a:p>
          <a:p>
            <a:pPr marL="0" indent="0" algn="r" rtl="1">
              <a:buNone/>
            </a:pPr>
            <a:r>
              <a:rPr lang="he-IL" b="0" dirty="0">
                <a:solidFill>
                  <a:srgbClr val="000000"/>
                </a:solidFill>
              </a:rPr>
              <a:t>חוק היסוד מכיר </a:t>
            </a:r>
            <a:r>
              <a:rPr lang="he-IL" dirty="0">
                <a:solidFill>
                  <a:srgbClr val="000000"/>
                </a:solidFill>
              </a:rPr>
              <a:t>בזכותו של הפרט לאוטונומיה אישית ולהשתתפות בחברה הדמוקרטית</a:t>
            </a:r>
            <a:r>
              <a:rPr lang="he-IL" b="0" dirty="0">
                <a:solidFill>
                  <a:srgbClr val="000000"/>
                </a:solidFill>
              </a:rPr>
              <a:t>. זכויות אלו חלות גם על ילדים ובני נוער: ילדים ובני נוער הינם בעלי זכויות יסוד.</a:t>
            </a:r>
          </a:p>
          <a:p>
            <a:pPr marL="0" indent="0" algn="r" rtl="1">
              <a:buNone/>
            </a:pPr>
            <a:r>
              <a:rPr lang="he-IL" b="0" dirty="0">
                <a:solidFill>
                  <a:srgbClr val="000000"/>
                </a:solidFill>
              </a:rPr>
              <a:t>אמנת האו"ם בדבר זכויות הילד מחייבת מבחינה משפטית גם את שירותי הרווחה לילדים ונוער. הזכות להשתתפות הינה זכות יסוד של כל הילדים ובני הנוער.</a:t>
            </a:r>
          </a:p>
          <a:p>
            <a:pPr marL="0" indent="0" algn="r" rtl="1">
              <a:buNone/>
            </a:pPr>
            <a:r>
              <a:rPr lang="he-IL" b="0" dirty="0">
                <a:solidFill>
                  <a:srgbClr val="000000"/>
                </a:solidFill>
              </a:rPr>
              <a:t>שירותי הרווחה לילדים ונוער יסייעו לילדים ובני נוער במימוש זכויותיהם אלה במוסדותיהם ובחברה כולה.</a:t>
            </a:r>
            <a:endParaRPr lang="de-DE" b="0"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 ויעדים</a:t>
            </a:r>
            <a:endParaRPr lang="de-DE" dirty="0"/>
          </a:p>
        </p:txBody>
      </p:sp>
    </p:spTree>
    <p:extLst>
      <p:ext uri="{BB962C8B-B14F-4D97-AF65-F5344CB8AC3E}">
        <p14:creationId xmlns:p14="http://schemas.microsoft.com/office/powerpoint/2010/main" val="184590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2. משימות ותחומי עבודה</a:t>
            </a:r>
            <a:endParaRPr lang="de-DE" sz="3200" dirty="0">
              <a:solidFill>
                <a:srgbClr val="000000"/>
              </a:solidFill>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pPr rtl="1"/>
            <a:endParaRPr lang="de-DE" sz="2800" dirty="0">
              <a:solidFill>
                <a:srgbClr val="000000"/>
              </a:solidFill>
            </a:endParaRPr>
          </a:p>
          <a:p>
            <a:pPr rtl="1"/>
            <a:r>
              <a:rPr lang="he-IL" sz="2800" dirty="0">
                <a:solidFill>
                  <a:srgbClr val="000000"/>
                </a:solidFill>
              </a:rPr>
              <a:t>2.2 קידום ותמיכה</a:t>
            </a:r>
            <a:endParaRPr lang="de-DE" sz="2800" dirty="0">
              <a:solidFill>
                <a:srgbClr val="000000"/>
              </a:solidFill>
            </a:endParaRPr>
          </a:p>
        </p:txBody>
      </p:sp>
    </p:spTree>
    <p:extLst>
      <p:ext uri="{BB962C8B-B14F-4D97-AF65-F5344CB8AC3E}">
        <p14:creationId xmlns:p14="http://schemas.microsoft.com/office/powerpoint/2010/main" val="420270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Autofit/>
          </a:bodyPr>
          <a:lstStyle/>
          <a:p>
            <a:pPr marL="0" indent="0" algn="r" rtl="1">
              <a:buNone/>
            </a:pPr>
            <a:r>
              <a:rPr lang="he-IL" sz="1800" b="0" dirty="0">
                <a:solidFill>
                  <a:srgbClr val="000000"/>
                </a:solidFill>
              </a:rPr>
              <a:t>לעבודה עם ילדים ונוער בגרמניה מסורת של למעלה </a:t>
            </a:r>
            <a:r>
              <a:rPr lang="he-IL" sz="1800" dirty="0">
                <a:solidFill>
                  <a:srgbClr val="000000"/>
                </a:solidFill>
              </a:rPr>
              <a:t>מ-100 שנים</a:t>
            </a:r>
            <a:r>
              <a:rPr lang="he-IL" sz="1800" b="0" dirty="0">
                <a:solidFill>
                  <a:srgbClr val="000000"/>
                </a:solidFill>
              </a:rPr>
              <a:t> והיא באה לידי ביטוי גם בחקיקה (למשל, בספר החוקים הסוציאלי השמיני). מטרתה של העבודה עם ילדים ונוער היא </a:t>
            </a:r>
            <a:r>
              <a:rPr lang="he-IL" sz="1800" dirty="0">
                <a:solidFill>
                  <a:srgbClr val="000000"/>
                </a:solidFill>
              </a:rPr>
              <a:t>גיבוש האדם כסובייקט והתפתחות דמוקרטית</a:t>
            </a:r>
            <a:r>
              <a:rPr lang="he-IL" sz="1800" b="0" dirty="0">
                <a:solidFill>
                  <a:srgbClr val="000000"/>
                </a:solidFill>
              </a:rPr>
              <a:t>: יש לסייע לילדים ובני נוער בפיתוח יכולתם לאוטונומיה אישית ולהשתתפות דמוקרטית ולשלבם בפיתוח הפעילויות כדי להופכם לחברים עצמאיים בחברה ובקהילה.</a:t>
            </a:r>
          </a:p>
          <a:p>
            <a:pPr marL="0" indent="0" algn="r" rtl="1">
              <a:buNone/>
            </a:pPr>
            <a:r>
              <a:rPr lang="he-IL" sz="1800" b="0" dirty="0">
                <a:solidFill>
                  <a:srgbClr val="000000"/>
                </a:solidFill>
              </a:rPr>
              <a:t>מכאן שהעבודה עם ילדים ונוער היא </a:t>
            </a:r>
            <a:r>
              <a:rPr lang="he-IL" sz="1800" dirty="0">
                <a:solidFill>
                  <a:srgbClr val="000000"/>
                </a:solidFill>
              </a:rPr>
              <a:t>וולונטרית</a:t>
            </a:r>
            <a:r>
              <a:rPr lang="he-IL" sz="1800" b="0" dirty="0">
                <a:solidFill>
                  <a:srgbClr val="000000"/>
                </a:solidFill>
              </a:rPr>
              <a:t>, פתוחה לכל הצעירים, מתאימה לתחומי העניין הספציפיים שלהם ומושפעת מהשתתפותם של הנוגעים בדבר.</a:t>
            </a:r>
          </a:p>
          <a:p>
            <a:pPr marL="0" indent="0" algn="r" rtl="1">
              <a:buNone/>
            </a:pPr>
            <a:r>
              <a:rPr lang="he-IL" sz="1800" b="0" dirty="0">
                <a:solidFill>
                  <a:srgbClr val="000000"/>
                </a:solidFill>
              </a:rPr>
              <a:t>תחום העבודה עם ילדים ונוער כולל </a:t>
            </a:r>
            <a:r>
              <a:rPr lang="he-IL" sz="1800" dirty="0">
                <a:solidFill>
                  <a:srgbClr val="000000"/>
                </a:solidFill>
              </a:rPr>
              <a:t>עבודה פתוחה עם ילדים ונוער </a:t>
            </a:r>
            <a:r>
              <a:rPr lang="he-IL" sz="1800" b="0" dirty="0">
                <a:solidFill>
                  <a:srgbClr val="000000"/>
                </a:solidFill>
              </a:rPr>
              <a:t>כמו גם </a:t>
            </a:r>
            <a:r>
              <a:rPr lang="he-IL" sz="1800" dirty="0">
                <a:solidFill>
                  <a:srgbClr val="000000"/>
                </a:solidFill>
              </a:rPr>
              <a:t>עבודה עם ילדים ונוער במסגרת עמותות</a:t>
            </a:r>
            <a:r>
              <a:rPr lang="he-IL" sz="1800" b="0" dirty="0">
                <a:solidFill>
                  <a:srgbClr val="000000"/>
                </a:solidFill>
              </a:rPr>
              <a:t>. בתחום פועלים </a:t>
            </a:r>
            <a:r>
              <a:rPr lang="he-IL" sz="1800" dirty="0">
                <a:solidFill>
                  <a:srgbClr val="000000"/>
                </a:solidFill>
              </a:rPr>
              <a:t>גורמים נוספים </a:t>
            </a:r>
            <a:r>
              <a:rPr lang="he-IL" sz="1800" b="0" dirty="0">
                <a:solidFill>
                  <a:srgbClr val="000000"/>
                </a:solidFill>
              </a:rPr>
              <a:t>כמו עבודה בינלאומית עם נוער, עבודה ניידת עם בני נוער, עבודה תרבותית עם בני נוער וארגונים המתמקדים בתכנים כגון משחקים, ספורט, פעילויות טבע/סביבה, בריאות ועוד.</a:t>
            </a:r>
            <a:endParaRPr lang="de-DE" sz="1800"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lstStyle/>
          <a:p>
            <a:pPr rtl="1"/>
            <a:r>
              <a:rPr lang="he-IL" dirty="0">
                <a:solidFill>
                  <a:srgbClr val="000000"/>
                </a:solidFill>
              </a:rPr>
              <a:t>2.2.1 עבודה עם ילדים ונוער</a:t>
            </a:r>
            <a:endParaRPr lang="de-DE"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קידום ותמיכה</a:t>
            </a:r>
            <a:endParaRPr lang="de-DE" dirty="0"/>
          </a:p>
        </p:txBody>
      </p:sp>
    </p:spTree>
    <p:extLst>
      <p:ext uri="{BB962C8B-B14F-4D97-AF65-F5344CB8AC3E}">
        <p14:creationId xmlns:p14="http://schemas.microsoft.com/office/powerpoint/2010/main" val="4139718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pPr rtl="1"/>
            <a:r>
              <a:rPr lang="he-IL" dirty="0">
                <a:solidFill>
                  <a:srgbClr val="000000"/>
                </a:solidFill>
              </a:rPr>
              <a:t>2.2.2 עבודה סוציאלית עם נוער</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1" y="1656260"/>
            <a:ext cx="8098121" cy="4509044"/>
          </a:xfrm>
        </p:spPr>
        <p:txBody>
          <a:bodyPr>
            <a:noAutofit/>
          </a:bodyPr>
          <a:lstStyle/>
          <a:p>
            <a:pPr marL="0" indent="0" algn="r" rtl="1">
              <a:spcBef>
                <a:spcPts val="0"/>
              </a:spcBef>
              <a:spcAft>
                <a:spcPts val="600"/>
              </a:spcAft>
              <a:buNone/>
            </a:pPr>
            <a:r>
              <a:rPr lang="he-IL" sz="1800" dirty="0">
                <a:solidFill>
                  <a:srgbClr val="000000"/>
                </a:solidFill>
              </a:rPr>
              <a:t>... פירושה סיוע בהשתלבות לצעירים שאינם נהנים משוויון הזדמנויות עקב גורמים  חברתיים או אישיים במטרה:</a:t>
            </a:r>
          </a:p>
          <a:p>
            <a:pPr algn="r" rtl="1">
              <a:spcBef>
                <a:spcPts val="0"/>
              </a:spcBef>
              <a:spcAft>
                <a:spcPts val="600"/>
              </a:spcAft>
            </a:pPr>
            <a:r>
              <a:rPr lang="he-IL" sz="1800" b="0" dirty="0">
                <a:solidFill>
                  <a:srgbClr val="000000"/>
                </a:solidFill>
              </a:rPr>
              <a:t>לתמוך בהם בבית הספר ובלימודי מקצוע</a:t>
            </a:r>
          </a:p>
          <a:p>
            <a:pPr algn="r" rtl="1">
              <a:spcBef>
                <a:spcPts val="0"/>
              </a:spcBef>
              <a:spcAft>
                <a:spcPts val="600"/>
              </a:spcAft>
            </a:pPr>
            <a:r>
              <a:rPr lang="he-IL" sz="1800" b="0" dirty="0">
                <a:solidFill>
                  <a:srgbClr val="000000"/>
                </a:solidFill>
              </a:rPr>
              <a:t>לעזור להם להשתלב במעגל העבודה </a:t>
            </a:r>
          </a:p>
          <a:p>
            <a:pPr algn="r" rtl="1">
              <a:spcBef>
                <a:spcPts val="0"/>
              </a:spcBef>
              <a:spcAft>
                <a:spcPts val="600"/>
              </a:spcAft>
            </a:pPr>
            <a:r>
              <a:rPr lang="he-IL" sz="1800" b="0" dirty="0">
                <a:solidFill>
                  <a:srgbClr val="000000"/>
                </a:solidFill>
              </a:rPr>
              <a:t>לעזור להם להשתלב בחברה</a:t>
            </a:r>
          </a:p>
          <a:p>
            <a:pPr marL="0" indent="0" algn="r" rtl="1">
              <a:spcBef>
                <a:spcPts val="0"/>
              </a:spcBef>
              <a:spcAft>
                <a:spcPts val="600"/>
              </a:spcAft>
              <a:buNone/>
            </a:pPr>
            <a:r>
              <a:rPr lang="he-IL" sz="1800" dirty="0">
                <a:solidFill>
                  <a:srgbClr val="000000"/>
                </a:solidFill>
              </a:rPr>
              <a:t>… מגשרת על הפער בין בית הספר לחיים המקצועיים</a:t>
            </a:r>
          </a:p>
          <a:p>
            <a:pPr marL="0" indent="0" algn="r" rtl="1">
              <a:spcBef>
                <a:spcPts val="0"/>
              </a:spcBef>
              <a:spcAft>
                <a:spcPts val="600"/>
              </a:spcAft>
              <a:buNone/>
            </a:pPr>
            <a:r>
              <a:rPr lang="he-IL" sz="1800" dirty="0">
                <a:solidFill>
                  <a:srgbClr val="000000"/>
                </a:solidFill>
              </a:rPr>
              <a:t>… באה לידי ביטוי באופנים הבאים:</a:t>
            </a:r>
          </a:p>
          <a:p>
            <a:pPr algn="r" rtl="1">
              <a:spcBef>
                <a:spcPts val="0"/>
              </a:spcBef>
              <a:spcAft>
                <a:spcPts val="600"/>
              </a:spcAft>
            </a:pPr>
            <a:r>
              <a:rPr lang="he-IL" sz="1800" b="0" dirty="0">
                <a:solidFill>
                  <a:srgbClr val="000000"/>
                </a:solidFill>
              </a:rPr>
              <a:t>עבודה סוציאלית עם נוער בבתי ספר (עבודה סוציאלית בית ספרית)</a:t>
            </a:r>
          </a:p>
          <a:p>
            <a:pPr algn="r" rtl="1">
              <a:spcBef>
                <a:spcPts val="0"/>
              </a:spcBef>
              <a:spcAft>
                <a:spcPts val="600"/>
              </a:spcAft>
            </a:pPr>
            <a:r>
              <a:rPr lang="he-IL" sz="1800" b="0" dirty="0">
                <a:solidFill>
                  <a:srgbClr val="000000"/>
                </a:solidFill>
              </a:rPr>
              <a:t>עבודה סוציאלית עם נוער בתחום התעסוקתי (ייעוץ מקצועי לנוער)</a:t>
            </a:r>
          </a:p>
          <a:p>
            <a:pPr algn="r" rtl="1">
              <a:spcBef>
                <a:spcPts val="0"/>
              </a:spcBef>
              <a:spcAft>
                <a:spcPts val="600"/>
              </a:spcAft>
            </a:pPr>
            <a:r>
              <a:rPr lang="he-IL" sz="1800" b="0" dirty="0">
                <a:solidFill>
                  <a:srgbClr val="000000"/>
                </a:solidFill>
              </a:rPr>
              <a:t>פרויקטים להשתלבות, למשל לצעירים בעלי רקע של הגירה, ובאמצעות עבודה סוציאלית יזומה לנוער (</a:t>
            </a:r>
            <a:r>
              <a:rPr lang="de-DE" sz="1800" b="0" dirty="0">
                <a:solidFill>
                  <a:srgbClr val="000000"/>
                </a:solidFill>
              </a:rPr>
              <a:t>street work</a:t>
            </a:r>
            <a:r>
              <a:rPr lang="he-IL" sz="1800" b="0" dirty="0">
                <a:solidFill>
                  <a:srgbClr val="000000"/>
                </a:solidFill>
              </a:rPr>
              <a:t>).</a:t>
            </a:r>
            <a:endParaRPr lang="de-DE" sz="1700"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קידום ותמיכה</a:t>
            </a:r>
            <a:endParaRPr lang="de-DE" dirty="0"/>
          </a:p>
        </p:txBody>
      </p:sp>
    </p:spTree>
    <p:extLst>
      <p:ext uri="{BB962C8B-B14F-4D97-AF65-F5344CB8AC3E}">
        <p14:creationId xmlns:p14="http://schemas.microsoft.com/office/powerpoint/2010/main" val="3582486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2.2.3 פעילות חינוכית להגנה על ילדים ונוער</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42466"/>
            <a:ext cx="7918516" cy="4509044"/>
          </a:xfrm>
        </p:spPr>
        <p:txBody>
          <a:bodyPr>
            <a:normAutofit fontScale="85000" lnSpcReduction="20000"/>
          </a:bodyPr>
          <a:lstStyle/>
          <a:p>
            <a:pPr marL="0" indent="0" algn="r" rtl="1">
              <a:spcBef>
                <a:spcPts val="600"/>
              </a:spcBef>
              <a:buNone/>
            </a:pPr>
            <a:r>
              <a:rPr lang="he-IL" sz="2600" dirty="0">
                <a:solidFill>
                  <a:srgbClr val="000000"/>
                </a:solidFill>
              </a:rPr>
              <a:t>הפעילות החינוכית להגנה על ילדים ונוער </a:t>
            </a:r>
            <a:r>
              <a:rPr lang="he-IL" sz="2600" b="0" dirty="0">
                <a:solidFill>
                  <a:srgbClr val="000000"/>
                </a:solidFill>
              </a:rPr>
              <a:t>כוללת שירותי ייעוץ מניעתי</a:t>
            </a:r>
            <a:r>
              <a:rPr lang="he-IL" sz="2600" dirty="0">
                <a:solidFill>
                  <a:srgbClr val="000000"/>
                </a:solidFill>
              </a:rPr>
              <a:t> </a:t>
            </a:r>
            <a:r>
              <a:rPr lang="he-IL" sz="2600" b="0" dirty="0">
                <a:solidFill>
                  <a:srgbClr val="000000"/>
                </a:solidFill>
              </a:rPr>
              <a:t>כללי ואמצעים חינוכיים המיועדים לילדים, בני נוער והוריהם. מטרתם: </a:t>
            </a:r>
          </a:p>
          <a:p>
            <a:pPr algn="r" rtl="1">
              <a:spcBef>
                <a:spcPts val="600"/>
              </a:spcBef>
            </a:pPr>
            <a:r>
              <a:rPr lang="he-IL" sz="2300" b="0" dirty="0">
                <a:solidFill>
                  <a:srgbClr val="000000"/>
                </a:solidFill>
              </a:rPr>
              <a:t>ללמד צעירים להגן על עצמם מפני השפעות מזיקות ולסייע בידם לפתח יכולת ביקורתית, לקבל החלטות ואחריות כלפי עצמם וכלפי הזולת. </a:t>
            </a:r>
          </a:p>
          <a:p>
            <a:pPr algn="r" rtl="1">
              <a:spcBef>
                <a:spcPts val="600"/>
              </a:spcBef>
            </a:pPr>
            <a:r>
              <a:rPr lang="he-IL" sz="2300" b="0" dirty="0">
                <a:solidFill>
                  <a:srgbClr val="000000"/>
                </a:solidFill>
              </a:rPr>
              <a:t>לעזור להורים או לאפוטרופוסים ללמוד כיצד להגן על ילדים ובני נוער מפני השפעות מזיקות.</a:t>
            </a:r>
          </a:p>
          <a:p>
            <a:pPr marL="0" indent="0" algn="r" rtl="1">
              <a:spcBef>
                <a:spcPts val="600"/>
              </a:spcBef>
              <a:buNone/>
            </a:pPr>
            <a:r>
              <a:rPr lang="he-IL" sz="2600" dirty="0">
                <a:solidFill>
                  <a:srgbClr val="000000"/>
                </a:solidFill>
              </a:rPr>
              <a:t>הפעילות החינוכית להגנה על ילדים ונוער מוצעת, בין היתר: </a:t>
            </a:r>
          </a:p>
          <a:p>
            <a:pPr algn="r" rtl="1">
              <a:spcBef>
                <a:spcPts val="600"/>
              </a:spcBef>
            </a:pPr>
            <a:r>
              <a:rPr lang="he-IL" sz="2300" b="0" dirty="0">
                <a:solidFill>
                  <a:srgbClr val="000000"/>
                </a:solidFill>
              </a:rPr>
              <a:t>באמצעות פרויקטים להעצמת ילדים והוריהם (למשל, בגני הילדים).</a:t>
            </a:r>
          </a:p>
          <a:p>
            <a:pPr algn="r" rtl="1">
              <a:spcBef>
                <a:spcPts val="600"/>
              </a:spcBef>
            </a:pPr>
            <a:r>
              <a:rPr lang="he-IL" sz="2300" b="0" dirty="0">
                <a:solidFill>
                  <a:srgbClr val="000000"/>
                </a:solidFill>
              </a:rPr>
              <a:t>במסגרת חינוך משפחתי (מידע וייעוץ).</a:t>
            </a:r>
          </a:p>
          <a:p>
            <a:pPr algn="r" rtl="1">
              <a:spcBef>
                <a:spcPts val="600"/>
              </a:spcBef>
            </a:pPr>
            <a:r>
              <a:rPr lang="he-IL" sz="2300" b="0" dirty="0">
                <a:solidFill>
                  <a:srgbClr val="000000"/>
                </a:solidFill>
              </a:rPr>
              <a:t>במסגרת עבודה עם נוער. </a:t>
            </a:r>
          </a:p>
          <a:p>
            <a:pPr algn="r" rtl="1">
              <a:spcBef>
                <a:spcPts val="600"/>
              </a:spcBef>
            </a:pPr>
            <a:r>
              <a:rPr lang="he-IL" sz="2300" b="0" dirty="0">
                <a:solidFill>
                  <a:srgbClr val="000000"/>
                </a:solidFill>
              </a:rPr>
              <a:t>שירותי הסברה כלליים (למשל, בנושא איידס, סמים, סכנות הקשורות בשימוש רב במכשירי מדיה דיגיטליים, תיאוריות קונספירציה וכו').</a:t>
            </a:r>
            <a:endParaRPr lang="de-DE" sz="2100"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קידום ותמיכה</a:t>
            </a:r>
            <a:endParaRPr lang="de-DE" dirty="0"/>
          </a:p>
        </p:txBody>
      </p:sp>
    </p:spTree>
    <p:extLst>
      <p:ext uri="{BB962C8B-B14F-4D97-AF65-F5344CB8AC3E}">
        <p14:creationId xmlns:p14="http://schemas.microsoft.com/office/powerpoint/2010/main" val="2427509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475338"/>
            <a:ext cx="7918516" cy="4648060"/>
          </a:xfrm>
        </p:spPr>
        <p:txBody>
          <a:bodyPr>
            <a:normAutofit/>
          </a:bodyPr>
          <a:lstStyle/>
          <a:p>
            <a:pPr marL="0" indent="0" algn="r" rtl="1">
              <a:buClr>
                <a:schemeClr val="accent2"/>
              </a:buClr>
              <a:buNone/>
            </a:pPr>
            <a:r>
              <a:rPr lang="he-IL" altLang="de-DE" sz="1900" b="0" dirty="0">
                <a:solidFill>
                  <a:srgbClr val="000000"/>
                </a:solidFill>
              </a:rPr>
              <a:t>שירותי הרווחה לילדים ונוער אחראים</a:t>
            </a:r>
            <a:r>
              <a:rPr lang="he-IL" altLang="de-DE" sz="1900" dirty="0">
                <a:solidFill>
                  <a:srgbClr val="000000"/>
                </a:solidFill>
              </a:rPr>
              <a:t> למתן סיוע להורים בטיפול ובחינוך ילדיהם ולקדמם</a:t>
            </a:r>
            <a:r>
              <a:rPr lang="he-IL" altLang="de-DE" sz="1900" b="0" dirty="0">
                <a:solidFill>
                  <a:srgbClr val="000000"/>
                </a:solidFill>
              </a:rPr>
              <a:t>.</a:t>
            </a:r>
            <a:r>
              <a:rPr lang="de-DE" altLang="de-DE" sz="1900" b="0" dirty="0">
                <a:solidFill>
                  <a:srgbClr val="000000"/>
                </a:solidFill>
              </a:rPr>
              <a:t> </a:t>
            </a:r>
            <a:r>
              <a:rPr lang="he-IL" altLang="de-DE" sz="1900" b="0" dirty="0">
                <a:solidFill>
                  <a:srgbClr val="000000"/>
                </a:solidFill>
              </a:rPr>
              <a:t>קידום החינוך במשפחה כולל, בין היתר:</a:t>
            </a:r>
          </a:p>
          <a:p>
            <a:pPr algn="r" rtl="1"/>
            <a:r>
              <a:rPr lang="he-IL" altLang="de-DE" sz="1900" b="0" dirty="0">
                <a:solidFill>
                  <a:srgbClr val="000000"/>
                </a:solidFill>
              </a:rPr>
              <a:t>מתן ייעוץ לנשים בהריון ואבות לעתיד</a:t>
            </a:r>
          </a:p>
          <a:p>
            <a:pPr algn="r" rtl="1"/>
            <a:r>
              <a:rPr lang="he-IL" altLang="de-DE" sz="1900" b="0" dirty="0">
                <a:solidFill>
                  <a:srgbClr val="000000"/>
                </a:solidFill>
              </a:rPr>
              <a:t>מתן ייעוץ בנושאי חינוך</a:t>
            </a:r>
          </a:p>
          <a:p>
            <a:pPr algn="r" rtl="1"/>
            <a:r>
              <a:rPr lang="he-IL" altLang="de-DE" sz="1900" b="0" dirty="0">
                <a:solidFill>
                  <a:srgbClr val="000000"/>
                </a:solidFill>
              </a:rPr>
              <a:t>חינוך/פעילויות לשעות הפנאי ונופש למשפחות</a:t>
            </a:r>
          </a:p>
          <a:p>
            <a:pPr algn="r" rtl="1"/>
            <a:r>
              <a:rPr lang="he-IL" altLang="de-DE" sz="1900" b="0" dirty="0">
                <a:solidFill>
                  <a:srgbClr val="000000"/>
                </a:solidFill>
              </a:rPr>
              <a:t>טיפול ודאגה לילדים במצבי חירום</a:t>
            </a:r>
          </a:p>
          <a:p>
            <a:pPr algn="r" rtl="1"/>
            <a:r>
              <a:rPr lang="he-IL" altLang="de-DE" sz="1900" b="0" dirty="0">
                <a:solidFill>
                  <a:srgbClr val="000000"/>
                </a:solidFill>
              </a:rPr>
              <a:t>ייעוץ בנושאי זוגיות, פרידה, גירושין והסדרי ראייה</a:t>
            </a:r>
          </a:p>
          <a:p>
            <a:pPr algn="r" rtl="1"/>
            <a:r>
              <a:rPr lang="he-IL" altLang="de-DE" sz="1900" b="0" dirty="0">
                <a:solidFill>
                  <a:srgbClr val="000000"/>
                </a:solidFill>
              </a:rPr>
              <a:t>הסדרי מגורים משותפים לאמהות/אבות וילדיהם.</a:t>
            </a:r>
          </a:p>
          <a:p>
            <a:pPr marL="0" indent="0" algn="r" rtl="1">
              <a:buClr>
                <a:schemeClr val="accent2"/>
              </a:buClr>
              <a:buNone/>
            </a:pPr>
            <a:r>
              <a:rPr lang="he-IL" altLang="de-DE" sz="1900" b="0" dirty="0">
                <a:solidFill>
                  <a:srgbClr val="000000"/>
                </a:solidFill>
              </a:rPr>
              <a:t>לשירותים הללו נוספים שירותים משלימים המכונים בשם "עזרה מוקדמת" (הניתנים לרוב בשיתוף פעולה עם מערכת הבריאות).</a:t>
            </a:r>
            <a:endParaRPr lang="de-DE" b="0"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2.2.4 קידום החינוך במשפחה</a:t>
            </a:r>
            <a:endParaRPr lang="de-DE"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קידום ותמיכה</a:t>
            </a:r>
            <a:endParaRPr lang="de-DE" dirty="0"/>
          </a:p>
        </p:txBody>
      </p:sp>
    </p:spTree>
    <p:extLst>
      <p:ext uri="{BB962C8B-B14F-4D97-AF65-F5344CB8AC3E}">
        <p14:creationId xmlns:p14="http://schemas.microsoft.com/office/powerpoint/2010/main" val="624208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altLang="de-DE" dirty="0">
                <a:ea typeface="+mn-ea"/>
              </a:rPr>
              <a:t>2.2.5 התפקיד החוקי של מעונות היום לילדים</a:t>
            </a:r>
            <a:endParaRPr lang="en-GB" altLang="de-DE" dirty="0">
              <a:ea typeface="+mn-ea"/>
            </a:endParaRPr>
          </a:p>
        </p:txBody>
      </p:sp>
      <p:sp>
        <p:nvSpPr>
          <p:cNvPr id="7" name="Rectangle 18">
            <a:extLst>
              <a:ext uri="{FF2B5EF4-FFF2-40B4-BE49-F238E27FC236}">
                <a16:creationId xmlns:a16="http://schemas.microsoft.com/office/drawing/2014/main" id="{EFBE4276-4DFA-4B59-8D55-90C5B4E67702}"/>
              </a:ext>
            </a:extLst>
          </p:cNvPr>
          <p:cNvSpPr>
            <a:spLocks noChangeArrowheads="1"/>
          </p:cNvSpPr>
          <p:nvPr/>
        </p:nvSpPr>
        <p:spPr bwMode="auto">
          <a:xfrm>
            <a:off x="1403648" y="3027517"/>
            <a:ext cx="2579291" cy="6076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ct val="93000"/>
              </a:lnSpc>
              <a:buClr>
                <a:srgbClr val="000000"/>
              </a:buClr>
              <a:buFont typeface="Arial" panose="020B0604020202020204" pitchFamily="34" charset="0"/>
              <a:buNone/>
            </a:pPr>
            <a:r>
              <a:rPr lang="he-IL" altLang="de-DE" b="1" dirty="0">
                <a:solidFill>
                  <a:schemeClr val="accent1"/>
                </a:solidFill>
                <a:latin typeface="Arial" panose="020B0604020202020204" pitchFamily="34" charset="0"/>
                <a:cs typeface="Arial" panose="020B0604020202020204" pitchFamily="34" charset="0"/>
              </a:rPr>
              <a:t>לימודים</a:t>
            </a:r>
            <a:r>
              <a:rPr lang="de-DE" altLang="de-DE" b="1" dirty="0">
                <a:solidFill>
                  <a:schemeClr val="accent1"/>
                </a:solidFill>
                <a:latin typeface="Arial" panose="020B0604020202020204" pitchFamily="34" charset="0"/>
                <a:cs typeface="Arial" panose="020B0604020202020204" pitchFamily="34" charset="0"/>
              </a:rPr>
              <a:t> </a:t>
            </a:r>
            <a:endParaRPr lang="en-GB" altLang="de-DE" b="1" dirty="0">
              <a:solidFill>
                <a:schemeClr val="accent1"/>
              </a:solidFill>
              <a:latin typeface="Arial" panose="020B0604020202020204" pitchFamily="34" charset="0"/>
              <a:cs typeface="Arial" panose="020B0604020202020204" pitchFamily="34" charset="0"/>
            </a:endParaRPr>
          </a:p>
          <a:p>
            <a:pPr algn="r">
              <a:lnSpc>
                <a:spcPct val="93000"/>
              </a:lnSpc>
              <a:buClr>
                <a:srgbClr val="000000"/>
              </a:buClr>
              <a:buFont typeface="Arial" panose="020B0604020202020204" pitchFamily="34" charset="0"/>
              <a:buNone/>
            </a:pPr>
            <a:r>
              <a:rPr lang="de-DE" altLang="de-DE" dirty="0">
                <a:latin typeface="Arial" panose="020B0604020202020204" pitchFamily="34" charset="0"/>
                <a:cs typeface="Arial" panose="020B0604020202020204" pitchFamily="34" charset="0"/>
              </a:rPr>
              <a:t>.</a:t>
            </a:r>
            <a:r>
              <a:rPr lang="he-IL" altLang="de-DE" dirty="0">
                <a:latin typeface="Arial" panose="020B0604020202020204" pitchFamily="34" charset="0"/>
                <a:cs typeface="Arial" panose="020B0604020202020204" pitchFamily="34" charset="0"/>
              </a:rPr>
              <a:t>למידת יכולות ומיומנויות</a:t>
            </a:r>
            <a:endParaRPr lang="en-GB" altLang="de-DE" dirty="0">
              <a:latin typeface="Arial" panose="020B0604020202020204" pitchFamily="34" charset="0"/>
              <a:cs typeface="Arial" panose="020B0604020202020204" pitchFamily="34" charset="0"/>
            </a:endParaRPr>
          </a:p>
        </p:txBody>
      </p:sp>
      <p:sp>
        <p:nvSpPr>
          <p:cNvPr id="11" name="Rectangle 17">
            <a:extLst>
              <a:ext uri="{FF2B5EF4-FFF2-40B4-BE49-F238E27FC236}">
                <a16:creationId xmlns:a16="http://schemas.microsoft.com/office/drawing/2014/main" id="{753CCE2D-8A9E-4624-BABF-07FCFDEC6268}"/>
              </a:ext>
            </a:extLst>
          </p:cNvPr>
          <p:cNvSpPr>
            <a:spLocks noChangeArrowheads="1"/>
          </p:cNvSpPr>
          <p:nvPr/>
        </p:nvSpPr>
        <p:spPr bwMode="auto">
          <a:xfrm>
            <a:off x="1531627" y="3990952"/>
            <a:ext cx="2451312" cy="865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lnSpc>
                <a:spcPct val="93000"/>
              </a:lnSpc>
              <a:buClr>
                <a:srgbClr val="000000"/>
              </a:buClr>
              <a:buFont typeface="Arial" panose="020B0604020202020204" pitchFamily="34" charset="0"/>
              <a:buNone/>
            </a:pPr>
            <a:r>
              <a:rPr lang="he-IL" altLang="de-DE" b="1" dirty="0">
                <a:solidFill>
                  <a:schemeClr val="accent1"/>
                </a:solidFill>
                <a:latin typeface="Arial" panose="020B0604020202020204" pitchFamily="34" charset="0"/>
                <a:cs typeface="Arial" panose="020B0604020202020204" pitchFamily="34" charset="0"/>
              </a:rPr>
              <a:t>חינוך</a:t>
            </a:r>
            <a:endParaRPr lang="en-GB" altLang="de-DE" b="1" dirty="0">
              <a:solidFill>
                <a:schemeClr val="accent1"/>
              </a:solidFill>
              <a:latin typeface="Arial" panose="020B0604020202020204" pitchFamily="34" charset="0"/>
              <a:cs typeface="Arial" panose="020B0604020202020204" pitchFamily="34" charset="0"/>
            </a:endParaRPr>
          </a:p>
          <a:p>
            <a:pPr algn="r" rtl="1">
              <a:lnSpc>
                <a:spcPct val="93000"/>
              </a:lnSpc>
              <a:buClr>
                <a:srgbClr val="000000"/>
              </a:buClr>
              <a:buFont typeface="Arial" panose="020B0604020202020204" pitchFamily="34" charset="0"/>
              <a:buNone/>
            </a:pPr>
            <a:r>
              <a:rPr lang="he-IL" altLang="de-DE" dirty="0">
                <a:latin typeface="Arial" panose="020B0604020202020204" pitchFamily="34" charset="0"/>
                <a:cs typeface="Arial" panose="020B0604020202020204" pitchFamily="34" charset="0"/>
              </a:rPr>
              <a:t>למידת נורמות,</a:t>
            </a:r>
          </a:p>
          <a:p>
            <a:pPr algn="r" rtl="1">
              <a:lnSpc>
                <a:spcPct val="93000"/>
              </a:lnSpc>
              <a:buClr>
                <a:srgbClr val="000000"/>
              </a:buClr>
              <a:buFont typeface="Arial" panose="020B0604020202020204" pitchFamily="34" charset="0"/>
              <a:buNone/>
            </a:pPr>
            <a:r>
              <a:rPr lang="he-IL" altLang="de-DE" dirty="0">
                <a:latin typeface="Arial" panose="020B0604020202020204" pitchFamily="34" charset="0"/>
                <a:cs typeface="Arial" panose="020B0604020202020204" pitchFamily="34" charset="0"/>
              </a:rPr>
              <a:t>ערכים וכישורים חברתיים.</a:t>
            </a:r>
            <a:endParaRPr lang="en-GB" altLang="de-DE" dirty="0">
              <a:latin typeface="Arial" panose="020B0604020202020204" pitchFamily="34" charset="0"/>
              <a:cs typeface="Arial" panose="020B0604020202020204" pitchFamily="34" charset="0"/>
            </a:endParaRPr>
          </a:p>
        </p:txBody>
      </p:sp>
      <p:sp>
        <p:nvSpPr>
          <p:cNvPr id="12" name="Rectangle 5">
            <a:extLst>
              <a:ext uri="{FF2B5EF4-FFF2-40B4-BE49-F238E27FC236}">
                <a16:creationId xmlns:a16="http://schemas.microsoft.com/office/drawing/2014/main" id="{9A8C6A2A-7990-402F-8C92-E2C458DA2E7B}"/>
              </a:ext>
            </a:extLst>
          </p:cNvPr>
          <p:cNvSpPr>
            <a:spLocks noChangeArrowheads="1"/>
          </p:cNvSpPr>
          <p:nvPr/>
        </p:nvSpPr>
        <p:spPr bwMode="auto">
          <a:xfrm>
            <a:off x="6335681" y="1816913"/>
            <a:ext cx="2362232" cy="36426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algn="r" defTabSz="914400" rtl="1"/>
            <a:r>
              <a:rPr lang="he-IL" altLang="de-DE" sz="1600" b="1" dirty="0">
                <a:solidFill>
                  <a:schemeClr val="tx1"/>
                </a:solidFill>
                <a:cs typeface="Arial" panose="020B0604020202020204" pitchFamily="34" charset="0"/>
              </a:rPr>
              <a:t>מעונות היום מעניקים</a:t>
            </a:r>
            <a:r>
              <a:rPr lang="de-DE" altLang="de-DE" sz="1600" b="1" dirty="0">
                <a:solidFill>
                  <a:schemeClr val="tx1"/>
                </a:solidFill>
                <a:cs typeface="Arial" panose="020B0604020202020204" pitchFamily="34" charset="0"/>
              </a:rPr>
              <a:t> </a:t>
            </a:r>
            <a:r>
              <a:rPr lang="he-IL" altLang="de-DE" sz="1900" dirty="0">
                <a:cs typeface="Arial" panose="020B0604020202020204" pitchFamily="34" charset="0"/>
              </a:rPr>
              <a:t>...</a:t>
            </a:r>
            <a:endParaRPr lang="en-GB" altLang="de-DE" sz="1900" dirty="0">
              <a:cs typeface="Arial" panose="020B0604020202020204" pitchFamily="34" charset="0"/>
            </a:endParaRPr>
          </a:p>
        </p:txBody>
      </p:sp>
      <p:sp>
        <p:nvSpPr>
          <p:cNvPr id="13" name="Rectangle 15">
            <a:extLst>
              <a:ext uri="{FF2B5EF4-FFF2-40B4-BE49-F238E27FC236}">
                <a16:creationId xmlns:a16="http://schemas.microsoft.com/office/drawing/2014/main" id="{CF011C57-CA9A-430B-808B-D1CEAA4BA727}"/>
              </a:ext>
            </a:extLst>
          </p:cNvPr>
          <p:cNvSpPr>
            <a:spLocks noChangeArrowheads="1"/>
          </p:cNvSpPr>
          <p:nvPr/>
        </p:nvSpPr>
        <p:spPr bwMode="auto">
          <a:xfrm>
            <a:off x="5716588" y="3868151"/>
            <a:ext cx="2895600" cy="6076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lnSpc>
                <a:spcPct val="93000"/>
              </a:lnSpc>
              <a:buClr>
                <a:srgbClr val="000000"/>
              </a:buClr>
              <a:buFont typeface="Arial" panose="020B0604020202020204" pitchFamily="34" charset="0"/>
              <a:buNone/>
            </a:pPr>
            <a:r>
              <a:rPr lang="he-IL" altLang="de-DE" b="1" dirty="0">
                <a:latin typeface="Arial" panose="020B0604020202020204" pitchFamily="34" charset="0"/>
                <a:cs typeface="Arial" panose="020B0604020202020204" pitchFamily="34" charset="0"/>
              </a:rPr>
              <a:t>התפקידים העיקריים</a:t>
            </a:r>
          </a:p>
          <a:p>
            <a:pPr algn="r" rtl="1">
              <a:lnSpc>
                <a:spcPct val="93000"/>
              </a:lnSpc>
              <a:buClr>
                <a:srgbClr val="000000"/>
              </a:buClr>
              <a:buFont typeface="Arial" panose="020B0604020202020204" pitchFamily="34" charset="0"/>
              <a:buNone/>
            </a:pPr>
            <a:r>
              <a:rPr lang="he-IL" altLang="de-DE" b="1" dirty="0">
                <a:latin typeface="Arial" panose="020B0604020202020204" pitchFamily="34" charset="0"/>
                <a:cs typeface="Arial" panose="020B0604020202020204" pitchFamily="34" charset="0"/>
              </a:rPr>
              <a:t> של מעונות היום</a:t>
            </a:r>
            <a:r>
              <a:rPr lang="de-DE" altLang="de-DE" b="1" dirty="0">
                <a:latin typeface="Arial" panose="020B0604020202020204" pitchFamily="34" charset="0"/>
                <a:cs typeface="Arial" panose="020B0604020202020204" pitchFamily="34" charset="0"/>
              </a:rPr>
              <a:t> … </a:t>
            </a:r>
            <a:endParaRPr lang="en-GB" altLang="de-DE" b="1" dirty="0">
              <a:latin typeface="Arial" panose="020B0604020202020204" pitchFamily="34" charset="0"/>
              <a:cs typeface="Arial" panose="020B0604020202020204" pitchFamily="34" charset="0"/>
            </a:endParaRPr>
          </a:p>
        </p:txBody>
      </p:sp>
      <p:sp>
        <p:nvSpPr>
          <p:cNvPr id="14" name="Rectangle 16">
            <a:extLst>
              <a:ext uri="{FF2B5EF4-FFF2-40B4-BE49-F238E27FC236}">
                <a16:creationId xmlns:a16="http://schemas.microsoft.com/office/drawing/2014/main" id="{3AFD4F66-A621-45DC-A64E-2FCEC00A8519}"/>
              </a:ext>
            </a:extLst>
          </p:cNvPr>
          <p:cNvSpPr>
            <a:spLocks noChangeArrowheads="1"/>
          </p:cNvSpPr>
          <p:nvPr/>
        </p:nvSpPr>
        <p:spPr bwMode="auto">
          <a:xfrm>
            <a:off x="1403648" y="5064101"/>
            <a:ext cx="2624138" cy="865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a:lnSpc>
                <a:spcPct val="93000"/>
              </a:lnSpc>
              <a:buClr>
                <a:srgbClr val="000000"/>
              </a:buClr>
              <a:buFont typeface="Arial" panose="020B0604020202020204" pitchFamily="34" charset="0"/>
              <a:buNone/>
            </a:pPr>
            <a:r>
              <a:rPr lang="he-IL" altLang="de-DE" b="1" dirty="0">
                <a:solidFill>
                  <a:schemeClr val="accent1"/>
                </a:solidFill>
                <a:latin typeface="Arial" panose="020B0604020202020204" pitchFamily="34" charset="0"/>
                <a:cs typeface="Arial" panose="020B0604020202020204" pitchFamily="34" charset="0"/>
              </a:rPr>
              <a:t>הדרכה</a:t>
            </a:r>
            <a:endParaRPr lang="en-GB" altLang="de-DE" b="1" dirty="0">
              <a:solidFill>
                <a:schemeClr val="accent1"/>
              </a:solidFill>
              <a:latin typeface="Arial" panose="020B0604020202020204" pitchFamily="34" charset="0"/>
              <a:cs typeface="Arial" panose="020B0604020202020204" pitchFamily="34" charset="0"/>
            </a:endParaRPr>
          </a:p>
          <a:p>
            <a:pPr algn="r" rtl="1">
              <a:lnSpc>
                <a:spcPct val="93000"/>
              </a:lnSpc>
              <a:buClr>
                <a:srgbClr val="000000"/>
              </a:buClr>
              <a:buFont typeface="Arial" panose="020B0604020202020204" pitchFamily="34" charset="0"/>
              <a:buNone/>
            </a:pPr>
            <a:r>
              <a:rPr lang="he-IL" altLang="de-DE" dirty="0">
                <a:latin typeface="Arial" panose="020B0604020202020204" pitchFamily="34" charset="0"/>
                <a:cs typeface="Arial" panose="020B0604020202020204" pitchFamily="34" charset="0"/>
              </a:rPr>
              <a:t>הבטחת הטיפול בילדים </a:t>
            </a:r>
          </a:p>
          <a:p>
            <a:pPr algn="r" rtl="1">
              <a:lnSpc>
                <a:spcPct val="93000"/>
              </a:lnSpc>
              <a:buClr>
                <a:srgbClr val="000000"/>
              </a:buClr>
              <a:buFont typeface="Arial" panose="020B0604020202020204" pitchFamily="34" charset="0"/>
              <a:buNone/>
            </a:pPr>
            <a:r>
              <a:rPr lang="he-IL" altLang="de-DE" dirty="0">
                <a:latin typeface="Arial" panose="020B0604020202020204" pitchFamily="34" charset="0"/>
                <a:cs typeface="Arial" panose="020B0604020202020204" pitchFamily="34" charset="0"/>
              </a:rPr>
              <a:t>והפיקוח עליו.</a:t>
            </a:r>
            <a:endParaRPr lang="en-GB" altLang="de-DE" dirty="0">
              <a:latin typeface="Arial" panose="020B0604020202020204" pitchFamily="34" charset="0"/>
              <a:cs typeface="Arial" panose="020B0604020202020204" pitchFamily="34" charset="0"/>
            </a:endParaRPr>
          </a:p>
        </p:txBody>
      </p:sp>
      <p:sp>
        <p:nvSpPr>
          <p:cNvPr id="15" name="Rectangle 25">
            <a:extLst>
              <a:ext uri="{FF2B5EF4-FFF2-40B4-BE49-F238E27FC236}">
                <a16:creationId xmlns:a16="http://schemas.microsoft.com/office/drawing/2014/main" id="{17642EE8-C9D7-41C6-BC7C-F91953F399F6}"/>
              </a:ext>
            </a:extLst>
          </p:cNvPr>
          <p:cNvSpPr>
            <a:spLocks noChangeArrowheads="1"/>
          </p:cNvSpPr>
          <p:nvPr/>
        </p:nvSpPr>
        <p:spPr bwMode="auto">
          <a:xfrm>
            <a:off x="2670472" y="1567275"/>
            <a:ext cx="3705225" cy="354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defTabSz="914400">
              <a:buFont typeface="Arial" panose="020B0604020202020204" pitchFamily="34" charset="0"/>
              <a:buNone/>
            </a:pPr>
            <a:r>
              <a:rPr lang="he-IL" altLang="de-DE" b="1" dirty="0">
                <a:solidFill>
                  <a:schemeClr val="accent1"/>
                </a:solidFill>
                <a:cs typeface="Arial" pitchFamily="34" charset="0"/>
              </a:rPr>
              <a:t>סיוע להורים</a:t>
            </a:r>
            <a:endParaRPr lang="en-GB" altLang="de-DE" b="1" dirty="0">
              <a:solidFill>
                <a:schemeClr val="accent1"/>
              </a:solidFill>
              <a:cs typeface="Arial" pitchFamily="34" charset="0"/>
            </a:endParaRPr>
          </a:p>
        </p:txBody>
      </p:sp>
      <p:sp>
        <p:nvSpPr>
          <p:cNvPr id="16" name="Rectangle 26">
            <a:extLst>
              <a:ext uri="{FF2B5EF4-FFF2-40B4-BE49-F238E27FC236}">
                <a16:creationId xmlns:a16="http://schemas.microsoft.com/office/drawing/2014/main" id="{7B442627-070B-4F94-9A76-507E50A81698}"/>
              </a:ext>
            </a:extLst>
          </p:cNvPr>
          <p:cNvSpPr>
            <a:spLocks noChangeArrowheads="1"/>
          </p:cNvSpPr>
          <p:nvPr/>
        </p:nvSpPr>
        <p:spPr bwMode="auto">
          <a:xfrm>
            <a:off x="2475795" y="1922052"/>
            <a:ext cx="1507144"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3000"/>
              </a:lnSpc>
              <a:buClr>
                <a:srgbClr val="000000"/>
              </a:buClr>
              <a:buFont typeface="Arial" panose="020B0604020202020204" pitchFamily="34" charset="0"/>
              <a:buNone/>
            </a:pPr>
            <a:r>
              <a:rPr lang="he-IL" altLang="de-DE" b="1" dirty="0">
                <a:solidFill>
                  <a:schemeClr val="accent1"/>
                </a:solidFill>
                <a:latin typeface="Arial" panose="020B0604020202020204" pitchFamily="34" charset="0"/>
                <a:cs typeface="Arial" panose="020B0604020202020204" pitchFamily="34" charset="0"/>
              </a:rPr>
              <a:t>תמיכה בילדים</a:t>
            </a:r>
            <a:endParaRPr lang="en-GB" altLang="de-DE" b="1" dirty="0">
              <a:solidFill>
                <a:schemeClr val="accent1"/>
              </a:solidFill>
              <a:latin typeface="Arial" panose="020B0604020202020204" pitchFamily="34" charset="0"/>
              <a:cs typeface="Arial" panose="020B0604020202020204" pitchFamily="34" charset="0"/>
            </a:endParaRPr>
          </a:p>
        </p:txBody>
      </p:sp>
      <p:sp>
        <p:nvSpPr>
          <p:cNvPr id="17" name="Line 38">
            <a:extLst>
              <a:ext uri="{FF2B5EF4-FFF2-40B4-BE49-F238E27FC236}">
                <a16:creationId xmlns:a16="http://schemas.microsoft.com/office/drawing/2014/main" id="{7795812E-C1EA-4DBC-B4F5-19B64E1EA89A}"/>
              </a:ext>
            </a:extLst>
          </p:cNvPr>
          <p:cNvSpPr>
            <a:spLocks noChangeShapeType="1"/>
          </p:cNvSpPr>
          <p:nvPr/>
        </p:nvSpPr>
        <p:spPr bwMode="auto">
          <a:xfrm>
            <a:off x="4211638" y="4171952"/>
            <a:ext cx="209708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8" name="Line 39">
            <a:extLst>
              <a:ext uri="{FF2B5EF4-FFF2-40B4-BE49-F238E27FC236}">
                <a16:creationId xmlns:a16="http://schemas.microsoft.com/office/drawing/2014/main" id="{66EEC39C-8055-45A5-BDAA-D6F41B7EF692}"/>
              </a:ext>
            </a:extLst>
          </p:cNvPr>
          <p:cNvSpPr>
            <a:spLocks noChangeShapeType="1"/>
          </p:cNvSpPr>
          <p:nvPr/>
        </p:nvSpPr>
        <p:spPr bwMode="auto">
          <a:xfrm flipH="1">
            <a:off x="4232276" y="3098802"/>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9" name="Line 40">
            <a:extLst>
              <a:ext uri="{FF2B5EF4-FFF2-40B4-BE49-F238E27FC236}">
                <a16:creationId xmlns:a16="http://schemas.microsoft.com/office/drawing/2014/main" id="{07302595-AAAD-4BF7-8266-FF18302C0013}"/>
              </a:ext>
            </a:extLst>
          </p:cNvPr>
          <p:cNvSpPr>
            <a:spLocks noChangeShapeType="1"/>
          </p:cNvSpPr>
          <p:nvPr/>
        </p:nvSpPr>
        <p:spPr bwMode="auto">
          <a:xfrm flipV="1">
            <a:off x="4992688" y="3079752"/>
            <a:ext cx="0" cy="10922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0" name="Line 41">
            <a:extLst>
              <a:ext uri="{FF2B5EF4-FFF2-40B4-BE49-F238E27FC236}">
                <a16:creationId xmlns:a16="http://schemas.microsoft.com/office/drawing/2014/main" id="{73382AB3-A402-45E2-80A6-CC27BFFA74F1}"/>
              </a:ext>
            </a:extLst>
          </p:cNvPr>
          <p:cNvSpPr>
            <a:spLocks noChangeShapeType="1"/>
          </p:cNvSpPr>
          <p:nvPr/>
        </p:nvSpPr>
        <p:spPr bwMode="auto">
          <a:xfrm flipH="1">
            <a:off x="4232276" y="5241927"/>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1" name="Line 42">
            <a:extLst>
              <a:ext uri="{FF2B5EF4-FFF2-40B4-BE49-F238E27FC236}">
                <a16:creationId xmlns:a16="http://schemas.microsoft.com/office/drawing/2014/main" id="{15A195D8-FE4A-4A7B-BBD7-E766DA850A03}"/>
              </a:ext>
            </a:extLst>
          </p:cNvPr>
          <p:cNvSpPr>
            <a:spLocks noChangeShapeType="1"/>
          </p:cNvSpPr>
          <p:nvPr/>
        </p:nvSpPr>
        <p:spPr bwMode="auto">
          <a:xfrm flipV="1">
            <a:off x="4992688" y="4171952"/>
            <a:ext cx="0" cy="1087438"/>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2" name="Line 43">
            <a:extLst>
              <a:ext uri="{FF2B5EF4-FFF2-40B4-BE49-F238E27FC236}">
                <a16:creationId xmlns:a16="http://schemas.microsoft.com/office/drawing/2014/main" id="{4A2B31E0-5325-4BE6-A296-41B140672235}"/>
              </a:ext>
            </a:extLst>
          </p:cNvPr>
          <p:cNvSpPr>
            <a:spLocks noChangeShapeType="1"/>
          </p:cNvSpPr>
          <p:nvPr/>
        </p:nvSpPr>
        <p:spPr bwMode="auto">
          <a:xfrm>
            <a:off x="4992688" y="1981202"/>
            <a:ext cx="131603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3" name="Line 44">
            <a:extLst>
              <a:ext uri="{FF2B5EF4-FFF2-40B4-BE49-F238E27FC236}">
                <a16:creationId xmlns:a16="http://schemas.microsoft.com/office/drawing/2014/main" id="{BB62473A-E42F-4E26-9604-0231296E5C72}"/>
              </a:ext>
            </a:extLst>
          </p:cNvPr>
          <p:cNvSpPr>
            <a:spLocks noChangeShapeType="1"/>
          </p:cNvSpPr>
          <p:nvPr/>
        </p:nvSpPr>
        <p:spPr bwMode="auto">
          <a:xfrm flipH="1">
            <a:off x="4232276" y="1744664"/>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4" name="Line 45">
            <a:extLst>
              <a:ext uri="{FF2B5EF4-FFF2-40B4-BE49-F238E27FC236}">
                <a16:creationId xmlns:a16="http://schemas.microsoft.com/office/drawing/2014/main" id="{173D8F4B-1FA5-463C-A3F0-D5E8DB7599D1}"/>
              </a:ext>
            </a:extLst>
          </p:cNvPr>
          <p:cNvSpPr>
            <a:spLocks noChangeShapeType="1"/>
          </p:cNvSpPr>
          <p:nvPr/>
        </p:nvSpPr>
        <p:spPr bwMode="auto">
          <a:xfrm flipH="1">
            <a:off x="4232276" y="2174877"/>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5" name="Line 50">
            <a:extLst>
              <a:ext uri="{FF2B5EF4-FFF2-40B4-BE49-F238E27FC236}">
                <a16:creationId xmlns:a16="http://schemas.microsoft.com/office/drawing/2014/main" id="{FDBE410B-AE6D-41A4-82D9-BA1997D42E68}"/>
              </a:ext>
            </a:extLst>
          </p:cNvPr>
          <p:cNvSpPr>
            <a:spLocks noChangeShapeType="1"/>
          </p:cNvSpPr>
          <p:nvPr/>
        </p:nvSpPr>
        <p:spPr bwMode="auto">
          <a:xfrm flipV="1">
            <a:off x="4992688" y="1744664"/>
            <a:ext cx="0" cy="430213"/>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קידום ותמיכה</a:t>
            </a:r>
            <a:endParaRPr lang="de-DE" dirty="0"/>
          </a:p>
        </p:txBody>
      </p:sp>
    </p:spTree>
    <p:extLst>
      <p:ext uri="{BB962C8B-B14F-4D97-AF65-F5344CB8AC3E}">
        <p14:creationId xmlns:p14="http://schemas.microsoft.com/office/powerpoint/2010/main" val="141534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2.2.6 התפתחות ההיצע של מעונות היום לילדים</a:t>
            </a:r>
            <a:endParaRPr lang="en-GB" altLang="de-DE" dirty="0">
              <a:solidFill>
                <a:srgbClr val="000000"/>
              </a:solidFill>
              <a:ea typeface="Times New Roman" panose="02020603050405020304" pitchFamily="18" charset="0"/>
            </a:endParaRPr>
          </a:p>
        </p:txBody>
      </p:sp>
      <p:sp>
        <p:nvSpPr>
          <p:cNvPr id="26" name="Textfeld 25"/>
          <p:cNvSpPr txBox="1"/>
          <p:nvPr/>
        </p:nvSpPr>
        <p:spPr>
          <a:xfrm>
            <a:off x="829134" y="1462198"/>
            <a:ext cx="3593551" cy="369332"/>
          </a:xfrm>
          <a:prstGeom prst="rect">
            <a:avLst/>
          </a:prstGeom>
          <a:noFill/>
        </p:spPr>
        <p:txBody>
          <a:bodyPr wrap="square" rtlCol="0">
            <a:spAutoFit/>
          </a:bodyPr>
          <a:lstStyle/>
          <a:p>
            <a:pPr algn="ctr" rtl="1"/>
            <a:r>
              <a:rPr lang="he-IL" dirty="0">
                <a:solidFill>
                  <a:srgbClr val="000000"/>
                </a:solidFill>
                <a:latin typeface="Arial" panose="020B0604020202020204" pitchFamily="34" charset="0"/>
                <a:cs typeface="Arial" panose="020B0604020202020204" pitchFamily="34" charset="0"/>
              </a:rPr>
              <a:t>ילדים מתחת לגיל 3 (ב-%)</a:t>
            </a:r>
            <a:endParaRPr lang="de-DE" dirty="0">
              <a:solidFill>
                <a:srgbClr val="000000"/>
              </a:solidFill>
              <a:latin typeface="Arial" panose="020B0604020202020204" pitchFamily="34" charset="0"/>
              <a:cs typeface="Arial" panose="020B0604020202020204" pitchFamily="34" charset="0"/>
            </a:endParaRPr>
          </a:p>
        </p:txBody>
      </p:sp>
      <p:sp>
        <p:nvSpPr>
          <p:cNvPr id="27" name="Textfeld 26"/>
          <p:cNvSpPr txBox="1"/>
          <p:nvPr/>
        </p:nvSpPr>
        <p:spPr>
          <a:xfrm>
            <a:off x="5148064" y="1445456"/>
            <a:ext cx="3528392" cy="369332"/>
          </a:xfrm>
          <a:prstGeom prst="rect">
            <a:avLst/>
          </a:prstGeom>
          <a:noFill/>
        </p:spPr>
        <p:txBody>
          <a:bodyPr wrap="square" rtlCol="0">
            <a:spAutoFit/>
          </a:bodyPr>
          <a:lstStyle/>
          <a:p>
            <a:pPr algn="r" rtl="1"/>
            <a:r>
              <a:rPr lang="he-IL" dirty="0">
                <a:solidFill>
                  <a:srgbClr val="000000"/>
                </a:solidFill>
                <a:latin typeface="Arial" panose="020B0604020202020204" pitchFamily="34" charset="0"/>
                <a:cs typeface="Arial" panose="020B0604020202020204" pitchFamily="34" charset="0"/>
              </a:rPr>
              <a:t>ילדים מגיל 3 עד גיל 6 (ב-%)</a:t>
            </a:r>
            <a:endParaRPr lang="de-DE" dirty="0">
              <a:solidFill>
                <a:srgbClr val="000000"/>
              </a:solidFill>
              <a:latin typeface="Arial" panose="020B0604020202020204" pitchFamily="34" charset="0"/>
              <a:cs typeface="Arial" panose="020B0604020202020204" pitchFamily="34" charset="0"/>
            </a:endParaRPr>
          </a:p>
        </p:txBody>
      </p:sp>
      <p:sp>
        <p:nvSpPr>
          <p:cNvPr id="1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קידום ותמיכה</a:t>
            </a:r>
            <a:endParaRPr lang="de-DE" dirty="0"/>
          </a:p>
        </p:txBody>
      </p:sp>
      <p:graphicFrame>
        <p:nvGraphicFramePr>
          <p:cNvPr id="14" name="Diagramm 13"/>
          <p:cNvGraphicFramePr>
            <a:graphicFrameLocks/>
          </p:cNvGraphicFramePr>
          <p:nvPr>
            <p:extLst>
              <p:ext uri="{D42A27DB-BD31-4B8C-83A1-F6EECF244321}">
                <p14:modId xmlns:p14="http://schemas.microsoft.com/office/powerpoint/2010/main" val="2591721969"/>
              </p:ext>
            </p:extLst>
          </p:nvPr>
        </p:nvGraphicFramePr>
        <p:xfrm>
          <a:off x="4422685" y="1935899"/>
          <a:ext cx="4541803" cy="4229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iagramm 14"/>
          <p:cNvGraphicFramePr>
            <a:graphicFrameLocks/>
          </p:cNvGraphicFramePr>
          <p:nvPr>
            <p:extLst>
              <p:ext uri="{D42A27DB-BD31-4B8C-83A1-F6EECF244321}">
                <p14:modId xmlns:p14="http://schemas.microsoft.com/office/powerpoint/2010/main" val="778047765"/>
              </p:ext>
            </p:extLst>
          </p:nvPr>
        </p:nvGraphicFramePr>
        <p:xfrm>
          <a:off x="179512" y="1897010"/>
          <a:ext cx="4536504" cy="42682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125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he-IL" dirty="0">
                <a:solidFill>
                  <a:srgbClr val="000000"/>
                </a:solidFill>
              </a:rPr>
              <a:t>1.1.1 אוכלוסייה</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573052"/>
            <a:ext cx="8188358" cy="4520752"/>
          </a:xfrm>
        </p:spPr>
        <p:txBody>
          <a:bodyPr>
            <a:normAutofit/>
          </a:bodyPr>
          <a:lstStyle/>
          <a:p>
            <a:pPr marL="0" indent="0" algn="ctr">
              <a:buNone/>
            </a:pPr>
            <a:r>
              <a:rPr lang="he-IL" sz="1800" dirty="0">
                <a:solidFill>
                  <a:srgbClr val="000000"/>
                </a:solidFill>
              </a:rPr>
              <a:t>נתוני האוכלוסייה בגרמניה ב-1999, 2009 ו-2019 באחוזים לפי קבוצות גיל</a:t>
            </a:r>
            <a:endParaRPr lang="de-DE" sz="1800" dirty="0">
              <a:solidFill>
                <a:srgbClr val="000000"/>
              </a:solidFill>
            </a:endParaRPr>
          </a:p>
        </p:txBody>
      </p:sp>
      <p:sp>
        <p:nvSpPr>
          <p:cNvPr id="9"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graphicFrame>
        <p:nvGraphicFramePr>
          <p:cNvPr id="12" name="Diagramm 11"/>
          <p:cNvGraphicFramePr>
            <a:graphicFrameLocks noGrp="1"/>
          </p:cNvGraphicFramePr>
          <p:nvPr>
            <p:extLst>
              <p:ext uri="{D42A27DB-BD31-4B8C-83A1-F6EECF244321}">
                <p14:modId xmlns:p14="http://schemas.microsoft.com/office/powerpoint/2010/main" val="2754437817"/>
              </p:ext>
            </p:extLst>
          </p:nvPr>
        </p:nvGraphicFramePr>
        <p:xfrm>
          <a:off x="1205232" y="2008108"/>
          <a:ext cx="6954696" cy="4085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988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pPr rtl="1"/>
            <a:endParaRPr lang="he-IL" sz="2800" dirty="0">
              <a:solidFill>
                <a:srgbClr val="000000"/>
              </a:solidFill>
            </a:endParaRPr>
          </a:p>
          <a:p>
            <a:pPr rtl="1"/>
            <a:r>
              <a:rPr lang="he-IL" sz="2800" dirty="0">
                <a:solidFill>
                  <a:srgbClr val="000000"/>
                </a:solidFill>
              </a:rPr>
              <a:t>2.3 סיוע בחינוך</a:t>
            </a:r>
            <a:endParaRPr lang="de-DE" sz="2800" dirty="0">
              <a:solidFill>
                <a:srgbClr val="000000"/>
              </a:solidFill>
            </a:endParaRPr>
          </a:p>
        </p:txBody>
      </p:sp>
      <p:sp>
        <p:nvSpPr>
          <p:cNvPr id="4" name="Titel 3"/>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2. משימות ותחומי עבודה</a:t>
            </a:r>
            <a:endParaRPr lang="de-DE"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878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buNone/>
            </a:pPr>
            <a:r>
              <a:rPr lang="he-IL" dirty="0">
                <a:solidFill>
                  <a:srgbClr val="000000"/>
                </a:solidFill>
              </a:rPr>
              <a:t>סעיף 27 פסקה 1 בספר החוקים הסוציאלי השמיני </a:t>
            </a:r>
            <a:r>
              <a:rPr lang="he-IL" b="0" dirty="0">
                <a:solidFill>
                  <a:srgbClr val="000000"/>
                </a:solidFill>
              </a:rPr>
              <a:t>הוא הנורמה החוקית העיקרית למתן שירותי סיוע בחינוך.</a:t>
            </a:r>
          </a:p>
          <a:p>
            <a:pPr marL="0" indent="0" algn="r" rtl="1">
              <a:buNone/>
            </a:pPr>
            <a:r>
              <a:rPr lang="he-IL" dirty="0">
                <a:solidFill>
                  <a:srgbClr val="000000"/>
                </a:solidFill>
              </a:rPr>
              <a:t>הזכאים לקבלת השירות</a:t>
            </a:r>
            <a:r>
              <a:rPr lang="he-IL" b="0" dirty="0">
                <a:solidFill>
                  <a:srgbClr val="000000"/>
                </a:solidFill>
              </a:rPr>
              <a:t> הם ההורים והאפוטרופוסים.</a:t>
            </a:r>
          </a:p>
          <a:p>
            <a:pPr marL="0" indent="0" algn="r" rtl="1">
              <a:buNone/>
            </a:pPr>
            <a:r>
              <a:rPr lang="he-IL" dirty="0">
                <a:solidFill>
                  <a:srgbClr val="000000"/>
                </a:solidFill>
              </a:rPr>
              <a:t>התנאי לזכאות </a:t>
            </a:r>
            <a:r>
              <a:rPr lang="he-IL" b="0" dirty="0">
                <a:solidFill>
                  <a:srgbClr val="000000"/>
                </a:solidFill>
              </a:rPr>
              <a:t>הוא הצורך בסיוע בחינוך, קרי היעדר טיפול התואם את טובת הילד.</a:t>
            </a:r>
          </a:p>
          <a:p>
            <a:pPr marL="0" indent="0" algn="r" rtl="1">
              <a:buNone/>
            </a:pPr>
            <a:r>
              <a:rPr lang="he-IL" dirty="0">
                <a:solidFill>
                  <a:srgbClr val="000000"/>
                </a:solidFill>
              </a:rPr>
              <a:t>תוכן הזכאות </a:t>
            </a:r>
            <a:r>
              <a:rPr lang="he-IL" b="0" dirty="0">
                <a:solidFill>
                  <a:srgbClr val="000000"/>
                </a:solidFill>
              </a:rPr>
              <a:t>מסתמך על קיומן של צורות תמיכה הכרחיות ומתאימות, קרי בחינתן של שתי שאלות:</a:t>
            </a:r>
          </a:p>
          <a:p>
            <a:pPr marL="719138" lvl="1" indent="-457200" algn="r" rtl="1">
              <a:buSzPct val="100000"/>
              <a:buFont typeface="+mj-lt"/>
              <a:buAutoNum type="arabicPeriod"/>
            </a:pPr>
            <a:r>
              <a:rPr lang="he-IL" b="0" dirty="0">
                <a:solidFill>
                  <a:srgbClr val="000000"/>
                </a:solidFill>
              </a:rPr>
              <a:t>איזו תמיכה </a:t>
            </a:r>
            <a:r>
              <a:rPr lang="he-IL" dirty="0">
                <a:solidFill>
                  <a:srgbClr val="000000"/>
                </a:solidFill>
              </a:rPr>
              <a:t>תתאים</a:t>
            </a:r>
            <a:r>
              <a:rPr lang="he-IL" b="0" dirty="0">
                <a:solidFill>
                  <a:srgbClr val="000000"/>
                </a:solidFill>
              </a:rPr>
              <a:t> כדי להשיג את ההשפעה הרצויה?</a:t>
            </a:r>
          </a:p>
          <a:p>
            <a:pPr marL="719138" lvl="1" indent="-457200" algn="r" rtl="1">
              <a:buSzPct val="100000"/>
              <a:buFont typeface="+mj-lt"/>
              <a:buAutoNum type="arabicPeriod"/>
            </a:pPr>
            <a:r>
              <a:rPr lang="he-IL" b="0" dirty="0">
                <a:solidFill>
                  <a:srgbClr val="000000"/>
                </a:solidFill>
              </a:rPr>
              <a:t>איזו תמיכה </a:t>
            </a:r>
            <a:r>
              <a:rPr lang="he-IL" dirty="0">
                <a:solidFill>
                  <a:srgbClr val="000000"/>
                </a:solidFill>
              </a:rPr>
              <a:t>נחוצה</a:t>
            </a:r>
            <a:r>
              <a:rPr lang="he-IL" b="0" dirty="0">
                <a:solidFill>
                  <a:srgbClr val="000000"/>
                </a:solidFill>
              </a:rPr>
              <a:t> כדי לתת מענה לצורך בה?</a:t>
            </a:r>
            <a:endParaRPr lang="de-DE" sz="2200"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lstStyle/>
          <a:p>
            <a:pPr rtl="1"/>
            <a:r>
              <a:rPr lang="he-IL" dirty="0">
                <a:solidFill>
                  <a:srgbClr val="000000"/>
                </a:solidFill>
              </a:rPr>
              <a:t>2.3.1 הבסיס החוקי לשירותי הסיוע בחינוך</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סיוע בחינוך</a:t>
            </a:r>
            <a:endParaRPr lang="de-DE" dirty="0"/>
          </a:p>
        </p:txBody>
      </p:sp>
    </p:spTree>
    <p:extLst>
      <p:ext uri="{BB962C8B-B14F-4D97-AF65-F5344CB8AC3E}">
        <p14:creationId xmlns:p14="http://schemas.microsoft.com/office/powerpoint/2010/main" val="1677415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00808"/>
            <a:ext cx="7918516" cy="4351338"/>
          </a:xfrm>
        </p:spPr>
        <p:txBody>
          <a:bodyPr>
            <a:noAutofit/>
          </a:bodyPr>
          <a:lstStyle/>
          <a:p>
            <a:pPr marL="0" indent="0" algn="r" rtl="1">
              <a:buNone/>
            </a:pPr>
            <a:r>
              <a:rPr lang="he-IL" dirty="0">
                <a:solidFill>
                  <a:srgbClr val="000000"/>
                </a:solidFill>
              </a:rPr>
              <a:t>תכנון שירותי הסיוע הוא תהליך </a:t>
            </a:r>
            <a:r>
              <a:rPr lang="he-IL" b="0" dirty="0">
                <a:solidFill>
                  <a:srgbClr val="000000"/>
                </a:solidFill>
              </a:rPr>
              <a:t>של בדיקה, הגדרה וסיכום בדבר השירותים הסוציאליים לסיוע בחינוך לפי סעיף 27 בספר החוקים הסוציאלי השמיני.</a:t>
            </a:r>
          </a:p>
          <a:p>
            <a:pPr marL="0" indent="0" algn="r" rtl="1">
              <a:buNone/>
            </a:pPr>
            <a:r>
              <a:rPr lang="he-IL" b="0" dirty="0">
                <a:solidFill>
                  <a:srgbClr val="000000"/>
                </a:solidFill>
              </a:rPr>
              <a:t>תהליך התכנון הוא </a:t>
            </a:r>
            <a:r>
              <a:rPr lang="he-IL" dirty="0">
                <a:solidFill>
                  <a:srgbClr val="000000"/>
                </a:solidFill>
              </a:rPr>
              <a:t>בראש ובראשונה </a:t>
            </a:r>
            <a:r>
              <a:rPr lang="he-IL" b="0" dirty="0">
                <a:solidFill>
                  <a:srgbClr val="000000"/>
                </a:solidFill>
              </a:rPr>
              <a:t>תהליך סוציו-פדגוגי שמטרתו עריכת דיונים וקבלת החלטות בהשתתפות גופים ציבוריים או עצמאיים וקהל היעד (הורים ואפוטרופוסים, ילדים ובני נוער).</a:t>
            </a:r>
          </a:p>
          <a:p>
            <a:pPr marL="0" indent="0" algn="r" rtl="1">
              <a:buNone/>
            </a:pPr>
            <a:r>
              <a:rPr lang="he-IL" b="0" dirty="0">
                <a:solidFill>
                  <a:srgbClr val="000000"/>
                </a:solidFill>
              </a:rPr>
              <a:t>לפי סעיף 36 בחוק, תהליך התכנון יכלול את המרכיבים הבאים:</a:t>
            </a:r>
          </a:p>
          <a:p>
            <a:pPr marL="547688" lvl="1" indent="-285750" algn="r" rtl="1"/>
            <a:r>
              <a:rPr lang="he-IL" b="0" dirty="0">
                <a:solidFill>
                  <a:srgbClr val="000000"/>
                </a:solidFill>
              </a:rPr>
              <a:t>מעורבות ההורים, הילדים ובני הנוער, וכן אפוטרופוס מלא/חלקי, במידה וישנו.</a:t>
            </a:r>
          </a:p>
          <a:p>
            <a:pPr marL="547688" lvl="1" indent="-285750" algn="r" rtl="1"/>
            <a:r>
              <a:rPr lang="he-IL" b="0" dirty="0">
                <a:solidFill>
                  <a:srgbClr val="000000"/>
                </a:solidFill>
              </a:rPr>
              <a:t>שיתוף פעולה בין אנשי מקצוע.</a:t>
            </a:r>
            <a:endParaRPr lang="de-DE" b="0" dirty="0">
              <a:solidFill>
                <a:srgbClr val="000000"/>
              </a:solidFill>
            </a:endParaRPr>
          </a:p>
          <a:p>
            <a:pPr marL="547688" lvl="1" indent="-285750" algn="r" rtl="1"/>
            <a:r>
              <a:rPr lang="de-DE" dirty="0" err="1"/>
              <a:t>עריכת</a:t>
            </a:r>
            <a:r>
              <a:rPr lang="de-DE" dirty="0"/>
              <a:t> </a:t>
            </a:r>
            <a:r>
              <a:rPr lang="de-DE" dirty="0" err="1"/>
              <a:t>תוכנית</a:t>
            </a:r>
            <a:r>
              <a:rPr lang="de-DE" dirty="0"/>
              <a:t> </a:t>
            </a:r>
            <a:r>
              <a:rPr lang="de-DE" dirty="0" err="1"/>
              <a:t>תמיכה</a:t>
            </a:r>
            <a:r>
              <a:rPr lang="de-DE" dirty="0"/>
              <a:t>,</a:t>
            </a:r>
            <a:endParaRPr lang="he-IL" b="0" dirty="0">
              <a:solidFill>
                <a:srgbClr val="000000"/>
              </a:solidFill>
            </a:endParaRPr>
          </a:p>
          <a:p>
            <a:pPr marL="547688" lvl="1" indent="-285750" algn="r" rtl="1"/>
            <a:r>
              <a:rPr lang="he-IL" b="0" dirty="0">
                <a:solidFill>
                  <a:srgbClr val="000000"/>
                </a:solidFill>
              </a:rPr>
              <a:t>עריכת מעקב שוטף על יישום ההחלטות.</a:t>
            </a:r>
            <a:endParaRPr lang="de-DE" sz="1400"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lstStyle/>
          <a:p>
            <a:pPr rtl="1"/>
            <a:r>
              <a:rPr lang="he-IL" dirty="0">
                <a:solidFill>
                  <a:srgbClr val="000000"/>
                </a:solidFill>
              </a:rPr>
              <a:t>2.3.2 תכנון שירותי הסיוע</a:t>
            </a:r>
            <a:endParaRPr lang="de-DE" dirty="0">
              <a:solidFill>
                <a:srgbClr val="000000"/>
              </a:solidFill>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סיוע בחינוך</a:t>
            </a:r>
            <a:endParaRPr lang="de-DE" dirty="0"/>
          </a:p>
        </p:txBody>
      </p:sp>
    </p:spTree>
    <p:extLst>
      <p:ext uri="{BB962C8B-B14F-4D97-AF65-F5344CB8AC3E}">
        <p14:creationId xmlns:p14="http://schemas.microsoft.com/office/powerpoint/2010/main" val="2017761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Inhaltsplatzhalter 1">
            <a:extLst>
              <a:ext uri="{FF2B5EF4-FFF2-40B4-BE49-F238E27FC236}">
                <a16:creationId xmlns:a16="http://schemas.microsoft.com/office/drawing/2014/main" id="{A9660F6D-9F52-4FBE-B912-002A8ACBDB12}"/>
              </a:ext>
            </a:extLst>
          </p:cNvPr>
          <p:cNvSpPr>
            <a:spLocks noGrp="1"/>
          </p:cNvSpPr>
          <p:nvPr>
            <p:ph idx="1"/>
          </p:nvPr>
        </p:nvSpPr>
        <p:spPr>
          <a:xfrm>
            <a:off x="612742" y="1700808"/>
            <a:ext cx="7918516" cy="4351338"/>
          </a:xfrm>
        </p:spPr>
        <p:txBody>
          <a:bodyPr>
            <a:normAutofit fontScale="92500" lnSpcReduction="20000"/>
          </a:bodyPr>
          <a:lstStyle/>
          <a:p>
            <a:pPr marL="0" indent="0" algn="r" rtl="1">
              <a:spcBef>
                <a:spcPts val="0"/>
              </a:spcBef>
              <a:spcAft>
                <a:spcPts val="600"/>
              </a:spcAft>
              <a:buNone/>
            </a:pPr>
            <a:r>
              <a:rPr lang="he-IL" sz="2300" dirty="0">
                <a:solidFill>
                  <a:srgbClr val="000000"/>
                </a:solidFill>
              </a:rPr>
              <a:t>הסיוע החינוכי ניתן:</a:t>
            </a:r>
          </a:p>
          <a:p>
            <a:pPr algn="r" rtl="1">
              <a:spcBef>
                <a:spcPts val="0"/>
              </a:spcBef>
              <a:spcAft>
                <a:spcPts val="600"/>
              </a:spcAft>
            </a:pPr>
            <a:r>
              <a:rPr lang="he-IL" sz="2300" dirty="0">
                <a:solidFill>
                  <a:srgbClr val="000000"/>
                </a:solidFill>
              </a:rPr>
              <a:t>בצורה אמבולטורית או סיוע חלקי במסגרת מוסדית</a:t>
            </a:r>
          </a:p>
          <a:p>
            <a:pPr marL="604838" lvl="1" indent="-342900" algn="r" rtl="1">
              <a:spcBef>
                <a:spcPts val="0"/>
              </a:spcBef>
              <a:spcAft>
                <a:spcPts val="600"/>
              </a:spcAft>
            </a:pPr>
            <a:r>
              <a:rPr lang="he-IL" sz="2100" b="1" dirty="0">
                <a:solidFill>
                  <a:srgbClr val="000000"/>
                </a:solidFill>
              </a:rPr>
              <a:t>בעיקר להורים/משפחות </a:t>
            </a:r>
            <a:r>
              <a:rPr lang="he-IL" sz="2100" b="0" dirty="0">
                <a:solidFill>
                  <a:srgbClr val="000000"/>
                </a:solidFill>
              </a:rPr>
              <a:t>(ייעוץ בנושאי חינוך, תמיכה משפחתית סוציו-פדגוגית)</a:t>
            </a:r>
          </a:p>
          <a:p>
            <a:pPr marL="604838" lvl="1" indent="-342900" algn="r" rtl="1">
              <a:spcBef>
                <a:spcPts val="0"/>
              </a:spcBef>
              <a:spcAft>
                <a:spcPts val="600"/>
              </a:spcAft>
            </a:pPr>
            <a:r>
              <a:rPr lang="he-IL" sz="2100" b="1" dirty="0">
                <a:solidFill>
                  <a:srgbClr val="000000"/>
                </a:solidFill>
              </a:rPr>
              <a:t>בעיקר לצעירים </a:t>
            </a:r>
            <a:r>
              <a:rPr lang="he-IL" sz="2100" b="0" dirty="0">
                <a:solidFill>
                  <a:srgbClr val="000000"/>
                </a:solidFill>
              </a:rPr>
              <a:t>(עבודה סוציאלית קבוצתית, סייעות חינוכיות, קבוצות יום)</a:t>
            </a:r>
            <a:endParaRPr lang="he-IL" sz="2100" dirty="0">
              <a:solidFill>
                <a:srgbClr val="000000"/>
              </a:solidFill>
            </a:endParaRPr>
          </a:p>
          <a:p>
            <a:pPr algn="r" rtl="1">
              <a:spcBef>
                <a:spcPts val="0"/>
              </a:spcBef>
              <a:spcAft>
                <a:spcPts val="600"/>
              </a:spcAft>
            </a:pPr>
            <a:r>
              <a:rPr lang="he-IL" sz="2300" dirty="0">
                <a:solidFill>
                  <a:srgbClr val="000000"/>
                </a:solidFill>
              </a:rPr>
              <a:t>במסגרות (מגורים חוץ-ביתיים)</a:t>
            </a:r>
          </a:p>
          <a:p>
            <a:pPr marL="604838" lvl="1" indent="-342900" algn="r" rtl="1">
              <a:spcBef>
                <a:spcPts val="0"/>
              </a:spcBef>
              <a:spcAft>
                <a:spcPts val="600"/>
              </a:spcAft>
            </a:pPr>
            <a:r>
              <a:rPr lang="he-IL" sz="2100" b="1" dirty="0">
                <a:solidFill>
                  <a:srgbClr val="000000"/>
                </a:solidFill>
              </a:rPr>
              <a:t>במשפחה אחרת (משפחת אומנה)</a:t>
            </a:r>
          </a:p>
          <a:p>
            <a:pPr marL="604838" lvl="1" indent="-342900" algn="r" rtl="1">
              <a:spcBef>
                <a:spcPts val="0"/>
              </a:spcBef>
              <a:spcAft>
                <a:spcPts val="600"/>
              </a:spcAft>
            </a:pPr>
            <a:r>
              <a:rPr lang="he-IL" sz="2100" b="1" dirty="0">
                <a:solidFill>
                  <a:srgbClr val="000000"/>
                </a:solidFill>
              </a:rPr>
              <a:t>במסגרת חינוך בפנימייה או בהסדרי מגורים אחרים</a:t>
            </a:r>
          </a:p>
          <a:p>
            <a:pPr marL="342900" lvl="1" indent="-342900" algn="r" rtl="1">
              <a:spcBef>
                <a:spcPts val="0"/>
              </a:spcBef>
              <a:spcAft>
                <a:spcPts val="600"/>
              </a:spcAft>
            </a:pPr>
            <a:r>
              <a:rPr lang="he-IL" sz="2300" b="1" dirty="0">
                <a:solidFill>
                  <a:srgbClr val="000000"/>
                </a:solidFill>
              </a:rPr>
              <a:t>הסדרים גמישים </a:t>
            </a:r>
            <a:endParaRPr lang="de-DE" sz="2300" b="1" dirty="0">
              <a:solidFill>
                <a:srgbClr val="000000"/>
              </a:solidFill>
            </a:endParaRPr>
          </a:p>
          <a:p>
            <a:pPr marL="604838" lvl="1" indent="-342900" algn="r" rtl="1">
              <a:spcBef>
                <a:spcPts val="0"/>
              </a:spcBef>
              <a:spcAft>
                <a:spcPts val="600"/>
              </a:spcAft>
            </a:pPr>
            <a:r>
              <a:rPr lang="he-IL" sz="2100" b="1" dirty="0">
                <a:solidFill>
                  <a:srgbClr val="000000"/>
                </a:solidFill>
              </a:rPr>
              <a:t>הכוללים הן סיוע אמבולטורי והן סיוע במסגרות</a:t>
            </a:r>
            <a:r>
              <a:rPr lang="de-DE" sz="2100" b="1" dirty="0">
                <a:solidFill>
                  <a:srgbClr val="000000"/>
                </a:solidFill>
              </a:rPr>
              <a:t>.</a:t>
            </a:r>
            <a:endParaRPr lang="he-IL" sz="2100" dirty="0">
              <a:solidFill>
                <a:srgbClr val="000000"/>
              </a:solidFill>
            </a:endParaRPr>
          </a:p>
          <a:p>
            <a:pPr marL="0" indent="0" algn="r" rtl="1">
              <a:spcBef>
                <a:spcPts val="0"/>
              </a:spcBef>
              <a:spcAft>
                <a:spcPts val="600"/>
              </a:spcAft>
              <a:buNone/>
            </a:pPr>
            <a:r>
              <a:rPr lang="he-IL" sz="2300" dirty="0">
                <a:solidFill>
                  <a:srgbClr val="000000"/>
                </a:solidFill>
              </a:rPr>
              <a:t>אפשרי גם לשלב כמה צורות של סיוע.</a:t>
            </a:r>
            <a:endParaRPr lang="de-DE" sz="2400" b="0" dirty="0">
              <a:solidFill>
                <a:srgbClr val="000000"/>
              </a:solidFill>
            </a:endParaRPr>
          </a:p>
        </p:txBody>
      </p:sp>
      <p:sp>
        <p:nvSpPr>
          <p:cNvPr id="3" name="Titel 2">
            <a:extLst>
              <a:ext uri="{FF2B5EF4-FFF2-40B4-BE49-F238E27FC236}">
                <a16:creationId xmlns:a16="http://schemas.microsoft.com/office/drawing/2014/main" id="{3DF810D7-D963-4B9D-9509-5685540FFDF9}"/>
              </a:ext>
            </a:extLst>
          </p:cNvPr>
          <p:cNvSpPr>
            <a:spLocks noGrp="1"/>
          </p:cNvSpPr>
          <p:nvPr>
            <p:ph type="title"/>
          </p:nvPr>
        </p:nvSpPr>
        <p:spPr/>
        <p:txBody>
          <a:bodyPr/>
          <a:lstStyle/>
          <a:p>
            <a:pPr rtl="1"/>
            <a:r>
              <a:rPr lang="he-IL" dirty="0">
                <a:solidFill>
                  <a:srgbClr val="000000"/>
                </a:solidFill>
              </a:rPr>
              <a:t>2.3.3 סקירה לגבי סוגי הסיוע</a:t>
            </a:r>
            <a:endParaRPr lang="de-DE" dirty="0">
              <a:solidFill>
                <a:srgbClr val="000000"/>
              </a:solidFill>
            </a:endParaRPr>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סיוע בחינוך</a:t>
            </a:r>
            <a:endParaRPr lang="de-DE" dirty="0"/>
          </a:p>
        </p:txBody>
      </p:sp>
    </p:spTree>
    <p:extLst>
      <p:ext uri="{BB962C8B-B14F-4D97-AF65-F5344CB8AC3E}">
        <p14:creationId xmlns:p14="http://schemas.microsoft.com/office/powerpoint/2010/main" val="2008741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p>
            <a:pPr rtl="1"/>
            <a:r>
              <a:rPr lang="he-IL" dirty="0">
                <a:solidFill>
                  <a:srgbClr val="000000"/>
                </a:solidFill>
              </a:rPr>
              <a:t>2.3.3.1 סיוע אמבולטורי וסיוע חלקי במסגרת מוסדית</a:t>
            </a:r>
            <a:endParaRPr lang="de-DE" dirty="0">
              <a:solidFill>
                <a:srgbClr val="000000"/>
              </a:solidFill>
            </a:endParaRPr>
          </a:p>
        </p:txBody>
      </p:sp>
      <p:sp>
        <p:nvSpPr>
          <p:cNvPr id="8" name="Text Box 2">
            <a:extLst>
              <a:ext uri="{FF2B5EF4-FFF2-40B4-BE49-F238E27FC236}">
                <a16:creationId xmlns:a16="http://schemas.microsoft.com/office/drawing/2014/main" id="{20E485CE-B724-4FAD-8110-2883EE97D93B}"/>
              </a:ext>
            </a:extLst>
          </p:cNvPr>
          <p:cNvSpPr txBox="1">
            <a:spLocks noChangeArrowheads="1"/>
          </p:cNvSpPr>
          <p:nvPr/>
        </p:nvSpPr>
        <p:spPr bwMode="auto">
          <a:xfrm>
            <a:off x="600670" y="1730148"/>
            <a:ext cx="8003778" cy="3862596"/>
          </a:xfrm>
          <a:prstGeom prst="rect">
            <a:avLst/>
          </a:prstGeom>
          <a:noFill/>
          <a:ln w="9525">
            <a:noFill/>
            <a:miter lim="800000"/>
            <a:headEnd/>
            <a:tailEnd/>
          </a:ln>
        </p:spPr>
        <p:txBody>
          <a:bodyPr wrap="square">
            <a:spAutoFit/>
          </a:bodyPr>
          <a:lstStyle/>
          <a:p>
            <a:pPr algn="r" rtl="1">
              <a:spcAft>
                <a:spcPts val="600"/>
              </a:spcAft>
              <a:defRPr/>
            </a:pPr>
            <a:r>
              <a:rPr lang="he-IL" sz="2000" b="1" dirty="0">
                <a:solidFill>
                  <a:srgbClr val="000000"/>
                </a:solidFill>
              </a:rPr>
              <a:t>הסיוע האמבולטורי בחינוך כולל:</a:t>
            </a:r>
          </a:p>
          <a:p>
            <a:pPr marL="342900" indent="-342900" algn="r" rtl="1">
              <a:spcAft>
                <a:spcPts val="600"/>
              </a:spcAft>
              <a:buClr>
                <a:schemeClr val="accent3"/>
              </a:buClr>
              <a:buFont typeface="Arial" panose="020B0604020202020204" pitchFamily="34" charset="0"/>
              <a:buChar char="•"/>
              <a:defRPr/>
            </a:pPr>
            <a:r>
              <a:rPr lang="he-IL" sz="2000" dirty="0">
                <a:solidFill>
                  <a:srgbClr val="000000"/>
                </a:solidFill>
              </a:rPr>
              <a:t>ייעוץ חינוכי (סעיף 28 בחוק)</a:t>
            </a:r>
          </a:p>
          <a:p>
            <a:pPr marL="342900" indent="-342900" algn="r" rtl="1">
              <a:spcAft>
                <a:spcPts val="600"/>
              </a:spcAft>
              <a:buClr>
                <a:schemeClr val="accent3"/>
              </a:buClr>
              <a:buFont typeface="Arial" panose="020B0604020202020204" pitchFamily="34" charset="0"/>
              <a:buChar char="•"/>
              <a:defRPr/>
            </a:pPr>
            <a:r>
              <a:rPr lang="he-IL" sz="2000" dirty="0">
                <a:solidFill>
                  <a:srgbClr val="000000"/>
                </a:solidFill>
              </a:rPr>
              <a:t>עבודה סוציאלית קבוצתית (סעיף 29)</a:t>
            </a:r>
          </a:p>
          <a:p>
            <a:pPr marL="342900" indent="-342900" algn="r" rtl="1">
              <a:spcAft>
                <a:spcPts val="600"/>
              </a:spcAft>
              <a:buClr>
                <a:schemeClr val="accent3"/>
              </a:buClr>
              <a:buFont typeface="Arial" panose="020B0604020202020204" pitchFamily="34" charset="0"/>
              <a:buChar char="•"/>
              <a:defRPr/>
            </a:pPr>
            <a:r>
              <a:rPr lang="he-IL" sz="2000" dirty="0">
                <a:solidFill>
                  <a:srgbClr val="000000"/>
                </a:solidFill>
              </a:rPr>
              <a:t>סיוע בחינוך, סיוע בטיפול בילדים (סעיף 30)</a:t>
            </a:r>
          </a:p>
          <a:p>
            <a:pPr marL="342900" indent="-342900" algn="r" rtl="1">
              <a:spcAft>
                <a:spcPts val="600"/>
              </a:spcAft>
              <a:buClr>
                <a:schemeClr val="accent3"/>
              </a:buClr>
              <a:buFont typeface="Arial" panose="020B0604020202020204" pitchFamily="34" charset="0"/>
              <a:buChar char="•"/>
              <a:defRPr/>
            </a:pPr>
            <a:r>
              <a:rPr lang="he-IL" sz="2000" dirty="0">
                <a:solidFill>
                  <a:srgbClr val="000000"/>
                </a:solidFill>
              </a:rPr>
              <a:t>סיוע סוציו-פדגוגי למשפחות (סעיף 31).</a:t>
            </a:r>
          </a:p>
          <a:p>
            <a:pPr algn="r" rtl="1">
              <a:spcAft>
                <a:spcPts val="600"/>
              </a:spcAft>
              <a:defRPr/>
            </a:pPr>
            <a:r>
              <a:rPr lang="he-IL" sz="2000" dirty="0">
                <a:solidFill>
                  <a:srgbClr val="000000"/>
                </a:solidFill>
              </a:rPr>
              <a:t>שירותי הסיוע האמבולטורי</a:t>
            </a:r>
            <a:r>
              <a:rPr lang="he-IL" sz="2000" b="1" dirty="0">
                <a:solidFill>
                  <a:srgbClr val="000000"/>
                </a:solidFill>
              </a:rPr>
              <a:t> </a:t>
            </a:r>
            <a:r>
              <a:rPr lang="he-IL" sz="2000" dirty="0">
                <a:solidFill>
                  <a:srgbClr val="000000"/>
                </a:solidFill>
              </a:rPr>
              <a:t>אינם כרוכים בתשלום.</a:t>
            </a:r>
          </a:p>
          <a:p>
            <a:pPr algn="r" rtl="1">
              <a:spcAft>
                <a:spcPts val="600"/>
              </a:spcAft>
              <a:defRPr/>
            </a:pPr>
            <a:r>
              <a:rPr lang="he-IL" sz="2000" b="1" dirty="0">
                <a:solidFill>
                  <a:srgbClr val="000000"/>
                </a:solidFill>
              </a:rPr>
              <a:t>סיוע חלקי במסגרת מוסדית:</a:t>
            </a:r>
          </a:p>
          <a:p>
            <a:pPr marL="342900" indent="-342900" algn="r" rtl="1">
              <a:spcAft>
                <a:spcPts val="600"/>
              </a:spcAft>
              <a:buClr>
                <a:schemeClr val="accent3"/>
              </a:buClr>
              <a:buFont typeface="Arial" panose="020B0604020202020204" pitchFamily="34" charset="0"/>
              <a:buChar char="•"/>
              <a:defRPr/>
            </a:pPr>
            <a:r>
              <a:rPr lang="he-IL" sz="2000" dirty="0">
                <a:solidFill>
                  <a:srgbClr val="000000"/>
                </a:solidFill>
              </a:rPr>
              <a:t>טיפול בקבוצות יום (סעיף 32) או:</a:t>
            </a:r>
          </a:p>
          <a:p>
            <a:pPr marL="342900" indent="-342900" algn="r" rtl="1">
              <a:spcAft>
                <a:spcPts val="600"/>
              </a:spcAft>
              <a:buClr>
                <a:schemeClr val="accent3"/>
              </a:buClr>
              <a:buFont typeface="Arial" panose="020B0604020202020204" pitchFamily="34" charset="0"/>
              <a:buChar char="•"/>
              <a:defRPr/>
            </a:pPr>
            <a:r>
              <a:rPr lang="he-IL" sz="2000" dirty="0">
                <a:solidFill>
                  <a:srgbClr val="000000"/>
                </a:solidFill>
              </a:rPr>
              <a:t>טיפול במסגרות משפחתיות מתאימות (סעיף 32).</a:t>
            </a:r>
          </a:p>
          <a:p>
            <a:pPr algn="r" rtl="1">
              <a:spcAft>
                <a:spcPts val="600"/>
              </a:spcAft>
              <a:defRPr/>
            </a:pPr>
            <a:r>
              <a:rPr lang="he-IL" sz="2000" dirty="0">
                <a:solidFill>
                  <a:srgbClr val="000000"/>
                </a:solidFill>
              </a:rPr>
              <a:t>שירותי הסיוע הניתנים בחלקם במסגרות עשויים להיות כרוכים בתשלום.</a:t>
            </a:r>
            <a:endParaRPr lang="de-DE" altLang="de-DE" sz="2000"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סיוע בחינוך</a:t>
            </a:r>
            <a:endParaRPr lang="de-DE" dirty="0"/>
          </a:p>
        </p:txBody>
      </p:sp>
    </p:spTree>
    <p:extLst>
      <p:ext uri="{BB962C8B-B14F-4D97-AF65-F5344CB8AC3E}">
        <p14:creationId xmlns:p14="http://schemas.microsoft.com/office/powerpoint/2010/main" val="3152011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p>
            <a:pPr rtl="1"/>
            <a:r>
              <a:rPr lang="he-IL" dirty="0"/>
              <a:t>2.3.3.2 משפחת אומנה</a:t>
            </a:r>
            <a:endParaRPr lang="de-DE" dirty="0"/>
          </a:p>
        </p:txBody>
      </p:sp>
      <p:sp>
        <p:nvSpPr>
          <p:cNvPr id="7" name="Text Box 2">
            <a:extLst>
              <a:ext uri="{FF2B5EF4-FFF2-40B4-BE49-F238E27FC236}">
                <a16:creationId xmlns:a16="http://schemas.microsoft.com/office/drawing/2014/main" id="{5B9BDEF6-AF03-4B2B-98FF-66DD9670ACF3}"/>
              </a:ext>
            </a:extLst>
          </p:cNvPr>
          <p:cNvSpPr txBox="1">
            <a:spLocks noChangeArrowheads="1"/>
          </p:cNvSpPr>
          <p:nvPr/>
        </p:nvSpPr>
        <p:spPr bwMode="auto">
          <a:xfrm>
            <a:off x="539553" y="1703672"/>
            <a:ext cx="8003778" cy="4393510"/>
          </a:xfrm>
          <a:prstGeom prst="rect">
            <a:avLst/>
          </a:prstGeom>
          <a:noFill/>
          <a:ln w="9525">
            <a:noFill/>
            <a:miter lim="800000"/>
            <a:headEnd/>
            <a:tailEnd/>
          </a:ln>
        </p:spPr>
        <p:txBody>
          <a:bodyPr wrap="square">
            <a:spAutoFit/>
          </a:bodyPr>
          <a:lstStyle/>
          <a:p>
            <a:pPr algn="r" defTabSz="342900" rtl="1">
              <a:spcAft>
                <a:spcPts val="900"/>
              </a:spcAft>
              <a:defRPr/>
            </a:pPr>
            <a:r>
              <a:rPr lang="he-IL" sz="2200" b="1" dirty="0">
                <a:solidFill>
                  <a:srgbClr val="293341"/>
                </a:solidFill>
              </a:rPr>
              <a:t>משפחת אומנה היא משפחה המקבלת לחזקתה ילדים/בני נוער</a:t>
            </a:r>
            <a:r>
              <a:rPr lang="he-IL" sz="2200" dirty="0">
                <a:solidFill>
                  <a:srgbClr val="293341"/>
                </a:solidFill>
              </a:rPr>
              <a:t>.</a:t>
            </a:r>
          </a:p>
          <a:p>
            <a:pPr algn="r" defTabSz="342900" rtl="1">
              <a:spcAft>
                <a:spcPts val="900"/>
              </a:spcAft>
              <a:defRPr/>
            </a:pPr>
            <a:r>
              <a:rPr lang="he-IL" sz="2200" dirty="0">
                <a:solidFill>
                  <a:srgbClr val="293341"/>
                </a:solidFill>
              </a:rPr>
              <a:t>מסגרת האומנה יכולה להיות זמנית או קבועה כסיוע בגידולם של ילדים/בני נוער.</a:t>
            </a:r>
          </a:p>
          <a:p>
            <a:pPr algn="r" defTabSz="342900" rtl="1">
              <a:spcAft>
                <a:spcPts val="900"/>
              </a:spcAft>
              <a:defRPr/>
            </a:pPr>
            <a:r>
              <a:rPr lang="he-IL" sz="2200" dirty="0">
                <a:solidFill>
                  <a:srgbClr val="293341"/>
                </a:solidFill>
              </a:rPr>
              <a:t>מטרתה היא לאפשר לילדים/בני נוער שאינם יכולים לחיות עם הוריהם לגדול במסגרת משפחתית.</a:t>
            </a:r>
          </a:p>
          <a:p>
            <a:pPr algn="r" defTabSz="342900" rtl="1">
              <a:spcAft>
                <a:spcPts val="900"/>
              </a:spcAft>
              <a:defRPr/>
            </a:pPr>
            <a:r>
              <a:rPr lang="he-IL" sz="2200" dirty="0">
                <a:solidFill>
                  <a:srgbClr val="293341"/>
                </a:solidFill>
              </a:rPr>
              <a:t>מסגרת האומנה מתקיימת במגוון גדול של קונסטלציות משפחתיות על פי פרשנות "פתוחה" של מושג המשפחה.</a:t>
            </a:r>
          </a:p>
          <a:p>
            <a:pPr algn="r" defTabSz="342900" rtl="1">
              <a:spcAft>
                <a:spcPts val="900"/>
              </a:spcAft>
              <a:defRPr/>
            </a:pPr>
            <a:r>
              <a:rPr lang="he-IL" sz="2200" dirty="0">
                <a:solidFill>
                  <a:srgbClr val="293341"/>
                </a:solidFill>
              </a:rPr>
              <a:t>להורים הביולוגיים עומדת הזכות לקבלת ייעוץ, תמיכה וסיוע בשמירה על קשר עם ילדם (סעיף 37 בחוק) במטרה להבטיח שימשיכו לקחת חלק משמעותי בחייו.</a:t>
            </a:r>
          </a:p>
          <a:p>
            <a:pPr algn="r" defTabSz="342900" rtl="1">
              <a:spcAft>
                <a:spcPts val="900"/>
              </a:spcAft>
              <a:defRPr/>
            </a:pPr>
            <a:r>
              <a:rPr lang="he-IL" sz="2200" dirty="0">
                <a:solidFill>
                  <a:srgbClr val="293341"/>
                </a:solidFill>
              </a:rPr>
              <a:t>גם הורי האומנה זכאים לייעוץ ותמיכה (סעיף 37א בחוק).</a:t>
            </a:r>
            <a:endParaRPr lang="de-DE" sz="2200" dirty="0">
              <a:solidFill>
                <a:srgbClr val="293341"/>
              </a:solidFill>
            </a:endParaRPr>
          </a:p>
        </p:txBody>
      </p:sp>
      <p:sp>
        <p:nvSpPr>
          <p:cNvPr id="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סיוע בחינוך</a:t>
            </a:r>
            <a:endParaRPr lang="de-DE" dirty="0"/>
          </a:p>
        </p:txBody>
      </p:sp>
    </p:spTree>
    <p:extLst>
      <p:ext uri="{BB962C8B-B14F-4D97-AF65-F5344CB8AC3E}">
        <p14:creationId xmlns:p14="http://schemas.microsoft.com/office/powerpoint/2010/main" val="555921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normAutofit/>
          </a:bodyPr>
          <a:lstStyle/>
          <a:p>
            <a:pPr rtl="1"/>
            <a:r>
              <a:rPr lang="he-IL" dirty="0"/>
              <a:t>2.3.3.3</a:t>
            </a:r>
            <a:r>
              <a:rPr lang="he-IL" sz="2400" dirty="0">
                <a:latin typeface="Arial" pitchFamily="34" charset="0"/>
                <a:ea typeface="Calibri" panose="020F0502020204030204" pitchFamily="34" charset="0"/>
                <a:cs typeface="Arial" pitchFamily="34" charset="0"/>
              </a:rPr>
              <a:t> </a:t>
            </a:r>
            <a:r>
              <a:rPr lang="he-IL" dirty="0"/>
              <a:t>חינוך בפנימייה או במסגרות מוגנות אחרות</a:t>
            </a:r>
            <a:endParaRPr lang="de-DE" dirty="0"/>
          </a:p>
        </p:txBody>
      </p:sp>
      <p:sp>
        <p:nvSpPr>
          <p:cNvPr id="8" name="Rechteck 7">
            <a:extLst>
              <a:ext uri="{FF2B5EF4-FFF2-40B4-BE49-F238E27FC236}">
                <a16:creationId xmlns:a16="http://schemas.microsoft.com/office/drawing/2014/main" id="{074B0B96-438E-41AB-8A03-26A2A8158B37}"/>
              </a:ext>
            </a:extLst>
          </p:cNvPr>
          <p:cNvSpPr/>
          <p:nvPr/>
        </p:nvSpPr>
        <p:spPr>
          <a:xfrm>
            <a:off x="822130" y="1820448"/>
            <a:ext cx="7535485" cy="3211135"/>
          </a:xfrm>
          <a:prstGeom prst="rect">
            <a:avLst/>
          </a:prstGeom>
        </p:spPr>
        <p:txBody>
          <a:bodyPr wrap="square">
            <a:spAutoFit/>
          </a:bodyPr>
          <a:lstStyle/>
          <a:p>
            <a:pPr algn="r" rtl="1">
              <a:spcAft>
                <a:spcPts val="800"/>
              </a:spcAft>
            </a:pPr>
            <a:r>
              <a:rPr lang="he-IL" sz="2200" b="1" dirty="0">
                <a:latin typeface="+mj-lt"/>
                <a:ea typeface="+mj-ea"/>
                <a:cs typeface="+mj-cs"/>
              </a:rPr>
              <a:t>חינוך בפנימייה או במסגרות מוגנות אחרות כולל מגוון רחב של סידורי מגורים חוץ-ביתיים מוסדיים (החל ממוסדות </a:t>
            </a:r>
            <a:r>
              <a:rPr lang="he-IL" sz="2200" dirty="0">
                <a:latin typeface="+mj-lt"/>
                <a:ea typeface="+mj-ea"/>
                <a:cs typeface="+mj-cs"/>
              </a:rPr>
              <a:t>מסורתיים לילדים וכפרי ילדים וכלה בקבוצות מגורים עצמאיות, בתי ילדים וסוגים שונים של מסגרות מוגנות למגורי יחיד).</a:t>
            </a:r>
          </a:p>
          <a:p>
            <a:pPr algn="r" rtl="1">
              <a:spcAft>
                <a:spcPts val="800"/>
              </a:spcAft>
            </a:pPr>
            <a:r>
              <a:rPr lang="he-IL" sz="2200" b="1" dirty="0">
                <a:latin typeface="+mj-lt"/>
                <a:ea typeface="+mj-ea"/>
                <a:cs typeface="+mj-cs"/>
              </a:rPr>
              <a:t>למגורים במסגרות הללו שלוש מטרות שונות:</a:t>
            </a:r>
          </a:p>
          <a:p>
            <a:pPr marL="800100" lvl="1" indent="-342900" algn="r" rtl="1">
              <a:spcAft>
                <a:spcPts val="800"/>
              </a:spcAft>
              <a:buClr>
                <a:srgbClr val="3C5E89"/>
              </a:buClr>
              <a:buFont typeface="Arial" panose="020B0604020202020204" pitchFamily="34" charset="0"/>
              <a:buChar char="•"/>
            </a:pPr>
            <a:r>
              <a:rPr lang="he-IL" sz="2200" dirty="0">
                <a:latin typeface="+mj-lt"/>
                <a:ea typeface="+mj-ea"/>
                <a:cs typeface="+mj-cs"/>
              </a:rPr>
              <a:t>החזרת הילד למשפחתו</a:t>
            </a:r>
          </a:p>
          <a:p>
            <a:pPr marL="800100" lvl="1" indent="-342900" algn="r" rtl="1">
              <a:spcAft>
                <a:spcPts val="800"/>
              </a:spcAft>
              <a:buClr>
                <a:srgbClr val="3C5E89"/>
              </a:buClr>
              <a:buFont typeface="Arial" panose="020B0604020202020204" pitchFamily="34" charset="0"/>
              <a:buChar char="•"/>
            </a:pPr>
            <a:r>
              <a:rPr lang="he-IL" sz="2200" dirty="0">
                <a:latin typeface="+mj-lt"/>
                <a:ea typeface="+mj-ea"/>
                <a:cs typeface="+mj-cs"/>
              </a:rPr>
              <a:t>הכנה למעבר לחזקתה של משפחה אחרת, או: </a:t>
            </a:r>
          </a:p>
          <a:p>
            <a:pPr marL="800100" lvl="1" indent="-342900" algn="r" rtl="1">
              <a:spcAft>
                <a:spcPts val="800"/>
              </a:spcAft>
              <a:buClr>
                <a:srgbClr val="3C5E89"/>
              </a:buClr>
              <a:buFont typeface="Arial" panose="020B0604020202020204" pitchFamily="34" charset="0"/>
              <a:buChar char="•"/>
            </a:pPr>
            <a:r>
              <a:rPr lang="he-IL" sz="2200" dirty="0">
                <a:latin typeface="+mj-lt"/>
                <a:ea typeface="+mj-ea"/>
                <a:cs typeface="+mj-cs"/>
              </a:rPr>
              <a:t>הסדר מגורים לטווח ארוך בתור הכנה ליציאה לחיים עצמאיים.</a:t>
            </a:r>
            <a:endParaRPr lang="de-DE" sz="2200" dirty="0">
              <a:latin typeface="+mj-lt"/>
              <a:ea typeface="+mj-ea"/>
              <a:cs typeface="+mj-cs"/>
            </a:endParaRPr>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סיוע בחינוך</a:t>
            </a:r>
            <a:endParaRPr lang="de-DE" dirty="0"/>
          </a:p>
        </p:txBody>
      </p:sp>
    </p:spTree>
    <p:extLst>
      <p:ext uri="{BB962C8B-B14F-4D97-AF65-F5344CB8AC3E}">
        <p14:creationId xmlns:p14="http://schemas.microsoft.com/office/powerpoint/2010/main" val="1642365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normAutofit/>
          </a:bodyPr>
          <a:lstStyle/>
          <a:p>
            <a:pPr rtl="1"/>
            <a:r>
              <a:rPr lang="he-IL" dirty="0"/>
              <a:t>2.3.4 ההתפלגות הכמותית של הסיוע בחינוך</a:t>
            </a:r>
            <a:endParaRPr lang="de-DE" dirty="0"/>
          </a:p>
        </p:txBody>
      </p:sp>
      <p:sp>
        <p:nvSpPr>
          <p:cNvPr id="9" name="Inhaltsplatzhalter 2">
            <a:extLst>
              <a:ext uri="{FF2B5EF4-FFF2-40B4-BE49-F238E27FC236}">
                <a16:creationId xmlns:a16="http://schemas.microsoft.com/office/drawing/2014/main" id="{44442D46-0B6C-5448-B05C-55961C26E490}"/>
              </a:ext>
            </a:extLst>
          </p:cNvPr>
          <p:cNvSpPr>
            <a:spLocks noGrp="1"/>
          </p:cNvSpPr>
          <p:nvPr>
            <p:ph idx="1"/>
          </p:nvPr>
        </p:nvSpPr>
        <p:spPr>
          <a:xfrm>
            <a:off x="505650" y="1528282"/>
            <a:ext cx="8415928" cy="645439"/>
          </a:xfrm>
        </p:spPr>
        <p:txBody>
          <a:bodyPr>
            <a:normAutofit/>
          </a:bodyPr>
          <a:lstStyle/>
          <a:p>
            <a:pPr marL="0" indent="0" algn="r" rtl="1">
              <a:buNone/>
            </a:pPr>
            <a:r>
              <a:rPr lang="he-IL" sz="1400" dirty="0">
                <a:solidFill>
                  <a:srgbClr val="000000"/>
                </a:solidFill>
              </a:rPr>
              <a:t>סיוע הניתן לקבוצת הגיל מתחת ל-18 לפי סוגי הסיוע (2019; המספר כולל של שירותים שוטפים ושירותים שהסתיימו; הנתונים באחוזים </a:t>
            </a:r>
            <a:r>
              <a:rPr lang="de-DE" sz="1400" dirty="0">
                <a:solidFill>
                  <a:srgbClr val="000000"/>
                </a:solidFill>
              </a:rPr>
              <a:t>N = 1,026,882</a:t>
            </a:r>
            <a:r>
              <a:rPr lang="he-IL" sz="1400" dirty="0">
                <a:solidFill>
                  <a:srgbClr val="000000"/>
                </a:solidFill>
              </a:rPr>
              <a:t>)</a:t>
            </a:r>
            <a:endParaRPr lang="de-DE" sz="1400" dirty="0">
              <a:solidFill>
                <a:srgbClr val="000000"/>
              </a:solidFill>
            </a:endParaRPr>
          </a:p>
        </p:txBody>
      </p:sp>
      <p:sp>
        <p:nvSpPr>
          <p:cNvPr id="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סיוע בחינוך</a:t>
            </a:r>
            <a:endParaRPr lang="de-DE" dirty="0"/>
          </a:p>
        </p:txBody>
      </p:sp>
      <p:graphicFrame>
        <p:nvGraphicFramePr>
          <p:cNvPr id="21" name="Diagramm 20">
            <a:extLst>
              <a:ext uri="{FF2B5EF4-FFF2-40B4-BE49-F238E27FC236}">
                <a16:creationId xmlns:a16="http://schemas.microsoft.com/office/drawing/2014/main" id="{EC53CEA6-7E4A-414F-981C-144DDF4F3789}"/>
              </a:ext>
            </a:extLst>
          </p:cNvPr>
          <p:cNvGraphicFramePr>
            <a:graphicFrameLocks noGrp="1"/>
          </p:cNvGraphicFramePr>
          <p:nvPr>
            <p:extLst>
              <p:ext uri="{D42A27DB-BD31-4B8C-83A1-F6EECF244321}">
                <p14:modId xmlns:p14="http://schemas.microsoft.com/office/powerpoint/2010/main" val="2238715331"/>
              </p:ext>
            </p:extLst>
          </p:nvPr>
        </p:nvGraphicFramePr>
        <p:xfrm>
          <a:off x="1295206" y="2173721"/>
          <a:ext cx="6836816" cy="4135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6336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2. Aufgaben und Handlungsfelder">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2. משימות ותחומי עבודה</a:t>
            </a:r>
            <a:endParaRPr lang="de-DE" sz="3200" dirty="0">
              <a:solidFill>
                <a:srgbClr val="000000"/>
              </a:solidFill>
              <a:latin typeface="Arial" panose="020B0604020202020204" pitchFamily="34" charset="0"/>
              <a:cs typeface="Arial" panose="020B0604020202020204" pitchFamily="34" charset="0"/>
            </a:endParaRPr>
          </a:p>
        </p:txBody>
      </p:sp>
      <p:sp>
        <p:nvSpPr>
          <p:cNvPr id="3" name="2.4 Teilhabeleistungen">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endParaRPr lang="de-DE" sz="2800" dirty="0">
              <a:solidFill>
                <a:srgbClr val="000000"/>
              </a:solidFill>
            </a:endParaRPr>
          </a:p>
          <a:p>
            <a:r>
              <a:rPr lang="he-IL" sz="2800" dirty="0">
                <a:solidFill>
                  <a:srgbClr val="000000"/>
                </a:solidFill>
              </a:rPr>
              <a:t>2.4 שירותי סיוע בהשתלבות</a:t>
            </a:r>
            <a:endParaRPr lang="de-DE" sz="2800" dirty="0">
              <a:solidFill>
                <a:srgbClr val="000000"/>
              </a:solidFill>
            </a:endParaRPr>
          </a:p>
        </p:txBody>
      </p:sp>
    </p:spTree>
    <p:extLst>
      <p:ext uri="{BB962C8B-B14F-4D97-AF65-F5344CB8AC3E}">
        <p14:creationId xmlns:p14="http://schemas.microsoft.com/office/powerpoint/2010/main" val="3610357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688124"/>
            <a:ext cx="8126656" cy="4664824"/>
          </a:xfrm>
        </p:spPr>
        <p:txBody>
          <a:bodyPr>
            <a:normAutofit fontScale="77500" lnSpcReduction="20000"/>
          </a:bodyPr>
          <a:lstStyle/>
          <a:p>
            <a:pPr marL="0" indent="0" algn="r" rtl="1">
              <a:buNone/>
            </a:pPr>
            <a:r>
              <a:rPr lang="he-IL" sz="2300" dirty="0">
                <a:solidFill>
                  <a:srgbClr val="000000"/>
                </a:solidFill>
              </a:rPr>
              <a:t>אדם עם מוגבלות</a:t>
            </a:r>
            <a:r>
              <a:rPr lang="he-IL" sz="2300" b="0" dirty="0">
                <a:solidFill>
                  <a:srgbClr val="000000"/>
                </a:solidFill>
              </a:rPr>
              <a:t> (כהגדרתו בסעיף 2 בספר החוקים הסוציאלי התשיעי) </a:t>
            </a:r>
          </a:p>
          <a:p>
            <a:pPr marL="0" indent="0" algn="r" rtl="1">
              <a:buNone/>
            </a:pPr>
            <a:r>
              <a:rPr lang="he-IL" sz="2300" b="0" dirty="0">
                <a:solidFill>
                  <a:srgbClr val="000000"/>
                </a:solidFill>
              </a:rPr>
              <a:t>= אדם בעל ליקוי גופני, נפשי, שכלי או חושי, או אדם הנמצא בסיכון לליקוי מעין זה, אשר באינטראקציה עם מחסומי גישה ומחסומים סביבתיים, עלול למנוע ממנו להשתלב בחברה באופן שווה זכויות.</a:t>
            </a:r>
          </a:p>
          <a:p>
            <a:pPr marL="0" indent="0" algn="r" rtl="1">
              <a:buNone/>
            </a:pPr>
            <a:r>
              <a:rPr lang="he-IL" sz="2300" b="0" dirty="0">
                <a:solidFill>
                  <a:srgbClr val="000000"/>
                </a:solidFill>
              </a:rPr>
              <a:t>האחריות למתן שירותי סיוע בהשתלבות לאנשים עם מוגבלויות מתחלקת על </a:t>
            </a:r>
            <a:r>
              <a:rPr lang="he-IL" sz="2300" dirty="0">
                <a:solidFill>
                  <a:srgbClr val="000000"/>
                </a:solidFill>
              </a:rPr>
              <a:t>גופי שיקום שונים</a:t>
            </a:r>
            <a:r>
              <a:rPr lang="he-IL" sz="2300" b="0" dirty="0">
                <a:solidFill>
                  <a:srgbClr val="000000"/>
                </a:solidFill>
              </a:rPr>
              <a:t>.</a:t>
            </a:r>
          </a:p>
          <a:p>
            <a:pPr marL="0" indent="0" algn="r" rtl="1">
              <a:buNone/>
            </a:pPr>
            <a:r>
              <a:rPr lang="he-IL" sz="2300" dirty="0">
                <a:solidFill>
                  <a:srgbClr val="000000"/>
                </a:solidFill>
              </a:rPr>
              <a:t>שירותי הרווחה לילדים ונוער </a:t>
            </a:r>
            <a:r>
              <a:rPr lang="he-IL" sz="2300" b="0" dirty="0">
                <a:solidFill>
                  <a:srgbClr val="000000"/>
                </a:solidFill>
              </a:rPr>
              <a:t>אחראים על מתן סיוע בהשתלבות לצעירים בעלי מוגבלות נפשית או לצעירים הנמצאים בסיכון למוגבלות כזו (סעיף 35א בספר החוקים הסוציאלי השמיני).</a:t>
            </a:r>
          </a:p>
          <a:p>
            <a:pPr marL="0" indent="0" algn="r" rtl="1">
              <a:buNone/>
            </a:pPr>
            <a:r>
              <a:rPr lang="he-IL" sz="2300" b="0" dirty="0">
                <a:solidFill>
                  <a:srgbClr val="000000"/>
                </a:solidFill>
              </a:rPr>
              <a:t>הזכאים לשירות הם </a:t>
            </a:r>
            <a:r>
              <a:rPr lang="he-IL" sz="2300" dirty="0">
                <a:solidFill>
                  <a:srgbClr val="000000"/>
                </a:solidFill>
              </a:rPr>
              <a:t>הצעירים</a:t>
            </a:r>
            <a:r>
              <a:rPr lang="he-IL" sz="2300" b="0" dirty="0">
                <a:solidFill>
                  <a:srgbClr val="000000"/>
                </a:solidFill>
              </a:rPr>
              <a:t> עצמם.</a:t>
            </a:r>
          </a:p>
          <a:p>
            <a:pPr marL="604838" lvl="1" indent="-342900" algn="r" rtl="1"/>
            <a:r>
              <a:rPr lang="he-IL" sz="2100" b="0" dirty="0">
                <a:solidFill>
                  <a:srgbClr val="000000"/>
                </a:solidFill>
              </a:rPr>
              <a:t>פסיכיאטרים או פסיכולוגים לילדים או נוער יאבחנו את הליקוי הנפשי, בעוד שלשכת סעד לנוער אחראית לקביעת הגבלת יכולת ההשתלבות.</a:t>
            </a:r>
          </a:p>
          <a:p>
            <a:pPr marL="0" indent="0" algn="r" rtl="1">
              <a:buNone/>
            </a:pPr>
            <a:r>
              <a:rPr lang="he-IL" sz="2300" dirty="0">
                <a:solidFill>
                  <a:srgbClr val="000000"/>
                </a:solidFill>
              </a:rPr>
              <a:t>תוכן השירותים </a:t>
            </a:r>
            <a:r>
              <a:rPr lang="he-IL" sz="2300" b="0" dirty="0">
                <a:solidFill>
                  <a:srgbClr val="000000"/>
                </a:solidFill>
              </a:rPr>
              <a:t>הניתנים מוגדר במסגרת הזכות להשתלבות בספר החוקים הסוציאלי התשיעי.</a:t>
            </a:r>
            <a:endParaRPr lang="de-DE"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t>2.4.1 שירותי סיוע בהשתלבות – הבסיס לזכאות</a:t>
            </a:r>
            <a:endParaRPr lang="de-DE" dirty="0"/>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שירותי סיוע בהשתלבות</a:t>
            </a:r>
            <a:endParaRPr lang="de-DE" dirty="0"/>
          </a:p>
        </p:txBody>
      </p:sp>
    </p:spTree>
    <p:extLst>
      <p:ext uri="{BB962C8B-B14F-4D97-AF65-F5344CB8AC3E}">
        <p14:creationId xmlns:p14="http://schemas.microsoft.com/office/powerpoint/2010/main" val="256737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1.1.2 משפחות</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buNone/>
            </a:pPr>
            <a:r>
              <a:rPr lang="he-IL" sz="1800" dirty="0">
                <a:solidFill>
                  <a:srgbClr val="000000"/>
                </a:solidFill>
              </a:rPr>
              <a:t>ילדים ובני נוער גדלים במגוון רחב ביותר של מבנים משפחתיים. גורם קריטי במיוחד עבורם הוא האם הם גרים עם שני ההורים או רק עם אחד מהם.</a:t>
            </a:r>
          </a:p>
          <a:p>
            <a:pPr marL="0" indent="0" algn="r" rtl="1">
              <a:buNone/>
            </a:pPr>
            <a:r>
              <a:rPr lang="he-IL" sz="1800" b="0" dirty="0">
                <a:solidFill>
                  <a:srgbClr val="000000"/>
                </a:solidFill>
              </a:rPr>
              <a:t>משפחות עם ילדים מתחת לגיל 18 בגרמניה ב-2019: 8.19 מיליון (51% עם ילד אחד; 37% עם 2 ילדים; 12% עם 3 ילדים או יותר)</a:t>
            </a:r>
          </a:p>
          <a:p>
            <a:pPr marL="0" indent="0" algn="r" rtl="1">
              <a:buFont typeface="Wingdings" pitchFamily="2" charset="2"/>
              <a:buChar char="ß"/>
            </a:pPr>
            <a:r>
              <a:rPr lang="he-IL" sz="1800" b="0" dirty="0">
                <a:solidFill>
                  <a:srgbClr val="000000"/>
                </a:solidFill>
              </a:rPr>
              <a:t>מתוכן: </a:t>
            </a:r>
            <a:r>
              <a:rPr lang="he-IL" sz="1800" b="0" u="sng" dirty="0">
                <a:solidFill>
                  <a:srgbClr val="000000"/>
                </a:solidFill>
              </a:rPr>
              <a:t>משפחות חד הוריות</a:t>
            </a:r>
            <a:r>
              <a:rPr lang="he-IL" sz="1800" b="0" dirty="0">
                <a:solidFill>
                  <a:srgbClr val="000000"/>
                </a:solidFill>
              </a:rPr>
              <a:t> עם ילדים מתחת לגיל 18 בגרמניה ב-2019: 1.52 מיליון (החלק היחסי מכלל המשפחות עם ילדים מתחת לגיל 18: 19%) </a:t>
            </a:r>
          </a:p>
          <a:p>
            <a:pPr marL="0" indent="0" algn="r" rtl="1">
              <a:buNone/>
            </a:pPr>
            <a:r>
              <a:rPr lang="he-IL" sz="1600" b="0" dirty="0">
                <a:solidFill>
                  <a:srgbClr val="000000"/>
                </a:solidFill>
              </a:rPr>
              <a:t>(66% עם ילד אחד; 27% עם 2 ילדים; 7% עם 3 ילדים או יותר)</a:t>
            </a:r>
            <a:endParaRPr lang="de-DE" sz="1800" dirty="0">
              <a:solidFill>
                <a:srgbClr val="000000"/>
              </a:solidFill>
            </a:endParaRPr>
          </a:p>
        </p:txBody>
      </p:sp>
      <p:sp>
        <p:nvSpPr>
          <p:cNvPr id="9"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916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00808"/>
            <a:ext cx="7918516" cy="4208360"/>
          </a:xfrm>
        </p:spPr>
        <p:txBody>
          <a:bodyPr>
            <a:normAutofit lnSpcReduction="10000"/>
          </a:bodyPr>
          <a:lstStyle/>
          <a:p>
            <a:pPr marL="0" indent="0" algn="r" rtl="1">
              <a:buNone/>
            </a:pPr>
            <a:r>
              <a:rPr lang="he-IL" dirty="0">
                <a:solidFill>
                  <a:srgbClr val="000000"/>
                </a:solidFill>
              </a:rPr>
              <a:t>העקרונות </a:t>
            </a:r>
            <a:r>
              <a:rPr lang="he-IL" dirty="0" err="1">
                <a:solidFill>
                  <a:srgbClr val="000000"/>
                </a:solidFill>
              </a:rPr>
              <a:t>הפרוצדורליים</a:t>
            </a:r>
            <a:r>
              <a:rPr lang="he-IL" dirty="0">
                <a:solidFill>
                  <a:srgbClr val="000000"/>
                </a:solidFill>
              </a:rPr>
              <a:t> החלים על כל גופי השיקום בהתאם לספר החוקים הסוציאלי התשיעי:</a:t>
            </a:r>
          </a:p>
          <a:p>
            <a:pPr algn="r" rtl="1"/>
            <a:r>
              <a:rPr lang="he-IL" dirty="0">
                <a:solidFill>
                  <a:srgbClr val="000000"/>
                </a:solidFill>
              </a:rPr>
              <a:t>הליך אישור מזורז </a:t>
            </a:r>
            <a:r>
              <a:rPr lang="he-IL" b="0" dirty="0">
                <a:solidFill>
                  <a:srgbClr val="000000"/>
                </a:solidFill>
              </a:rPr>
              <a:t>(סעיף 14 בחוק) </a:t>
            </a:r>
          </a:p>
          <a:p>
            <a:pPr marL="0" indent="0" algn="r" rtl="1">
              <a:buNone/>
            </a:pPr>
            <a:r>
              <a:rPr lang="he-IL" b="0" dirty="0">
                <a:solidFill>
                  <a:srgbClr val="000000"/>
                </a:solidFill>
              </a:rPr>
              <a:t>כדי להבטיח מענה מהיר, מתן השירות אפשרי גם מבלי שהסיוע נמצא בתחום אחריות הגוף השיקומי. הרשויות תפתורנה כל מחלוקת ביניהן במועד מאוחר יותר. </a:t>
            </a:r>
          </a:p>
          <a:p>
            <a:pPr algn="r" rtl="1"/>
            <a:r>
              <a:rPr lang="he-IL" dirty="0">
                <a:solidFill>
                  <a:srgbClr val="000000"/>
                </a:solidFill>
              </a:rPr>
              <a:t>מתן שירותים ממקור יחיד </a:t>
            </a:r>
            <a:r>
              <a:rPr lang="he-IL" b="0" dirty="0">
                <a:solidFill>
                  <a:srgbClr val="000000"/>
                </a:solidFill>
              </a:rPr>
              <a:t>(סעיפים 15, 19 ו-20 בחוק)</a:t>
            </a:r>
          </a:p>
          <a:p>
            <a:pPr marL="0" indent="0" algn="r" rtl="1">
              <a:buNone/>
            </a:pPr>
            <a:r>
              <a:rPr lang="he-IL" b="0" dirty="0">
                <a:solidFill>
                  <a:srgbClr val="000000"/>
                </a:solidFill>
              </a:rPr>
              <a:t>במידה וכמה גופי שיקום נושאים באחריות למתן השירות, הזכאי יטופל על ידי רשות אחת שתהיה אחראית לתכנון, ובמידה ורלוונטי, למתן כל שירותי הסיוע בהשתלבות.</a:t>
            </a:r>
            <a:endParaRPr lang="de-DE"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2.4.2 שירותי סיוע בהשתלבות – עקרונות </a:t>
            </a:r>
            <a:r>
              <a:rPr lang="he-IL" dirty="0" err="1">
                <a:solidFill>
                  <a:srgbClr val="000000"/>
                </a:solidFill>
              </a:rPr>
              <a:t>פרוצדורליים</a:t>
            </a:r>
            <a:endParaRPr lang="de-DE" dirty="0">
              <a:solidFill>
                <a:srgbClr val="000000"/>
              </a:solidFill>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שירותי סיוע בהשתלבות</a:t>
            </a:r>
            <a:endParaRPr lang="de-DE" dirty="0"/>
          </a:p>
        </p:txBody>
      </p:sp>
    </p:spTree>
    <p:extLst>
      <p:ext uri="{BB962C8B-B14F-4D97-AF65-F5344CB8AC3E}">
        <p14:creationId xmlns:p14="http://schemas.microsoft.com/office/powerpoint/2010/main" val="2726203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9" name="Inhaltsplatzhalter 8" descr="zur medizinischen Teilhabe&#10;- insbesondere Therapie (sofern keine Krankenkassenleistung)&#10;zur beruflichen Teilhabe&#10;- insbesondere begleitende pädagogische Leistungen (sofern nicht Arbeitsagentur zuständig)&#10;zur Teilhabe an Bildung&#10;- insbesondere Schulassistenz (sofern Hoch-/Schule nicht ausreichend Teilhabe sichert)&#10;zur sozialen Teilhabe&#10;- insbesondere heilpädagogische Leistungen, Freizeitassistenz&#10;"/>
          <p:cNvGraphicFramePr>
            <a:graphicFrameLocks noGrp="1"/>
          </p:cNvGraphicFramePr>
          <p:nvPr>
            <p:ph idx="1"/>
            <p:extLst>
              <p:ext uri="{D42A27DB-BD31-4B8C-83A1-F6EECF244321}">
                <p14:modId xmlns:p14="http://schemas.microsoft.com/office/powerpoint/2010/main" val="579472896"/>
              </p:ext>
            </p:extLst>
          </p:nvPr>
        </p:nvGraphicFramePr>
        <p:xfrm>
          <a:off x="1259632" y="1484784"/>
          <a:ext cx="8078104" cy="4540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693596" cy="428738"/>
          </a:xfrm>
        </p:spPr>
        <p:txBody>
          <a:bodyPr>
            <a:noAutofit/>
          </a:bodyPr>
          <a:lstStyle/>
          <a:p>
            <a:pPr rtl="1"/>
            <a:r>
              <a:rPr lang="he-IL" dirty="0"/>
              <a:t>2.4.3 שירותי סיוע בהשתלבות צעירים עם מוגבלויות נפשיות</a:t>
            </a:r>
            <a:endParaRPr lang="de-DE" dirty="0"/>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שירותי סיוע בהשתלבות</a:t>
            </a:r>
            <a:endParaRPr lang="de-DE" dirty="0"/>
          </a:p>
        </p:txBody>
      </p:sp>
    </p:spTree>
    <p:extLst>
      <p:ext uri="{BB962C8B-B14F-4D97-AF65-F5344CB8AC3E}">
        <p14:creationId xmlns:p14="http://schemas.microsoft.com/office/powerpoint/2010/main" val="446445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2. Aufgaben und Handlungsfelder">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2. משימות ותחומי עבודה</a:t>
            </a:r>
            <a:endParaRPr lang="de-DE" sz="3200" dirty="0">
              <a:solidFill>
                <a:srgbClr val="000000"/>
              </a:solidFill>
              <a:latin typeface="Arial" panose="020B0604020202020204" pitchFamily="34" charset="0"/>
              <a:cs typeface="Arial" panose="020B0604020202020204" pitchFamily="34" charset="0"/>
            </a:endParaRPr>
          </a:p>
        </p:txBody>
      </p:sp>
      <p:sp>
        <p:nvSpPr>
          <p:cNvPr id="3" name="2.5 Hilfe für junge Volljährige">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pPr rtl="1"/>
            <a:endParaRPr lang="he-IL" sz="2800" dirty="0">
              <a:solidFill>
                <a:srgbClr val="000000"/>
              </a:solidFill>
            </a:endParaRPr>
          </a:p>
          <a:p>
            <a:pPr rtl="1"/>
            <a:r>
              <a:rPr lang="he-IL" sz="2800" dirty="0">
                <a:solidFill>
                  <a:srgbClr val="000000"/>
                </a:solidFill>
              </a:rPr>
              <a:t>2.5 סיוע למבוגרים צעירים</a:t>
            </a:r>
            <a:endParaRPr lang="de-DE" sz="2800" dirty="0">
              <a:solidFill>
                <a:srgbClr val="000000"/>
              </a:solidFill>
            </a:endParaRPr>
          </a:p>
        </p:txBody>
      </p:sp>
    </p:spTree>
    <p:extLst>
      <p:ext uri="{BB962C8B-B14F-4D97-AF65-F5344CB8AC3E}">
        <p14:creationId xmlns:p14="http://schemas.microsoft.com/office/powerpoint/2010/main" val="3849602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normAutofit/>
          </a:bodyPr>
          <a:lstStyle/>
          <a:p>
            <a:pPr rtl="1"/>
            <a:r>
              <a:rPr lang="he-IL" dirty="0">
                <a:solidFill>
                  <a:srgbClr val="000000"/>
                </a:solidFill>
              </a:rPr>
              <a:t>2.5.1 סיוע למבוגרים צעירים</a:t>
            </a:r>
            <a:endParaRPr lang="de-DE" dirty="0">
              <a:solidFill>
                <a:srgbClr val="000000"/>
              </a:solidFill>
            </a:endParaRPr>
          </a:p>
        </p:txBody>
      </p:sp>
      <p:sp>
        <p:nvSpPr>
          <p:cNvPr id="9" name="Text Box 2">
            <a:extLst>
              <a:ext uri="{FF2B5EF4-FFF2-40B4-BE49-F238E27FC236}">
                <a16:creationId xmlns:a16="http://schemas.microsoft.com/office/drawing/2014/main" id="{A3727EF9-DE3A-4A63-B2BD-DEDBE064078F}"/>
              </a:ext>
            </a:extLst>
          </p:cNvPr>
          <p:cNvSpPr txBox="1">
            <a:spLocks noChangeArrowheads="1"/>
          </p:cNvSpPr>
          <p:nvPr/>
        </p:nvSpPr>
        <p:spPr bwMode="auto">
          <a:xfrm>
            <a:off x="468064" y="1628800"/>
            <a:ext cx="8280400" cy="3785652"/>
          </a:xfrm>
          <a:prstGeom prst="rect">
            <a:avLst/>
          </a:prstGeom>
          <a:noFill/>
          <a:ln w="9525">
            <a:noFill/>
            <a:miter lim="800000"/>
            <a:headEnd/>
            <a:tailEnd/>
          </a:ln>
        </p:spPr>
        <p:txBody>
          <a:bodyPr>
            <a:spAutoFit/>
          </a:bodyPr>
          <a:lstStyle/>
          <a:p>
            <a:pPr algn="r" rtl="1">
              <a:spcAft>
                <a:spcPts val="1200"/>
              </a:spcAft>
              <a:defRPr/>
            </a:pPr>
            <a:r>
              <a:rPr lang="he-IL" sz="2000" b="1" dirty="0">
                <a:solidFill>
                  <a:srgbClr val="000000"/>
                </a:solidFill>
              </a:rPr>
              <a:t>"מבוגרים צעירים יקבלו תמיכה מתאימה והכרחית (...) אם וכל עוד התפתחות אישיותם אינה מאפשרת להם לנהל חיים עצמאיים, אוטונומיים ואחראיים" (סעיף 41 פסקה 1 בספר החוקים הסוציאלי השמיני).</a:t>
            </a:r>
          </a:p>
          <a:p>
            <a:pPr marL="342900" indent="-342900" algn="r" rtl="1">
              <a:spcAft>
                <a:spcPts val="1200"/>
              </a:spcAft>
              <a:buClr>
                <a:srgbClr val="3C5E89"/>
              </a:buClr>
              <a:buFont typeface="Arial" panose="020B0604020202020204" pitchFamily="34" charset="0"/>
              <a:buChar char="•"/>
              <a:defRPr/>
            </a:pPr>
            <a:r>
              <a:rPr lang="he-IL" sz="2000" dirty="0">
                <a:solidFill>
                  <a:srgbClr val="000000"/>
                </a:solidFill>
              </a:rPr>
              <a:t>הסיוע ניתן בדרך כלל רק עד גיל 21 ← מסיימי הטיפול (</a:t>
            </a:r>
            <a:r>
              <a:rPr lang="de-DE" sz="2000" dirty="0">
                <a:solidFill>
                  <a:srgbClr val="000000"/>
                </a:solidFill>
              </a:rPr>
              <a:t>Care Leaver</a:t>
            </a:r>
            <a:r>
              <a:rPr lang="he-IL" sz="2000" dirty="0">
                <a:solidFill>
                  <a:srgbClr val="000000"/>
                </a:solidFill>
              </a:rPr>
              <a:t>) דורשים להאריך את התמיכה עד גיל 25.</a:t>
            </a:r>
          </a:p>
          <a:p>
            <a:pPr marL="342900" indent="-342900" algn="r" rtl="1">
              <a:spcAft>
                <a:spcPts val="1200"/>
              </a:spcAft>
              <a:buClr>
                <a:srgbClr val="3C5E89"/>
              </a:buClr>
              <a:buFont typeface="Arial" panose="020B0604020202020204" pitchFamily="34" charset="0"/>
              <a:buChar char="•"/>
              <a:defRPr/>
            </a:pPr>
            <a:r>
              <a:rPr lang="he-IL" sz="2000" dirty="0">
                <a:solidFill>
                  <a:srgbClr val="000000"/>
                </a:solidFill>
              </a:rPr>
              <a:t>התמקדות בהמשך הסיוע שניתן בעבר, בעיקר במסגרת החינוך בפנימיות, מגורים קבוצתיים ומשפחות אומנה.</a:t>
            </a:r>
          </a:p>
          <a:p>
            <a:pPr marL="342900" indent="-342900" algn="r" rtl="1">
              <a:spcAft>
                <a:spcPts val="1200"/>
              </a:spcAft>
              <a:buClr>
                <a:srgbClr val="3C5E89"/>
              </a:buClr>
              <a:buFont typeface="Arial" panose="020B0604020202020204" pitchFamily="34" charset="0"/>
              <a:buChar char="•"/>
              <a:defRPr/>
            </a:pPr>
            <a:r>
              <a:rPr lang="he-IL" sz="2000" dirty="0">
                <a:solidFill>
                  <a:srgbClr val="000000"/>
                </a:solidFill>
              </a:rPr>
              <a:t>לאחר הפסקת התמיכה בגיל 21, צעירים זכאים להמשך הטיפול.</a:t>
            </a:r>
          </a:p>
          <a:p>
            <a:pPr marL="342900" indent="-342900" algn="r" rtl="1">
              <a:spcAft>
                <a:spcPts val="1200"/>
              </a:spcAft>
              <a:buClr>
                <a:srgbClr val="3C5E89"/>
              </a:buClr>
              <a:buFont typeface="Arial" panose="020B0604020202020204" pitchFamily="34" charset="0"/>
              <a:buChar char="•"/>
              <a:defRPr/>
            </a:pPr>
            <a:r>
              <a:rPr lang="he-IL" sz="2000" dirty="0">
                <a:solidFill>
                  <a:srgbClr val="000000"/>
                </a:solidFill>
              </a:rPr>
              <a:t>גם לאחר סיום מתן התמיכה, השירותים עשויים להמשיך להינתן במידת הצורך לאחר הגשת בקשה מתאימה.</a:t>
            </a:r>
            <a:endParaRPr lang="de-DE" sz="1600"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סיוע למבוגרים צעירים</a:t>
            </a:r>
            <a:endParaRPr lang="de-DE" dirty="0"/>
          </a:p>
        </p:txBody>
      </p:sp>
    </p:spTree>
    <p:extLst>
      <p:ext uri="{BB962C8B-B14F-4D97-AF65-F5344CB8AC3E}">
        <p14:creationId xmlns:p14="http://schemas.microsoft.com/office/powerpoint/2010/main" val="14424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2. משימות ותחומי עבודה</a:t>
            </a:r>
            <a:endParaRPr lang="de-DE" sz="3200" dirty="0">
              <a:solidFill>
                <a:srgbClr val="000000"/>
              </a:solidFill>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pPr rtl="1"/>
            <a:endParaRPr lang="he-IL" sz="2800" dirty="0">
              <a:solidFill>
                <a:srgbClr val="000000"/>
              </a:solidFill>
            </a:endParaRPr>
          </a:p>
          <a:p>
            <a:pPr rtl="1"/>
            <a:r>
              <a:rPr lang="he-IL" sz="2800" dirty="0">
                <a:solidFill>
                  <a:srgbClr val="000000"/>
                </a:solidFill>
              </a:rPr>
              <a:t>2.6 תפקידים אחרים</a:t>
            </a:r>
            <a:endParaRPr lang="de-DE" sz="2800" dirty="0">
              <a:solidFill>
                <a:srgbClr val="000000"/>
              </a:solidFill>
            </a:endParaRPr>
          </a:p>
        </p:txBody>
      </p:sp>
    </p:spTree>
    <p:extLst>
      <p:ext uri="{BB962C8B-B14F-4D97-AF65-F5344CB8AC3E}">
        <p14:creationId xmlns:p14="http://schemas.microsoft.com/office/powerpoint/2010/main" val="2399084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9036496" cy="428738"/>
          </a:xfrm>
        </p:spPr>
        <p:txBody>
          <a:bodyPr>
            <a:noAutofit/>
          </a:bodyPr>
          <a:lstStyle/>
          <a:p>
            <a:pPr rtl="1"/>
            <a:r>
              <a:rPr lang="he-IL" dirty="0"/>
              <a:t>2.6.1 תפקידם של שירותי הרווחה לילדים ונוער להגנה בפני </a:t>
            </a:r>
            <a:br>
              <a:rPr lang="he-IL" dirty="0"/>
            </a:br>
            <a:r>
              <a:rPr lang="he-IL" dirty="0"/>
              <a:t>פגיעה בשלום הילד</a:t>
            </a:r>
            <a:endParaRPr lang="de-DE" dirty="0"/>
          </a:p>
        </p:txBody>
      </p:sp>
      <p:sp>
        <p:nvSpPr>
          <p:cNvPr id="9" name="Inhaltsplatzhalter 2">
            <a:extLst>
              <a:ext uri="{FF2B5EF4-FFF2-40B4-BE49-F238E27FC236}">
                <a16:creationId xmlns:a16="http://schemas.microsoft.com/office/drawing/2014/main" id="{44442D46-0B6C-5448-B05C-55961C26E490}"/>
              </a:ext>
            </a:extLst>
          </p:cNvPr>
          <p:cNvSpPr txBox="1">
            <a:spLocks/>
          </p:cNvSpPr>
          <p:nvPr/>
        </p:nvSpPr>
        <p:spPr>
          <a:xfrm>
            <a:off x="611560" y="1628800"/>
            <a:ext cx="8055330" cy="47525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he-IL" sz="1800" b="0" dirty="0">
                <a:solidFill>
                  <a:srgbClr val="000000"/>
                </a:solidFill>
              </a:rPr>
              <a:t>המדינה </a:t>
            </a:r>
            <a:r>
              <a:rPr lang="he-IL" sz="1800" dirty="0">
                <a:solidFill>
                  <a:srgbClr val="000000"/>
                </a:solidFill>
              </a:rPr>
              <a:t>מחויבת להגן על ילדים ובני נוער מפני פגיעה בשלומם</a:t>
            </a:r>
            <a:r>
              <a:rPr lang="he-IL" sz="1800" b="0" dirty="0">
                <a:solidFill>
                  <a:srgbClr val="000000"/>
                </a:solidFill>
              </a:rPr>
              <a:t> (סעיף 6 פסקה 2 משפט 2 לחוק היסוד; סעיף 1666 בקודקס האזרחי הגרמני; סעיף 1 פסקה 3 וסעיף 8א בספר החוקים הסוציאלי השמיני).</a:t>
            </a:r>
          </a:p>
          <a:p>
            <a:pPr marL="0" indent="0" algn="r" rtl="1">
              <a:buNone/>
            </a:pPr>
            <a:r>
              <a:rPr lang="he-IL" sz="1800" dirty="0">
                <a:solidFill>
                  <a:srgbClr val="000000"/>
                </a:solidFill>
              </a:rPr>
              <a:t>המונח פגיעה בשלום הילד מתייחס ל</a:t>
            </a:r>
            <a:r>
              <a:rPr lang="he-IL" sz="1800" b="0" dirty="0">
                <a:solidFill>
                  <a:srgbClr val="000000"/>
                </a:solidFill>
              </a:rPr>
              <a:t>"סכנה קיימת בסדר גודל כזה שאם לא תטופל, יש סיכוי גבוה שתגרום נזק ניכר להתפתחות הילד" (בית המשפט </a:t>
            </a:r>
            <a:r>
              <a:rPr lang="he-IL" sz="1800" b="0" dirty="0" err="1">
                <a:solidFill>
                  <a:srgbClr val="000000"/>
                </a:solidFill>
              </a:rPr>
              <a:t>הפדרלי</a:t>
            </a:r>
            <a:r>
              <a:rPr lang="he-IL" sz="1800" b="0" dirty="0">
                <a:solidFill>
                  <a:srgbClr val="000000"/>
                </a:solidFill>
              </a:rPr>
              <a:t> העליון, 1956).</a:t>
            </a:r>
          </a:p>
          <a:p>
            <a:pPr marL="0" indent="0" algn="r" rtl="1">
              <a:buNone/>
            </a:pPr>
            <a:r>
              <a:rPr lang="he-IL" sz="1800" b="0" dirty="0">
                <a:solidFill>
                  <a:srgbClr val="000000"/>
                </a:solidFill>
              </a:rPr>
              <a:t>כל הפעילויות של שירותי הרווחה לילדים ונוער חייבות להיות מכוונות למניעת היווצרותם של סיכונים כאלה (פרשנות רחבה של הגנת הילד) או למנוע אותם מבעוד מועד (פרשנות מצומצמת של הגנת הילד). </a:t>
            </a:r>
          </a:p>
          <a:p>
            <a:pPr marL="0" indent="0" algn="r" rtl="1">
              <a:buNone/>
            </a:pPr>
            <a:r>
              <a:rPr lang="he-IL" sz="1800" b="0" dirty="0">
                <a:solidFill>
                  <a:srgbClr val="000000"/>
                </a:solidFill>
              </a:rPr>
              <a:t>יש להציע להורים ולילדים סיוע מתאים למניעת סיכונים.</a:t>
            </a:r>
          </a:p>
          <a:p>
            <a:pPr marL="0" indent="0" algn="r" rtl="1">
              <a:buNone/>
            </a:pPr>
            <a:r>
              <a:rPr lang="he-IL" sz="1800" b="0" dirty="0">
                <a:solidFill>
                  <a:srgbClr val="000000"/>
                </a:solidFill>
              </a:rPr>
              <a:t>במידה והורים מסרבים לקבלת הסיוע כאמור, על לשכת הרווחה לנוער להתערב על מנת להגן על הילדים ובני הנוער (לקיחה למשמורת/פנייה לבית המשפט לענייני משפחה לצורך התערבות בזכויות המשמורת ההורית).</a:t>
            </a:r>
            <a:endParaRPr lang="de-DE" sz="1600" b="0" dirty="0">
              <a:solidFill>
                <a:srgbClr val="000000"/>
              </a:solidFill>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תפקידים אחרים</a:t>
            </a:r>
            <a:endParaRPr lang="de-DE" dirty="0"/>
          </a:p>
        </p:txBody>
      </p:sp>
    </p:spTree>
    <p:extLst>
      <p:ext uri="{BB962C8B-B14F-4D97-AF65-F5344CB8AC3E}">
        <p14:creationId xmlns:p14="http://schemas.microsoft.com/office/powerpoint/2010/main" val="2962504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normAutofit/>
          </a:bodyPr>
          <a:lstStyle/>
          <a:p>
            <a:pPr rtl="1"/>
            <a:r>
              <a:rPr lang="he-IL" dirty="0"/>
              <a:t>2.6.2 לקיחה למשמורת</a:t>
            </a:r>
            <a:endParaRPr lang="de-DE" dirty="0"/>
          </a:p>
        </p:txBody>
      </p:sp>
      <p:sp>
        <p:nvSpPr>
          <p:cNvPr id="7" name="Rechteck 6">
            <a:extLst>
              <a:ext uri="{FF2B5EF4-FFF2-40B4-BE49-F238E27FC236}">
                <a16:creationId xmlns:a16="http://schemas.microsoft.com/office/drawing/2014/main" id="{ABC7026C-350B-4C43-AF23-312B4A385556}"/>
              </a:ext>
            </a:extLst>
          </p:cNvPr>
          <p:cNvSpPr/>
          <p:nvPr/>
        </p:nvSpPr>
        <p:spPr>
          <a:xfrm>
            <a:off x="739234" y="1590615"/>
            <a:ext cx="7757962" cy="4469429"/>
          </a:xfrm>
          <a:prstGeom prst="rect">
            <a:avLst/>
          </a:prstGeom>
        </p:spPr>
        <p:txBody>
          <a:bodyPr wrap="square">
            <a:spAutoFit/>
          </a:bodyPr>
          <a:lstStyle/>
          <a:p>
            <a:pPr algn="r" rtl="1">
              <a:lnSpc>
                <a:spcPct val="107000"/>
              </a:lnSpc>
              <a:spcAft>
                <a:spcPts val="800"/>
              </a:spcAft>
            </a:pPr>
            <a:r>
              <a:rPr lang="he-IL" b="1" dirty="0">
                <a:solidFill>
                  <a:srgbClr val="000000"/>
                </a:solidFill>
              </a:rPr>
              <a:t>לשכת רווחת הנוער רשאית ומחויבת לקחת קטינים למשמורת (סעיף 42 בספר החוקים הסוציאלי השמיני) כאשר:</a:t>
            </a:r>
          </a:p>
          <a:p>
            <a:pPr marL="742950" lvl="1" indent="-285750" algn="r" rtl="1">
              <a:lnSpc>
                <a:spcPct val="107000"/>
              </a:lnSpc>
              <a:spcAft>
                <a:spcPts val="800"/>
              </a:spcAft>
              <a:buClr>
                <a:srgbClr val="3C5E89"/>
              </a:buClr>
              <a:buFont typeface="Arial" panose="020B0604020202020204" pitchFamily="34" charset="0"/>
              <a:buChar char="•"/>
            </a:pPr>
            <a:r>
              <a:rPr lang="he-IL" dirty="0">
                <a:solidFill>
                  <a:srgbClr val="000000"/>
                </a:solidFill>
              </a:rPr>
              <a:t>ילדים או בני נוער מבקשים זאת.</a:t>
            </a:r>
          </a:p>
          <a:p>
            <a:pPr marL="742950" lvl="1" indent="-285750" algn="r" rtl="1">
              <a:lnSpc>
                <a:spcPct val="107000"/>
              </a:lnSpc>
              <a:spcAft>
                <a:spcPts val="800"/>
              </a:spcAft>
              <a:buClr>
                <a:srgbClr val="3C5E89"/>
              </a:buClr>
              <a:buFont typeface="Arial" panose="020B0604020202020204" pitchFamily="34" charset="0"/>
              <a:buChar char="•"/>
            </a:pPr>
            <a:r>
              <a:rPr lang="he-IL" dirty="0">
                <a:solidFill>
                  <a:srgbClr val="000000"/>
                </a:solidFill>
              </a:rPr>
              <a:t>קיימת סכנה מיידית לשלומם.</a:t>
            </a:r>
          </a:p>
          <a:p>
            <a:pPr marL="742950" lvl="1" indent="-285750" algn="r" rtl="1">
              <a:lnSpc>
                <a:spcPct val="107000"/>
              </a:lnSpc>
              <a:spcAft>
                <a:spcPts val="800"/>
              </a:spcAft>
              <a:buClr>
                <a:srgbClr val="3C5E89"/>
              </a:buClr>
              <a:buFont typeface="Arial" panose="020B0604020202020204" pitchFamily="34" charset="0"/>
              <a:buChar char="•"/>
            </a:pPr>
            <a:r>
              <a:rPr lang="he-IL" dirty="0">
                <a:solidFill>
                  <a:srgbClr val="000000"/>
                </a:solidFill>
              </a:rPr>
              <a:t>אם ילדים או בני נוער מגיעים לגרמניה כקטינים ללא ליווי (פליטים קטינים ללא ליווי).</a:t>
            </a:r>
          </a:p>
          <a:p>
            <a:pPr algn="r" rtl="1">
              <a:lnSpc>
                <a:spcPct val="107000"/>
              </a:lnSpc>
              <a:spcAft>
                <a:spcPts val="800"/>
              </a:spcAft>
            </a:pPr>
            <a:r>
              <a:rPr lang="he-IL" dirty="0">
                <a:solidFill>
                  <a:srgbClr val="000000"/>
                </a:solidFill>
              </a:rPr>
              <a:t>קיים הליך מקדמי בנושא משמורת זמנית לפליטים קטינים ללא ליווי (סעיף 42 פסקאות א-ו בחוק).</a:t>
            </a:r>
          </a:p>
          <a:p>
            <a:pPr algn="r" rtl="1">
              <a:lnSpc>
                <a:spcPct val="107000"/>
              </a:lnSpc>
              <a:spcAft>
                <a:spcPts val="800"/>
              </a:spcAft>
            </a:pPr>
            <a:r>
              <a:rPr lang="he-IL" b="1" dirty="0">
                <a:solidFill>
                  <a:srgbClr val="000000"/>
                </a:solidFill>
              </a:rPr>
              <a:t>בשנת 2019 כ- 49,550 קטינים נלקחו למשמורת:</a:t>
            </a:r>
            <a:r>
              <a:rPr lang="he-IL" dirty="0">
                <a:solidFill>
                  <a:srgbClr val="000000"/>
                </a:solidFill>
              </a:rPr>
              <a:t> </a:t>
            </a:r>
          </a:p>
          <a:p>
            <a:pPr marL="742950" lvl="1" indent="-285750" algn="r" rtl="1">
              <a:lnSpc>
                <a:spcPct val="107000"/>
              </a:lnSpc>
              <a:spcAft>
                <a:spcPts val="800"/>
              </a:spcAft>
              <a:buClr>
                <a:srgbClr val="3C5E89"/>
              </a:buClr>
              <a:buFont typeface="Arial" panose="020B0604020202020204" pitchFamily="34" charset="0"/>
              <a:buChar char="•"/>
            </a:pPr>
            <a:r>
              <a:rPr lang="he-IL" dirty="0">
                <a:solidFill>
                  <a:srgbClr val="000000"/>
                </a:solidFill>
              </a:rPr>
              <a:t>8,400 מהילדים או בני הנוער ביקשו זאת בעצמם.</a:t>
            </a:r>
          </a:p>
          <a:p>
            <a:pPr marL="742950" lvl="1" indent="-285750" algn="r" rtl="1">
              <a:lnSpc>
                <a:spcPct val="107000"/>
              </a:lnSpc>
              <a:spcAft>
                <a:spcPts val="800"/>
              </a:spcAft>
              <a:buClr>
                <a:srgbClr val="3C5E89"/>
              </a:buClr>
              <a:buFont typeface="Arial" panose="020B0604020202020204" pitchFamily="34" charset="0"/>
              <a:buChar char="•"/>
            </a:pPr>
            <a:r>
              <a:rPr lang="he-IL" dirty="0">
                <a:solidFill>
                  <a:srgbClr val="000000"/>
                </a:solidFill>
              </a:rPr>
              <a:t>32,500 מהם עקב סכנה מיידית לשלומם.</a:t>
            </a:r>
          </a:p>
          <a:p>
            <a:pPr marL="742950" lvl="1" indent="-285750" algn="r" rtl="1">
              <a:lnSpc>
                <a:spcPct val="107000"/>
              </a:lnSpc>
              <a:spcAft>
                <a:spcPts val="800"/>
              </a:spcAft>
              <a:buClr>
                <a:srgbClr val="3C5E89"/>
              </a:buClr>
              <a:buFont typeface="Arial" panose="020B0604020202020204" pitchFamily="34" charset="0"/>
              <a:buChar char="•"/>
            </a:pPr>
            <a:r>
              <a:rPr lang="he-IL" dirty="0">
                <a:solidFill>
                  <a:srgbClr val="000000"/>
                </a:solidFill>
              </a:rPr>
              <a:t>8,650 מהם כקטינים פליטים ללא ליווי.</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תפקידים אחרים</a:t>
            </a:r>
            <a:endParaRPr lang="de-DE" dirty="0"/>
          </a:p>
        </p:txBody>
      </p:sp>
    </p:spTree>
    <p:extLst>
      <p:ext uri="{BB962C8B-B14F-4D97-AF65-F5344CB8AC3E}">
        <p14:creationId xmlns:p14="http://schemas.microsoft.com/office/powerpoint/2010/main" val="2367194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a:xfrm>
            <a:off x="203200" y="836712"/>
            <a:ext cx="8597900" cy="428738"/>
          </a:xfrm>
        </p:spPr>
        <p:txBody>
          <a:bodyPr>
            <a:noAutofit/>
          </a:bodyPr>
          <a:lstStyle/>
          <a:p>
            <a:pPr rtl="1"/>
            <a:r>
              <a:rPr lang="he-IL" dirty="0"/>
              <a:t>2.6.3 מעורבות בהליכים בבית המשפט לענייני משפחה </a:t>
            </a:r>
            <a:br>
              <a:rPr lang="he-IL" dirty="0"/>
            </a:br>
            <a:r>
              <a:rPr lang="he-IL" dirty="0"/>
              <a:t>במקרים של סיכון (אפשרי) לשלום הילד</a:t>
            </a:r>
            <a:endParaRPr lang="de-DE" dirty="0"/>
          </a:p>
        </p:txBody>
      </p:sp>
      <p:graphicFrame>
        <p:nvGraphicFramePr>
          <p:cNvPr id="12" name="Tabelle 9">
            <a:extLst>
              <a:ext uri="{FF2B5EF4-FFF2-40B4-BE49-F238E27FC236}">
                <a16:creationId xmlns:a16="http://schemas.microsoft.com/office/drawing/2014/main" id="{401397C8-625E-2549-B23D-419D28E5C0E4}"/>
              </a:ext>
            </a:extLst>
          </p:cNvPr>
          <p:cNvGraphicFramePr>
            <a:graphicFrameLocks/>
          </p:cNvGraphicFramePr>
          <p:nvPr>
            <p:extLst>
              <p:ext uri="{D42A27DB-BD31-4B8C-83A1-F6EECF244321}">
                <p14:modId xmlns:p14="http://schemas.microsoft.com/office/powerpoint/2010/main" val="3595933852"/>
              </p:ext>
            </p:extLst>
          </p:nvPr>
        </p:nvGraphicFramePr>
        <p:xfrm>
          <a:off x="203200" y="2492896"/>
          <a:ext cx="8788400" cy="3545840"/>
        </p:xfrm>
        <a:graphic>
          <a:graphicData uri="http://schemas.openxmlformats.org/drawingml/2006/table">
            <a:tbl>
              <a:tblPr firstRow="1" bandRow="1">
                <a:tableStyleId>{00A15C55-8517-42AA-B614-E9B94910E393}</a:tableStyleId>
              </a:tblPr>
              <a:tblGrid>
                <a:gridCol w="4394200">
                  <a:extLst>
                    <a:ext uri="{9D8B030D-6E8A-4147-A177-3AD203B41FA5}">
                      <a16:colId xmlns:a16="http://schemas.microsoft.com/office/drawing/2014/main" val="2987210670"/>
                    </a:ext>
                  </a:extLst>
                </a:gridCol>
                <a:gridCol w="4394200">
                  <a:extLst>
                    <a:ext uri="{9D8B030D-6E8A-4147-A177-3AD203B41FA5}">
                      <a16:colId xmlns:a16="http://schemas.microsoft.com/office/drawing/2014/main" val="1130241336"/>
                    </a:ext>
                  </a:extLst>
                </a:gridCol>
              </a:tblGrid>
              <a:tr h="370840">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dirty="0">
                          <a:latin typeface="Arial" panose="020B0604020202020204" pitchFamily="34" charset="0"/>
                          <a:cs typeface="Arial" panose="020B0604020202020204" pitchFamily="34" charset="0"/>
                        </a:rPr>
                        <a:t>"שותפות באחריות"</a:t>
                      </a:r>
                      <a:endParaRPr lang="de-DE" sz="1400" b="1" dirty="0">
                        <a:latin typeface="Arial" panose="020B0604020202020204" pitchFamily="34" charset="0"/>
                        <a:cs typeface="Arial" panose="020B0604020202020204" pitchFamily="34" charset="0"/>
                      </a:endParaRPr>
                    </a:p>
                  </a:txBody>
                  <a:tcPr/>
                </a:tc>
                <a:tc hMerge="1">
                  <a:txBody>
                    <a:bodyPr/>
                    <a:lstStyle/>
                    <a:p>
                      <a:pPr algn="l"/>
                      <a:r>
                        <a:rPr lang="de-DE" b="1" dirty="0"/>
                        <a:t>Familiengericht</a:t>
                      </a:r>
                    </a:p>
                  </a:txBody>
                  <a:tcPr/>
                </a:tc>
                <a:extLst>
                  <a:ext uri="{0D108BD9-81ED-4DB2-BD59-A6C34878D82A}">
                    <a16:rowId xmlns:a16="http://schemas.microsoft.com/office/drawing/2014/main" val="3479265276"/>
                  </a:ext>
                </a:extLst>
              </a:tr>
              <a:tr h="298809">
                <a:tc>
                  <a:txBody>
                    <a:bodyPr/>
                    <a:lstStyle/>
                    <a:p>
                      <a:pPr marL="0" indent="0" algn="ctr">
                        <a:buFont typeface="Arial" panose="020B0604020202020204" pitchFamily="34" charset="0"/>
                        <a:buNone/>
                        <a:tabLst/>
                      </a:pPr>
                      <a:r>
                        <a:rPr lang="he-IL" sz="1400" b="1" dirty="0">
                          <a:solidFill>
                            <a:srgbClr val="000000"/>
                          </a:solidFill>
                          <a:latin typeface="Arial" panose="020B0604020202020204" pitchFamily="34" charset="0"/>
                          <a:cs typeface="Arial" panose="020B0604020202020204" pitchFamily="34" charset="0"/>
                        </a:rPr>
                        <a:t>לשכת הרווחה לנוער</a:t>
                      </a:r>
                      <a:endParaRPr lang="de-DE" sz="1400" dirty="0">
                        <a:solidFill>
                          <a:srgbClr val="000000"/>
                        </a:solidFill>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tabLst/>
                      </a:pPr>
                      <a:r>
                        <a:rPr lang="he-IL" sz="1400" b="1" dirty="0">
                          <a:solidFill>
                            <a:srgbClr val="000000"/>
                          </a:solidFill>
                          <a:latin typeface="Arial" panose="020B0604020202020204" pitchFamily="34" charset="0"/>
                          <a:cs typeface="Arial" panose="020B0604020202020204" pitchFamily="34" charset="0"/>
                        </a:rPr>
                        <a:t>בית</a:t>
                      </a:r>
                      <a:r>
                        <a:rPr lang="he-IL" sz="1400" b="1" baseline="0" dirty="0">
                          <a:solidFill>
                            <a:srgbClr val="000000"/>
                          </a:solidFill>
                          <a:latin typeface="Arial" panose="020B0604020202020204" pitchFamily="34" charset="0"/>
                          <a:cs typeface="Arial" panose="020B0604020202020204" pitchFamily="34" charset="0"/>
                        </a:rPr>
                        <a:t> המשפט לענייני משפחה</a:t>
                      </a:r>
                      <a:endParaRPr lang="de-DE" sz="14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6144407"/>
                  </a:ext>
                </a:extLst>
              </a:tr>
              <a:tr h="370840">
                <a:tc>
                  <a:txBody>
                    <a:bodyPr/>
                    <a:lstStyle/>
                    <a:p>
                      <a:pPr marL="285750" indent="-285750" algn="r" rtl="1">
                        <a:buClr>
                          <a:srgbClr val="3C5E89"/>
                        </a:buClr>
                        <a:buFont typeface="Arial" panose="020B0604020202020204" pitchFamily="34" charset="0"/>
                        <a:buChar char="•"/>
                        <a:tabLst/>
                      </a:pPr>
                      <a:r>
                        <a:rPr lang="he-IL" sz="1300" dirty="0">
                          <a:solidFill>
                            <a:srgbClr val="000000"/>
                          </a:solidFill>
                          <a:latin typeface="Arial" panose="020B0604020202020204" pitchFamily="34" charset="0"/>
                          <a:cs typeface="Arial" panose="020B0604020202020204" pitchFamily="34" charset="0"/>
                        </a:rPr>
                        <a:t>פנייה</a:t>
                      </a:r>
                      <a:r>
                        <a:rPr lang="he-IL" sz="1300" baseline="0" dirty="0">
                          <a:solidFill>
                            <a:srgbClr val="000000"/>
                          </a:solidFill>
                          <a:latin typeface="Arial" panose="020B0604020202020204" pitchFamily="34" charset="0"/>
                          <a:cs typeface="Arial" panose="020B0604020202020204" pitchFamily="34" charset="0"/>
                        </a:rPr>
                        <a:t> לבית המשפט לענייני משפחה (במקרים בהם לא היה אפשר לחקור או למנוע את הסיכון לשלום הילד)</a:t>
                      </a:r>
                      <a:endParaRPr lang="de-DE" sz="1300" dirty="0">
                        <a:solidFill>
                          <a:srgbClr val="000000"/>
                        </a:solidFill>
                        <a:latin typeface="Arial" panose="020B0604020202020204" pitchFamily="34" charset="0"/>
                        <a:cs typeface="Arial" panose="020B0604020202020204" pitchFamily="34" charset="0"/>
                      </a:endParaRPr>
                    </a:p>
                    <a:p>
                      <a:pPr marL="285750" marR="0" lvl="0" indent="-285750" algn="r" defTabSz="914400" rtl="1" eaLnBrk="1" fontAlgn="auto" latinLnBrk="0" hangingPunct="1">
                        <a:lnSpc>
                          <a:spcPct val="100000"/>
                        </a:lnSpc>
                        <a:spcBef>
                          <a:spcPts val="0"/>
                        </a:spcBef>
                        <a:spcAft>
                          <a:spcPts val="0"/>
                        </a:spcAft>
                        <a:buClr>
                          <a:srgbClr val="3C5E89"/>
                        </a:buClr>
                        <a:buSzTx/>
                        <a:buFont typeface="Arial" panose="020B0604020202020204" pitchFamily="34" charset="0"/>
                        <a:buChar char="•"/>
                        <a:tabLst/>
                        <a:defRPr/>
                      </a:pPr>
                      <a:r>
                        <a:rPr lang="he-IL" sz="1300" dirty="0">
                          <a:solidFill>
                            <a:srgbClr val="000000"/>
                          </a:solidFill>
                          <a:latin typeface="Arial" panose="020B0604020202020204" pitchFamily="34" charset="0"/>
                          <a:cs typeface="Arial" panose="020B0604020202020204" pitchFamily="34" charset="0"/>
                        </a:rPr>
                        <a:t>מומחיות</a:t>
                      </a:r>
                      <a:r>
                        <a:rPr lang="he-IL" sz="1300" baseline="0" dirty="0">
                          <a:solidFill>
                            <a:srgbClr val="000000"/>
                          </a:solidFill>
                          <a:latin typeface="Arial" panose="020B0604020202020204" pitchFamily="34" charset="0"/>
                          <a:cs typeface="Arial" panose="020B0604020202020204" pitchFamily="34" charset="0"/>
                        </a:rPr>
                        <a:t> בייעוץ סוציו-פדגוגי</a:t>
                      </a:r>
                      <a:r>
                        <a:rPr lang="de-DE" sz="1300" dirty="0">
                          <a:solidFill>
                            <a:srgbClr val="000000"/>
                          </a:solidFill>
                          <a:latin typeface="Arial" panose="020B0604020202020204" pitchFamily="34" charset="0"/>
                          <a:cs typeface="Arial" panose="020B0604020202020204" pitchFamily="34" charset="0"/>
                        </a:rPr>
                        <a:t> </a:t>
                      </a:r>
                    </a:p>
                    <a:p>
                      <a:pPr marL="285750" indent="-285750" algn="r" rtl="1">
                        <a:buClr>
                          <a:srgbClr val="3C5E89"/>
                        </a:buClr>
                        <a:buFont typeface="Arial" panose="020B0604020202020204" pitchFamily="34" charset="0"/>
                        <a:buChar char="•"/>
                        <a:tabLst/>
                      </a:pPr>
                      <a:r>
                        <a:rPr lang="he-IL" sz="1300" dirty="0">
                          <a:solidFill>
                            <a:srgbClr val="000000"/>
                          </a:solidFill>
                          <a:latin typeface="Arial" panose="020B0604020202020204" pitchFamily="34" charset="0"/>
                          <a:cs typeface="Arial" panose="020B0604020202020204" pitchFamily="34" charset="0"/>
                        </a:rPr>
                        <a:t>אחריות להבטיח כי יינתן סיוע כדי למנוע סכנה כלשהי לשלום הילד</a:t>
                      </a:r>
                      <a:endParaRPr lang="de-DE" sz="1300" dirty="0">
                        <a:solidFill>
                          <a:srgbClr val="000000"/>
                        </a:solidFill>
                        <a:latin typeface="Arial" panose="020B0604020202020204" pitchFamily="34" charset="0"/>
                        <a:cs typeface="Arial" panose="020B0604020202020204" pitchFamily="34" charset="0"/>
                      </a:endParaRPr>
                    </a:p>
                  </a:txBody>
                  <a:tcPr/>
                </a:tc>
                <a:tc>
                  <a:txBody>
                    <a:bodyPr/>
                    <a:lstStyle/>
                    <a:p>
                      <a:pPr marL="285750" indent="-285750" algn="r" rtl="1">
                        <a:buClr>
                          <a:srgbClr val="3C5E89"/>
                        </a:buClr>
                        <a:buFont typeface="Arial" panose="020B0604020202020204" pitchFamily="34" charset="0"/>
                        <a:buChar char="•"/>
                        <a:tabLst/>
                      </a:pPr>
                      <a:r>
                        <a:rPr lang="he-IL" sz="1300" dirty="0">
                          <a:solidFill>
                            <a:srgbClr val="000000"/>
                          </a:solidFill>
                          <a:latin typeface="Arial" panose="020B0604020202020204" pitchFamily="34" charset="0"/>
                          <a:cs typeface="Arial" panose="020B0604020202020204" pitchFamily="34" charset="0"/>
                        </a:rPr>
                        <a:t>הכנה וניהול הליכים בבית המשפט לענייני משפחה</a:t>
                      </a:r>
                      <a:endParaRPr lang="de-DE" sz="1300" dirty="0">
                        <a:solidFill>
                          <a:srgbClr val="000000"/>
                        </a:solidFill>
                        <a:latin typeface="Arial" panose="020B0604020202020204" pitchFamily="34" charset="0"/>
                        <a:cs typeface="Arial" panose="020B0604020202020204" pitchFamily="34" charset="0"/>
                      </a:endParaRPr>
                    </a:p>
                    <a:p>
                      <a:pPr marL="285750" indent="-285750" algn="r" rtl="1">
                        <a:buClr>
                          <a:srgbClr val="3C5E89"/>
                        </a:buClr>
                        <a:buFont typeface="Arial" panose="020B0604020202020204" pitchFamily="34" charset="0"/>
                        <a:buChar char="•"/>
                        <a:tabLst/>
                      </a:pPr>
                      <a:r>
                        <a:rPr lang="he-IL" sz="1300" dirty="0">
                          <a:solidFill>
                            <a:srgbClr val="000000"/>
                          </a:solidFill>
                          <a:latin typeface="Arial" panose="020B0604020202020204" pitchFamily="34" charset="0"/>
                          <a:cs typeface="Arial" panose="020B0604020202020204" pitchFamily="34" charset="0"/>
                        </a:rPr>
                        <a:t>שימוע ומעורבות הגורמים העיקריים</a:t>
                      </a:r>
                    </a:p>
                    <a:p>
                      <a:pPr marL="285750" indent="-285750" algn="r" rtl="1">
                        <a:buClr>
                          <a:srgbClr val="3C5E89"/>
                        </a:buClr>
                        <a:buFont typeface="Arial" panose="020B0604020202020204" pitchFamily="34" charset="0"/>
                        <a:buChar char="•"/>
                        <a:tabLst/>
                      </a:pPr>
                      <a:r>
                        <a:rPr lang="he-IL" sz="1300" dirty="0">
                          <a:solidFill>
                            <a:srgbClr val="000000"/>
                          </a:solidFill>
                          <a:latin typeface="Arial" panose="020B0604020202020204" pitchFamily="34" charset="0"/>
                          <a:cs typeface="Arial" panose="020B0604020202020204" pitchFamily="34" charset="0"/>
                        </a:rPr>
                        <a:t>מינוי נציג</a:t>
                      </a:r>
                      <a:r>
                        <a:rPr lang="he-IL" sz="1300" baseline="0" dirty="0">
                          <a:solidFill>
                            <a:srgbClr val="000000"/>
                          </a:solidFill>
                          <a:latin typeface="Arial" panose="020B0604020202020204" pitchFamily="34" charset="0"/>
                          <a:cs typeface="Arial" panose="020B0604020202020204" pitchFamily="34" charset="0"/>
                        </a:rPr>
                        <a:t> חוקי לילד (קבוע)</a:t>
                      </a:r>
                    </a:p>
                    <a:p>
                      <a:pPr marL="285750" indent="-285750" algn="r" rtl="1">
                        <a:buClr>
                          <a:srgbClr val="3C5E89"/>
                        </a:buClr>
                        <a:buFont typeface="Arial" panose="020B0604020202020204" pitchFamily="34" charset="0"/>
                        <a:buChar char="•"/>
                        <a:tabLst/>
                      </a:pPr>
                      <a:r>
                        <a:rPr lang="he-IL" sz="1300" baseline="0" dirty="0">
                          <a:solidFill>
                            <a:srgbClr val="000000"/>
                          </a:solidFill>
                          <a:latin typeface="Arial" panose="020B0604020202020204" pitchFamily="34" charset="0"/>
                          <a:cs typeface="Arial" panose="020B0604020202020204" pitchFamily="34" charset="0"/>
                        </a:rPr>
                        <a:t>קבלת החלטות למניעת סיכון לשלום הילד</a:t>
                      </a:r>
                      <a:endParaRPr lang="de-DE" sz="1300" dirty="0">
                        <a:solidFill>
                          <a:srgbClr val="000000"/>
                        </a:solidFill>
                        <a:latin typeface="Arial" panose="020B0604020202020204" pitchFamily="34" charset="0"/>
                        <a:cs typeface="Arial" panose="020B0604020202020204" pitchFamily="34" charset="0"/>
                      </a:endParaRPr>
                    </a:p>
                  </a:txBody>
                  <a:tcPr>
                    <a:solidFill>
                      <a:srgbClr val="EFF4F8"/>
                    </a:solidFill>
                  </a:tcPr>
                </a:tc>
                <a:extLst>
                  <a:ext uri="{0D108BD9-81ED-4DB2-BD59-A6C34878D82A}">
                    <a16:rowId xmlns:a16="http://schemas.microsoft.com/office/drawing/2014/main" val="3757282637"/>
                  </a:ext>
                </a:extLst>
              </a:tr>
              <a:tr h="186597">
                <a:tc>
                  <a:txBody>
                    <a:bodyPr/>
                    <a:lstStyle/>
                    <a:p>
                      <a:pPr marL="285750" indent="-285750" algn="r" rtl="1">
                        <a:buClr>
                          <a:srgbClr val="3C5E89"/>
                        </a:buClr>
                        <a:buFont typeface="Arial" panose="020B0604020202020204" pitchFamily="34" charset="0"/>
                        <a:buChar char="•"/>
                        <a:tabLst/>
                      </a:pPr>
                      <a:r>
                        <a:rPr lang="he-IL" sz="1300" kern="1200" dirty="0">
                          <a:solidFill>
                            <a:srgbClr val="000000"/>
                          </a:solidFill>
                          <a:latin typeface="Arial" panose="020B0604020202020204" pitchFamily="34" charset="0"/>
                          <a:ea typeface="+mn-ea"/>
                          <a:cs typeface="Arial" panose="020B0604020202020204" pitchFamily="34" charset="0"/>
                        </a:rPr>
                        <a:t>סעיפים 8א ו-50 בספר החוקים הסוציאלי השמיני</a:t>
                      </a:r>
                      <a:endParaRPr lang="de-DE" sz="1300" kern="1200" dirty="0">
                        <a:solidFill>
                          <a:srgbClr val="000000"/>
                        </a:solidFill>
                        <a:latin typeface="Arial" panose="020B0604020202020204" pitchFamily="34" charset="0"/>
                        <a:ea typeface="+mn-ea"/>
                        <a:cs typeface="Arial" panose="020B0604020202020204" pitchFamily="34" charset="0"/>
                      </a:endParaRPr>
                    </a:p>
                    <a:p>
                      <a:pPr marL="285750" indent="-285750" algn="r" rtl="1">
                        <a:buClr>
                          <a:srgbClr val="3C5E89"/>
                        </a:buClr>
                        <a:buFont typeface="Arial" panose="020B0604020202020204" pitchFamily="34" charset="0"/>
                        <a:buChar char="•"/>
                        <a:tabLst/>
                      </a:pPr>
                      <a:r>
                        <a:rPr lang="he-IL" sz="1300" kern="1200" dirty="0">
                          <a:solidFill>
                            <a:srgbClr val="000000"/>
                          </a:solidFill>
                          <a:latin typeface="Arial" panose="020B0604020202020204" pitchFamily="34" charset="0"/>
                          <a:ea typeface="+mn-ea"/>
                          <a:cs typeface="Arial" panose="020B0604020202020204" pitchFamily="34" charset="0"/>
                        </a:rPr>
                        <a:t>החוק בדבר ההליכים בענייני משפחה ושיפוט וולונטרי</a:t>
                      </a:r>
                      <a:endParaRPr lang="de-DE" sz="1300" kern="1200" dirty="0">
                        <a:solidFill>
                          <a:srgbClr val="000000"/>
                        </a:solidFill>
                        <a:latin typeface="Arial" panose="020B0604020202020204" pitchFamily="34" charset="0"/>
                        <a:ea typeface="+mn-ea"/>
                        <a:cs typeface="Arial" panose="020B0604020202020204" pitchFamily="34" charset="0"/>
                      </a:endParaRPr>
                    </a:p>
                  </a:txBody>
                  <a:tcPr>
                    <a:solidFill>
                      <a:srgbClr val="EFF4F8"/>
                    </a:solidFill>
                  </a:tcPr>
                </a:tc>
                <a:tc>
                  <a:txBody>
                    <a:bodyPr/>
                    <a:lstStyle/>
                    <a:p>
                      <a:pPr marL="285750" indent="-285750" algn="r" rtl="1">
                        <a:buClr>
                          <a:srgbClr val="3C5E89"/>
                        </a:buClr>
                        <a:buFont typeface="Arial" panose="020B0604020202020204" pitchFamily="34" charset="0"/>
                        <a:buChar char="•"/>
                        <a:tabLst/>
                      </a:pPr>
                      <a:r>
                        <a:rPr lang="he-IL" sz="1300" kern="1200" dirty="0">
                          <a:solidFill>
                            <a:srgbClr val="000000"/>
                          </a:solidFill>
                          <a:latin typeface="Arial" panose="020B0604020202020204" pitchFamily="34" charset="0"/>
                          <a:ea typeface="+mn-ea"/>
                          <a:cs typeface="Arial" panose="020B0604020202020204" pitchFamily="34" charset="0"/>
                        </a:rPr>
                        <a:t>סעיפים 1666 ו-1666א בקודקס האזרחי</a:t>
                      </a:r>
                      <a:endParaRPr lang="de-DE" sz="1300" kern="1200" dirty="0">
                        <a:solidFill>
                          <a:srgbClr val="000000"/>
                        </a:solidFill>
                        <a:latin typeface="Arial" panose="020B0604020202020204" pitchFamily="34" charset="0"/>
                        <a:ea typeface="+mn-ea"/>
                        <a:cs typeface="Arial" panose="020B0604020202020204" pitchFamily="34" charset="0"/>
                      </a:endParaRPr>
                    </a:p>
                    <a:p>
                      <a:pPr marL="285750" indent="-285750" algn="r" rtl="1">
                        <a:buClr>
                          <a:srgbClr val="3C5E89"/>
                        </a:buClr>
                        <a:buFont typeface="Arial" panose="020B0604020202020204" pitchFamily="34" charset="0"/>
                        <a:buChar char="•"/>
                        <a:tabLst/>
                      </a:pPr>
                      <a:r>
                        <a:rPr lang="he-IL" sz="1300" kern="1200" dirty="0">
                          <a:solidFill>
                            <a:srgbClr val="000000"/>
                          </a:solidFill>
                          <a:latin typeface="Arial" panose="020B0604020202020204" pitchFamily="34" charset="0"/>
                          <a:ea typeface="+mn-ea"/>
                          <a:cs typeface="Arial" panose="020B0604020202020204" pitchFamily="34" charset="0"/>
                        </a:rPr>
                        <a:t>החוק בדבר ההליכים בענייני משפחה ושיפוט וולונטרי (למשל, סעיף 162)</a:t>
                      </a:r>
                      <a:endParaRPr lang="de-DE" sz="1300" kern="1200" dirty="0">
                        <a:solidFill>
                          <a:srgbClr val="000000"/>
                        </a:solidFill>
                        <a:latin typeface="Arial" panose="020B0604020202020204" pitchFamily="34" charset="0"/>
                        <a:ea typeface="+mn-ea"/>
                        <a:cs typeface="Arial" panose="020B0604020202020204" pitchFamily="34" charset="0"/>
                      </a:endParaRPr>
                    </a:p>
                  </a:txBody>
                  <a:tcPr>
                    <a:solidFill>
                      <a:srgbClr val="EFF4F8"/>
                    </a:solidFill>
                  </a:tcPr>
                </a:tc>
                <a:extLst>
                  <a:ext uri="{0D108BD9-81ED-4DB2-BD59-A6C34878D82A}">
                    <a16:rowId xmlns:a16="http://schemas.microsoft.com/office/drawing/2014/main" val="1386307436"/>
                  </a:ext>
                </a:extLst>
              </a:tr>
              <a:tr h="186597">
                <a:tc gridSpan="2">
                  <a:txBody>
                    <a:bodyPr/>
                    <a:lstStyle/>
                    <a:p>
                      <a:pPr marL="215900" marR="0" lvl="0" indent="-3810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he-IL" sz="1400" b="1" dirty="0">
                        <a:solidFill>
                          <a:srgbClr val="000000"/>
                        </a:solidFill>
                        <a:latin typeface="Arial" panose="020B0604020202020204" pitchFamily="34" charset="0"/>
                        <a:cs typeface="Arial" panose="020B0604020202020204" pitchFamily="34" charset="0"/>
                      </a:endParaRPr>
                    </a:p>
                    <a:p>
                      <a:pPr marL="215900" marR="0" lvl="0" indent="-3810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400" b="1" dirty="0">
                          <a:solidFill>
                            <a:srgbClr val="000000"/>
                          </a:solidFill>
                          <a:latin typeface="Arial" panose="020B0604020202020204" pitchFamily="34" charset="0"/>
                          <a:cs typeface="Arial" panose="020B0604020202020204" pitchFamily="34" charset="0"/>
                        </a:rPr>
                        <a:t>שיתוף פעולה ומעורבות של בעלי זכויות משמורת,</a:t>
                      </a:r>
                    </a:p>
                    <a:p>
                      <a:pPr marL="215900" marR="0" lvl="0" indent="-3810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400" b="1" dirty="0">
                          <a:solidFill>
                            <a:srgbClr val="000000"/>
                          </a:solidFill>
                          <a:latin typeface="Arial" panose="020B0604020202020204" pitchFamily="34" charset="0"/>
                          <a:cs typeface="Arial" panose="020B0604020202020204" pitchFamily="34" charset="0"/>
                        </a:rPr>
                        <a:t>הילדים ובני הנוער</a:t>
                      </a:r>
                      <a:endParaRPr lang="de-DE" sz="1400" b="1" dirty="0">
                        <a:solidFill>
                          <a:srgbClr val="000000"/>
                        </a:solidFill>
                        <a:latin typeface="Arial" panose="020B0604020202020204" pitchFamily="34" charset="0"/>
                        <a:cs typeface="Arial" panose="020B0604020202020204" pitchFamily="34" charset="0"/>
                      </a:endParaRPr>
                    </a:p>
                  </a:txBody>
                  <a:tcPr>
                    <a:solidFill>
                      <a:schemeClr val="accent4">
                        <a:lumMod val="40000"/>
                        <a:lumOff val="60000"/>
                      </a:schemeClr>
                    </a:solidFill>
                  </a:tcPr>
                </a:tc>
                <a:tc hMerge="1">
                  <a:txBody>
                    <a:bodyPr/>
                    <a:lstStyle/>
                    <a:p>
                      <a:endParaRPr lang="de-DE" dirty="0"/>
                    </a:p>
                  </a:txBody>
                  <a:tcPr/>
                </a:tc>
                <a:extLst>
                  <a:ext uri="{0D108BD9-81ED-4DB2-BD59-A6C34878D82A}">
                    <a16:rowId xmlns:a16="http://schemas.microsoft.com/office/drawing/2014/main" val="2038390996"/>
                  </a:ext>
                </a:extLst>
              </a:tr>
              <a:tr h="370840">
                <a:tc gridSpan="2">
                  <a:txBody>
                    <a:bodyPr/>
                    <a:lstStyle/>
                    <a:p>
                      <a:pPr marL="215900" marR="0" lvl="0" indent="-3810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400" b="0" dirty="0">
                          <a:solidFill>
                            <a:srgbClr val="000000"/>
                          </a:solidFill>
                          <a:latin typeface="Arial" panose="020B0604020202020204" pitchFamily="34" charset="0"/>
                          <a:cs typeface="Arial" panose="020B0604020202020204" pitchFamily="34" charset="0"/>
                        </a:rPr>
                        <a:t>מעורבות של אנשים ו/או מוסדות נוספים, כמו מומחים (במידת הצורך)</a:t>
                      </a:r>
                      <a:endParaRPr lang="de-DE" sz="1400" b="0" dirty="0">
                        <a:solidFill>
                          <a:srgbClr val="000000"/>
                        </a:solidFill>
                        <a:latin typeface="Arial" panose="020B0604020202020204" pitchFamily="34" charset="0"/>
                        <a:cs typeface="Arial" panose="020B0604020202020204" pitchFamily="34" charset="0"/>
                      </a:endParaRPr>
                    </a:p>
                  </a:txBody>
                  <a:tcPr>
                    <a:solidFill>
                      <a:srgbClr val="EFF4F8"/>
                    </a:solidFill>
                  </a:tcPr>
                </a:tc>
                <a:tc hMerge="1">
                  <a:txBody>
                    <a:bodyPr/>
                    <a:lstStyle/>
                    <a:p>
                      <a:endParaRPr lang="de-DE"/>
                    </a:p>
                  </a:txBody>
                  <a:tcPr/>
                </a:tc>
                <a:extLst>
                  <a:ext uri="{0D108BD9-81ED-4DB2-BD59-A6C34878D82A}">
                    <a16:rowId xmlns:a16="http://schemas.microsoft.com/office/drawing/2014/main" val="3558516585"/>
                  </a:ext>
                </a:extLst>
              </a:tr>
            </a:tbl>
          </a:graphicData>
        </a:graphic>
      </p:graphicFrame>
      <p:sp>
        <p:nvSpPr>
          <p:cNvPr id="13" name="Dreieck 3">
            <a:extLst>
              <a:ext uri="{FF2B5EF4-FFF2-40B4-BE49-F238E27FC236}">
                <a16:creationId xmlns:a16="http://schemas.microsoft.com/office/drawing/2014/main" id="{9B4A8948-71C6-A940-9D28-000A0ECDB342}"/>
              </a:ext>
            </a:extLst>
          </p:cNvPr>
          <p:cNvSpPr/>
          <p:nvPr/>
        </p:nvSpPr>
        <p:spPr>
          <a:xfrm>
            <a:off x="203454" y="1700808"/>
            <a:ext cx="8788400" cy="7883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1400" b="1" dirty="0">
                <a:latin typeface="Arial" panose="020B0604020202020204" pitchFamily="34" charset="0"/>
                <a:cs typeface="Arial" panose="020B0604020202020204" pitchFamily="34" charset="0"/>
              </a:rPr>
              <a:t>משמורת המדינה</a:t>
            </a:r>
          </a:p>
          <a:p>
            <a:pPr algn="ctr" rtl="1"/>
            <a:r>
              <a:rPr lang="he-IL" sz="1400" b="1" dirty="0">
                <a:latin typeface="Arial" panose="020B0604020202020204" pitchFamily="34" charset="0"/>
                <a:cs typeface="Arial" panose="020B0604020202020204" pitchFamily="34" charset="0"/>
              </a:rPr>
              <a:t>להבטחת טובת הילד</a:t>
            </a:r>
            <a:endParaRPr lang="de-DE" sz="1400" b="1" dirty="0">
              <a:latin typeface="Arial" panose="020B0604020202020204" pitchFamily="34" charset="0"/>
              <a:cs typeface="Arial" panose="020B0604020202020204" pitchFamily="34" charset="0"/>
            </a:endParaRPr>
          </a:p>
          <a:p>
            <a:pPr algn="ctr"/>
            <a:endParaRPr lang="de-DE" sz="1600" dirty="0">
              <a:latin typeface="Arial" panose="020B0604020202020204" pitchFamily="34" charset="0"/>
              <a:cs typeface="Arial" panose="020B0604020202020204" pitchFamily="34" charset="0"/>
            </a:endParaRPr>
          </a:p>
        </p:txBody>
      </p:sp>
      <p:sp>
        <p:nvSpPr>
          <p:cNvPr id="14" name="Geschweifte Klammer rechts 13" descr="soll deutlich machen, dass die Zusammenarbeit mit und Beteiligung von Personensorgeberechtigten, &#10;Kindern und Jugendlichen sowohl in der Verantwortung des Jugendamtes als auch des Familiengerichts liegt">
            <a:extLst>
              <a:ext uri="{FF2B5EF4-FFF2-40B4-BE49-F238E27FC236}">
                <a16:creationId xmlns:a16="http://schemas.microsoft.com/office/drawing/2014/main" id="{C3EFAAC0-724A-7447-B36C-B3DAB86F3562}"/>
              </a:ext>
            </a:extLst>
          </p:cNvPr>
          <p:cNvSpPr/>
          <p:nvPr/>
        </p:nvSpPr>
        <p:spPr>
          <a:xfrm rot="5400000">
            <a:off x="4427982" y="620687"/>
            <a:ext cx="288032" cy="8640961"/>
          </a:xfrm>
          <a:prstGeom prst="rightBrace">
            <a:avLst>
              <a:gd name="adj1" fmla="val 8333"/>
              <a:gd name="adj2" fmla="val 49509"/>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תפקידים אחרים</a:t>
            </a:r>
            <a:endParaRPr lang="de-DE" dirty="0"/>
          </a:p>
        </p:txBody>
      </p:sp>
    </p:spTree>
    <p:extLst>
      <p:ext uri="{BB962C8B-B14F-4D97-AF65-F5344CB8AC3E}">
        <p14:creationId xmlns:p14="http://schemas.microsoft.com/office/powerpoint/2010/main" val="1423471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a:xfrm>
            <a:off x="203200" y="836712"/>
            <a:ext cx="8597900" cy="428738"/>
          </a:xfrm>
        </p:spPr>
        <p:txBody>
          <a:bodyPr>
            <a:noAutofit/>
          </a:bodyPr>
          <a:lstStyle/>
          <a:p>
            <a:pPr rtl="1"/>
            <a:r>
              <a:rPr lang="he-IL" dirty="0"/>
              <a:t>2.6.4 מעורבות בהליכים בבית המשפט לענייני משפחה במקרים של פרידה/גירושין של הורים לילדים קטינים</a:t>
            </a:r>
            <a:endParaRPr lang="de-DE" dirty="0"/>
          </a:p>
        </p:txBody>
      </p:sp>
      <p:graphicFrame>
        <p:nvGraphicFramePr>
          <p:cNvPr id="12" name="Tabelle 9">
            <a:extLst>
              <a:ext uri="{FF2B5EF4-FFF2-40B4-BE49-F238E27FC236}">
                <a16:creationId xmlns:a16="http://schemas.microsoft.com/office/drawing/2014/main" id="{401397C8-625E-2549-B23D-419D28E5C0E4}"/>
              </a:ext>
            </a:extLst>
          </p:cNvPr>
          <p:cNvGraphicFramePr>
            <a:graphicFrameLocks/>
          </p:cNvGraphicFramePr>
          <p:nvPr>
            <p:extLst>
              <p:ext uri="{D42A27DB-BD31-4B8C-83A1-F6EECF244321}">
                <p14:modId xmlns:p14="http://schemas.microsoft.com/office/powerpoint/2010/main" val="723778974"/>
              </p:ext>
            </p:extLst>
          </p:nvPr>
        </p:nvGraphicFramePr>
        <p:xfrm>
          <a:off x="203200" y="2492896"/>
          <a:ext cx="8788400" cy="3652520"/>
        </p:xfrm>
        <a:graphic>
          <a:graphicData uri="http://schemas.openxmlformats.org/drawingml/2006/table">
            <a:tbl>
              <a:tblPr firstRow="1" bandRow="1">
                <a:tableStyleId>{00A15C55-8517-42AA-B614-E9B94910E393}</a:tableStyleId>
              </a:tblPr>
              <a:tblGrid>
                <a:gridCol w="4394200">
                  <a:extLst>
                    <a:ext uri="{9D8B030D-6E8A-4147-A177-3AD203B41FA5}">
                      <a16:colId xmlns:a16="http://schemas.microsoft.com/office/drawing/2014/main" val="2987210670"/>
                    </a:ext>
                  </a:extLst>
                </a:gridCol>
                <a:gridCol w="4394200">
                  <a:extLst>
                    <a:ext uri="{9D8B030D-6E8A-4147-A177-3AD203B41FA5}">
                      <a16:colId xmlns:a16="http://schemas.microsoft.com/office/drawing/2014/main" val="1130241336"/>
                    </a:ext>
                  </a:extLst>
                </a:gridCol>
              </a:tblGrid>
              <a:tr h="370840">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dirty="0">
                          <a:latin typeface="Arial" panose="020B0604020202020204" pitchFamily="34" charset="0"/>
                          <a:cs typeface="Arial" panose="020B0604020202020204" pitchFamily="34" charset="0"/>
                        </a:rPr>
                        <a:t>מתן סיוע במציאת</a:t>
                      </a:r>
                      <a:r>
                        <a:rPr lang="he-IL" sz="1400" baseline="0" dirty="0">
                          <a:latin typeface="Arial" panose="020B0604020202020204" pitchFamily="34" charset="0"/>
                          <a:cs typeface="Arial" panose="020B0604020202020204" pitchFamily="34" charset="0"/>
                        </a:rPr>
                        <a:t> פתרונות בהסכמה ב</a:t>
                      </a:r>
                      <a:r>
                        <a:rPr lang="he-IL" sz="1400" dirty="0">
                          <a:latin typeface="Arial" panose="020B0604020202020204" pitchFamily="34" charset="0"/>
                          <a:cs typeface="Arial" panose="020B0604020202020204" pitchFamily="34" charset="0"/>
                        </a:rPr>
                        <a:t>סכסוכים בין הורים (סעיף 156 ב-</a:t>
                      </a:r>
                      <a:r>
                        <a:rPr lang="de-DE" sz="1400" dirty="0">
                          <a:latin typeface="Arial" panose="020B0604020202020204" pitchFamily="34" charset="0"/>
                          <a:cs typeface="Arial" panose="020B0604020202020204" pitchFamily="34" charset="0"/>
                        </a:rPr>
                        <a:t>FamFG</a:t>
                      </a:r>
                      <a:r>
                        <a:rPr lang="he-IL" sz="1400" dirty="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a:txBody>
                  <a:tcPr/>
                </a:tc>
                <a:tc hMerge="1">
                  <a:txBody>
                    <a:bodyPr/>
                    <a:lstStyle/>
                    <a:p>
                      <a:pPr algn="l"/>
                      <a:r>
                        <a:rPr lang="de-DE" b="1" dirty="0"/>
                        <a:t>Familiengericht</a:t>
                      </a:r>
                    </a:p>
                  </a:txBody>
                  <a:tcPr/>
                </a:tc>
                <a:extLst>
                  <a:ext uri="{0D108BD9-81ED-4DB2-BD59-A6C34878D82A}">
                    <a16:rowId xmlns:a16="http://schemas.microsoft.com/office/drawing/2014/main" val="3479265276"/>
                  </a:ext>
                </a:extLst>
              </a:tr>
              <a:tr h="298809">
                <a:tc>
                  <a:txBody>
                    <a:bodyPr/>
                    <a:lstStyle/>
                    <a:p>
                      <a:pPr marL="0" indent="0" algn="ctr" rtl="1">
                        <a:buFont typeface="Arial" panose="020B0604020202020204" pitchFamily="34" charset="0"/>
                        <a:buNone/>
                        <a:tabLst/>
                      </a:pPr>
                      <a:r>
                        <a:rPr lang="he-IL" sz="1400" b="1" dirty="0">
                          <a:solidFill>
                            <a:srgbClr val="000000"/>
                          </a:solidFill>
                          <a:latin typeface="Arial" panose="020B0604020202020204" pitchFamily="34" charset="0"/>
                          <a:cs typeface="Arial" panose="020B0604020202020204" pitchFamily="34" charset="0"/>
                        </a:rPr>
                        <a:t>תפקידי לשכת הרווחה לנוער</a:t>
                      </a:r>
                      <a:endParaRPr lang="de-DE" sz="1400" dirty="0">
                        <a:solidFill>
                          <a:srgbClr val="000000"/>
                        </a:solidFill>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tabLst/>
                      </a:pPr>
                      <a:r>
                        <a:rPr lang="he-IL" sz="1400" b="1" dirty="0">
                          <a:solidFill>
                            <a:srgbClr val="000000"/>
                          </a:solidFill>
                          <a:latin typeface="Arial" panose="020B0604020202020204" pitchFamily="34" charset="0"/>
                          <a:cs typeface="Arial" panose="020B0604020202020204" pitchFamily="34" charset="0"/>
                        </a:rPr>
                        <a:t>תפקידי בית המשפט לענייני משפחה</a:t>
                      </a:r>
                      <a:endParaRPr lang="de-DE" sz="14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6144407"/>
                  </a:ext>
                </a:extLst>
              </a:tr>
              <a:tr h="370840">
                <a:tc>
                  <a:txBody>
                    <a:bodyPr/>
                    <a:lstStyle/>
                    <a:p>
                      <a:pPr marL="0" indent="0" algn="r" rtl="1">
                        <a:buFont typeface="Arial" panose="020B0604020202020204" pitchFamily="34" charset="0"/>
                        <a:buNone/>
                        <a:tabLst/>
                      </a:pPr>
                      <a:r>
                        <a:rPr lang="he-IL" sz="1300" dirty="0">
                          <a:solidFill>
                            <a:srgbClr val="000000"/>
                          </a:solidFill>
                          <a:latin typeface="Arial" panose="020B0604020202020204" pitchFamily="34" charset="0"/>
                          <a:cs typeface="Arial" panose="020B0604020202020204" pitchFamily="34" charset="0"/>
                        </a:rPr>
                        <a:t>סעיף 50 בספר החוקים הסוציאלי השמיני: </a:t>
                      </a:r>
                      <a:r>
                        <a:rPr lang="he-IL" sz="1300" i="1" dirty="0">
                          <a:solidFill>
                            <a:srgbClr val="000000"/>
                          </a:solidFill>
                          <a:latin typeface="Arial" panose="020B0604020202020204" pitchFamily="34" charset="0"/>
                          <a:cs typeface="Arial" panose="020B0604020202020204" pitchFamily="34" charset="0"/>
                        </a:rPr>
                        <a:t>מעורבות בהליכים הנוגעים לילדים בבית המשפט לענייני משפחה</a:t>
                      </a:r>
                    </a:p>
                    <a:p>
                      <a:pPr marL="285750" indent="-285750" algn="r" rtl="1">
                        <a:buClr>
                          <a:srgbClr val="3C5E89"/>
                        </a:buClr>
                        <a:buFont typeface="Arial" panose="020B0604020202020204" pitchFamily="34" charset="0"/>
                        <a:buChar char="•"/>
                        <a:tabLst/>
                      </a:pPr>
                      <a:r>
                        <a:rPr lang="he-IL" sz="1300" dirty="0">
                          <a:solidFill>
                            <a:srgbClr val="000000"/>
                          </a:solidFill>
                          <a:latin typeface="Arial" panose="020B0604020202020204" pitchFamily="34" charset="0"/>
                          <a:cs typeface="Arial" panose="020B0604020202020204" pitchFamily="34" charset="0"/>
                        </a:rPr>
                        <a:t>ייעוץ ותמיכה להורים</a:t>
                      </a:r>
                    </a:p>
                    <a:p>
                      <a:pPr marL="285750" indent="-285750" algn="r" rtl="1">
                        <a:buClr>
                          <a:srgbClr val="3C5E89"/>
                        </a:buClr>
                        <a:buFont typeface="Arial" panose="020B0604020202020204" pitchFamily="34" charset="0"/>
                        <a:buChar char="•"/>
                        <a:tabLst/>
                      </a:pPr>
                      <a:r>
                        <a:rPr lang="he-IL" sz="1300" dirty="0">
                          <a:solidFill>
                            <a:srgbClr val="000000"/>
                          </a:solidFill>
                          <a:latin typeface="Arial" panose="020B0604020202020204" pitchFamily="34" charset="0"/>
                          <a:cs typeface="Arial" panose="020B0604020202020204" pitchFamily="34" charset="0"/>
                        </a:rPr>
                        <a:t>הכנה לדיונים בבית המשפט</a:t>
                      </a:r>
                    </a:p>
                    <a:p>
                      <a:pPr marL="285750" indent="-285750" algn="r" rtl="1">
                        <a:buClr>
                          <a:srgbClr val="3C5E89"/>
                        </a:buClr>
                        <a:buFont typeface="Arial" panose="020B0604020202020204" pitchFamily="34" charset="0"/>
                        <a:buChar char="•"/>
                        <a:tabLst/>
                      </a:pPr>
                      <a:r>
                        <a:rPr lang="he-IL" sz="1300" dirty="0">
                          <a:solidFill>
                            <a:srgbClr val="000000"/>
                          </a:solidFill>
                          <a:latin typeface="Arial" panose="020B0604020202020204" pitchFamily="34" charset="0"/>
                          <a:cs typeface="Arial" panose="020B0604020202020204" pitchFamily="34" charset="0"/>
                        </a:rPr>
                        <a:t>עריכת חוות דעת מקצועיות הכוללות הערכה סוציו-פדגוגית</a:t>
                      </a:r>
                      <a:endParaRPr lang="de-DE" sz="1300" dirty="0">
                        <a:solidFill>
                          <a:srgbClr val="000000"/>
                        </a:solidFill>
                        <a:latin typeface="Arial" panose="020B0604020202020204" pitchFamily="34" charset="0"/>
                        <a:cs typeface="Arial" panose="020B0604020202020204" pitchFamily="34" charset="0"/>
                      </a:endParaRPr>
                    </a:p>
                  </a:txBody>
                  <a:tcPr/>
                </a:tc>
                <a:tc>
                  <a:txBody>
                    <a:bodyPr/>
                    <a:lstStyle/>
                    <a:p>
                      <a:pPr algn="r" rtl="1"/>
                      <a:r>
                        <a:rPr lang="he-IL" sz="1300" dirty="0">
                          <a:solidFill>
                            <a:srgbClr val="000000"/>
                          </a:solidFill>
                          <a:latin typeface="Arial" panose="020B0604020202020204" pitchFamily="34" charset="0"/>
                          <a:cs typeface="Arial" panose="020B0604020202020204" pitchFamily="34" charset="0"/>
                        </a:rPr>
                        <a:t>סעיף 162 בחוק בדבר ההליכים בבית המשפט לענייני משפחה ושיפוט וולונטרי:  </a:t>
                      </a:r>
                      <a:r>
                        <a:rPr lang="he-IL" sz="1300" i="1" dirty="0">
                          <a:solidFill>
                            <a:srgbClr val="000000"/>
                          </a:solidFill>
                          <a:latin typeface="Arial" panose="020B0604020202020204" pitchFamily="34" charset="0"/>
                          <a:cs typeface="Arial" panose="020B0604020202020204" pitchFamily="34" charset="0"/>
                        </a:rPr>
                        <a:t>מעורבות לשכת הרווחה לנוער</a:t>
                      </a:r>
                    </a:p>
                    <a:p>
                      <a:pPr algn="r" rtl="1"/>
                      <a:r>
                        <a:rPr lang="he-IL" sz="1300" i="1" dirty="0">
                          <a:solidFill>
                            <a:srgbClr val="000000"/>
                          </a:solidFill>
                          <a:latin typeface="Arial" panose="020B0604020202020204" pitchFamily="34" charset="0"/>
                          <a:cs typeface="Arial" panose="020B0604020202020204" pitchFamily="34" charset="0"/>
                        </a:rPr>
                        <a:t>בהליכים הנוגעים לילדים, בית המשפט יערוך שימוע לנציג לשכת הרווחה לנוער.</a:t>
                      </a:r>
                    </a:p>
                    <a:p>
                      <a:pPr marL="285750" indent="-285750" algn="r" rtl="1">
                        <a:buClr>
                          <a:srgbClr val="3C5E89"/>
                        </a:buClr>
                        <a:buFont typeface="Arial" panose="020B0604020202020204" pitchFamily="34" charset="0"/>
                        <a:buChar char="•"/>
                      </a:pPr>
                      <a:r>
                        <a:rPr lang="he-IL" sz="1300" dirty="0">
                          <a:solidFill>
                            <a:srgbClr val="000000"/>
                          </a:solidFill>
                          <a:latin typeface="Arial" panose="020B0604020202020204" pitchFamily="34" charset="0"/>
                          <a:cs typeface="Arial" panose="020B0604020202020204" pitchFamily="34" charset="0"/>
                        </a:rPr>
                        <a:t>מעורבות/עריכת שימוע לנציג לשכת הרווחה לנוער</a:t>
                      </a:r>
                    </a:p>
                    <a:p>
                      <a:pPr marL="285750" indent="-285750" algn="r" rtl="1">
                        <a:buClr>
                          <a:srgbClr val="3C5E89"/>
                        </a:buClr>
                        <a:buFont typeface="Arial" panose="020B0604020202020204" pitchFamily="34" charset="0"/>
                        <a:buChar char="•"/>
                      </a:pPr>
                      <a:r>
                        <a:rPr lang="he-IL" sz="1300" dirty="0">
                          <a:solidFill>
                            <a:srgbClr val="000000"/>
                          </a:solidFill>
                          <a:latin typeface="Arial" panose="020B0604020202020204" pitchFamily="34" charset="0"/>
                          <a:cs typeface="Arial" panose="020B0604020202020204" pitchFamily="34" charset="0"/>
                        </a:rPr>
                        <a:t>מניעת הסלמה ובוררות בסכסוכים: הסדרים משותפים/הסכמים</a:t>
                      </a:r>
                    </a:p>
                    <a:p>
                      <a:pPr marL="285750" indent="-285750" algn="r" rtl="1">
                        <a:buClr>
                          <a:srgbClr val="3C5E89"/>
                        </a:buClr>
                        <a:buFont typeface="Arial" panose="020B0604020202020204" pitchFamily="34" charset="0"/>
                        <a:buChar char="•"/>
                      </a:pPr>
                      <a:r>
                        <a:rPr lang="he-IL" sz="1300" dirty="0">
                          <a:solidFill>
                            <a:srgbClr val="000000"/>
                          </a:solidFill>
                          <a:latin typeface="Arial" panose="020B0604020202020204" pitchFamily="34" charset="0"/>
                          <a:cs typeface="Arial" panose="020B0604020202020204" pitchFamily="34" charset="0"/>
                        </a:rPr>
                        <a:t>בחינת טובת הילד</a:t>
                      </a:r>
                    </a:p>
                    <a:p>
                      <a:pPr marL="285750" indent="-285750" algn="r" rtl="1">
                        <a:buClr>
                          <a:srgbClr val="3C5E89"/>
                        </a:buClr>
                        <a:buFont typeface="Arial" panose="020B0604020202020204" pitchFamily="34" charset="0"/>
                        <a:buChar char="•"/>
                      </a:pPr>
                      <a:r>
                        <a:rPr lang="he-IL" sz="1300" dirty="0">
                          <a:solidFill>
                            <a:srgbClr val="000000"/>
                          </a:solidFill>
                          <a:latin typeface="Arial" panose="020B0604020202020204" pitchFamily="34" charset="0"/>
                          <a:cs typeface="Arial" panose="020B0604020202020204" pitchFamily="34" charset="0"/>
                        </a:rPr>
                        <a:t>מינוי אפוטרופוס בדין לילד (קבוע)</a:t>
                      </a:r>
                    </a:p>
                    <a:p>
                      <a:pPr marL="285750" indent="-285750" algn="r" rtl="1">
                        <a:buClr>
                          <a:srgbClr val="3C5E89"/>
                        </a:buClr>
                        <a:buFont typeface="Arial" panose="020B0604020202020204" pitchFamily="34" charset="0"/>
                        <a:buChar char="•"/>
                      </a:pPr>
                      <a:r>
                        <a:rPr lang="he-IL" sz="1300" dirty="0">
                          <a:solidFill>
                            <a:srgbClr val="000000"/>
                          </a:solidFill>
                          <a:latin typeface="Arial" panose="020B0604020202020204" pitchFamily="34" charset="0"/>
                          <a:cs typeface="Arial" panose="020B0604020202020204" pitchFamily="34" charset="0"/>
                        </a:rPr>
                        <a:t>הכרעות בנושאי משמורת/הסדרי ראייה</a:t>
                      </a:r>
                      <a:endParaRPr lang="de-DE" sz="13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7282637"/>
                  </a:ext>
                </a:extLst>
              </a:tr>
              <a:tr h="186597">
                <a:tc gridSpan="2">
                  <a:txBody>
                    <a:bodyPr/>
                    <a:lstStyle/>
                    <a:p>
                      <a:pPr marL="215900" marR="0" lvl="0" indent="-3810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he-IL" sz="1400" b="1" dirty="0">
                        <a:solidFill>
                          <a:srgbClr val="000000"/>
                        </a:solidFill>
                        <a:latin typeface="Arial" panose="020B0604020202020204" pitchFamily="34" charset="0"/>
                        <a:cs typeface="Arial" panose="020B0604020202020204" pitchFamily="34" charset="0"/>
                      </a:endParaRPr>
                    </a:p>
                    <a:p>
                      <a:pPr marL="215900" marR="0" lvl="0" indent="-3810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400" b="1" dirty="0">
                          <a:solidFill>
                            <a:srgbClr val="000000"/>
                          </a:solidFill>
                          <a:latin typeface="Arial" panose="020B0604020202020204" pitchFamily="34" charset="0"/>
                          <a:cs typeface="Arial" panose="020B0604020202020204" pitchFamily="34" charset="0"/>
                        </a:rPr>
                        <a:t>שיתוף פעולה ושיתוף המחזיקים בזכות המשמורת, הילדים ובני הנוער </a:t>
                      </a:r>
                    </a:p>
                    <a:p>
                      <a:pPr marL="215900" marR="0" lvl="0" indent="-3810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400" b="1" dirty="0">
                          <a:solidFill>
                            <a:srgbClr val="000000"/>
                          </a:solidFill>
                          <a:latin typeface="Arial" panose="020B0604020202020204" pitchFamily="34" charset="0"/>
                          <a:cs typeface="Arial" panose="020B0604020202020204" pitchFamily="34" charset="0"/>
                        </a:rPr>
                        <a:t>(כמו במסגרת</a:t>
                      </a:r>
                      <a:r>
                        <a:rPr lang="he-IL" sz="1400" b="1" baseline="0" dirty="0">
                          <a:solidFill>
                            <a:srgbClr val="000000"/>
                          </a:solidFill>
                          <a:latin typeface="Arial" panose="020B0604020202020204" pitchFamily="34" charset="0"/>
                          <a:cs typeface="Arial" panose="020B0604020202020204" pitchFamily="34" charset="0"/>
                        </a:rPr>
                        <a:t> שימוע, אפוטרופוס בדין</a:t>
                      </a:r>
                      <a:r>
                        <a:rPr lang="he-IL" sz="1400" b="1" dirty="0">
                          <a:solidFill>
                            <a:srgbClr val="000000"/>
                          </a:solidFill>
                          <a:latin typeface="Arial" panose="020B0604020202020204" pitchFamily="34" charset="0"/>
                          <a:cs typeface="Arial" panose="020B0604020202020204" pitchFamily="34" charset="0"/>
                        </a:rPr>
                        <a:t>)</a:t>
                      </a:r>
                      <a:endParaRPr lang="de-DE" sz="1400" b="1" dirty="0">
                        <a:solidFill>
                          <a:srgbClr val="000000"/>
                        </a:solidFill>
                        <a:latin typeface="Arial" panose="020B0604020202020204" pitchFamily="34" charset="0"/>
                        <a:cs typeface="Arial" panose="020B0604020202020204" pitchFamily="34" charset="0"/>
                      </a:endParaRPr>
                    </a:p>
                  </a:txBody>
                  <a:tcPr/>
                </a:tc>
                <a:tc hMerge="1">
                  <a:txBody>
                    <a:bodyPr/>
                    <a:lstStyle/>
                    <a:p>
                      <a:endParaRPr lang="de-DE"/>
                    </a:p>
                  </a:txBody>
                  <a:tcPr/>
                </a:tc>
                <a:extLst>
                  <a:ext uri="{0D108BD9-81ED-4DB2-BD59-A6C34878D82A}">
                    <a16:rowId xmlns:a16="http://schemas.microsoft.com/office/drawing/2014/main" val="2038390996"/>
                  </a:ext>
                </a:extLst>
              </a:tr>
              <a:tr h="370840">
                <a:tc gridSpan="2">
                  <a:txBody>
                    <a:bodyPr/>
                    <a:lstStyle/>
                    <a:p>
                      <a:pPr marL="215900" marR="0" lvl="0" indent="-3810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400" b="0" dirty="0">
                          <a:solidFill>
                            <a:srgbClr val="000000"/>
                          </a:solidFill>
                          <a:latin typeface="Arial" panose="020B0604020202020204" pitchFamily="34" charset="0"/>
                          <a:cs typeface="Arial" panose="020B0604020202020204" pitchFamily="34" charset="0"/>
                        </a:rPr>
                        <a:t>מעורבות של אנשים ו/או מוסדות נוספים, כמו מרכזי ייעוץ חינוכי (במידת הצורך)</a:t>
                      </a:r>
                      <a:endParaRPr lang="de-DE" sz="1400" b="0" dirty="0">
                        <a:solidFill>
                          <a:srgbClr val="000000"/>
                        </a:solidFill>
                        <a:latin typeface="Arial" panose="020B0604020202020204" pitchFamily="34" charset="0"/>
                        <a:cs typeface="Arial" panose="020B0604020202020204" pitchFamily="34" charset="0"/>
                      </a:endParaRPr>
                    </a:p>
                  </a:txBody>
                  <a:tcPr/>
                </a:tc>
                <a:tc hMerge="1">
                  <a:txBody>
                    <a:bodyPr/>
                    <a:lstStyle/>
                    <a:p>
                      <a:endParaRPr lang="de-DE"/>
                    </a:p>
                  </a:txBody>
                  <a:tcPr/>
                </a:tc>
                <a:extLst>
                  <a:ext uri="{0D108BD9-81ED-4DB2-BD59-A6C34878D82A}">
                    <a16:rowId xmlns:a16="http://schemas.microsoft.com/office/drawing/2014/main" val="3558516585"/>
                  </a:ext>
                </a:extLst>
              </a:tr>
            </a:tbl>
          </a:graphicData>
        </a:graphic>
      </p:graphicFrame>
      <p:sp>
        <p:nvSpPr>
          <p:cNvPr id="13" name="Dreieck 3">
            <a:extLst>
              <a:ext uri="{FF2B5EF4-FFF2-40B4-BE49-F238E27FC236}">
                <a16:creationId xmlns:a16="http://schemas.microsoft.com/office/drawing/2014/main" id="{9B4A8948-71C6-A940-9D28-000A0ECDB342}"/>
              </a:ext>
            </a:extLst>
          </p:cNvPr>
          <p:cNvSpPr/>
          <p:nvPr/>
        </p:nvSpPr>
        <p:spPr>
          <a:xfrm>
            <a:off x="203454" y="1700808"/>
            <a:ext cx="8788400" cy="7883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1400" b="1" dirty="0">
                <a:latin typeface="Arial" panose="020B0604020202020204" pitchFamily="34" charset="0"/>
                <a:cs typeface="Arial" panose="020B0604020202020204" pitchFamily="34" charset="0"/>
              </a:rPr>
              <a:t>הבטחת טובת הילד בהליכי פרידה/גירושין </a:t>
            </a:r>
          </a:p>
          <a:p>
            <a:pPr algn="ctr" rtl="1"/>
            <a:r>
              <a:rPr lang="he-IL" sz="1400" b="1" dirty="0">
                <a:latin typeface="Arial" panose="020B0604020202020204" pitchFamily="34" charset="0"/>
                <a:cs typeface="Arial" panose="020B0604020202020204" pitchFamily="34" charset="0"/>
              </a:rPr>
              <a:t>המלווים בעימותים</a:t>
            </a:r>
            <a:endParaRPr lang="de-DE" sz="1400" b="1" dirty="0">
              <a:latin typeface="Arial" panose="020B0604020202020204" pitchFamily="34" charset="0"/>
              <a:cs typeface="Arial" panose="020B0604020202020204" pitchFamily="34" charset="0"/>
            </a:endParaRPr>
          </a:p>
          <a:p>
            <a:pPr algn="ctr" rtl="1"/>
            <a:endParaRPr lang="de-DE" sz="1600" dirty="0">
              <a:latin typeface="Arial" panose="020B0604020202020204" pitchFamily="34" charset="0"/>
              <a:cs typeface="Arial" panose="020B0604020202020204" pitchFamily="34" charset="0"/>
            </a:endParaRPr>
          </a:p>
        </p:txBody>
      </p:sp>
      <p:sp>
        <p:nvSpPr>
          <p:cNvPr id="14" name="Geschweifte Klammer rechts 13" descr="Die Zusammenarbeit mit und Beteiligung von Personensorgeberechtigten, Kindern und Jugendlichen (z. B. Anhörung, Verfahrensbeistand) ist sowohl Aufgabe des Jugendamtes als auch des Familiengerichts.&#10;">
            <a:extLst>
              <a:ext uri="{FF2B5EF4-FFF2-40B4-BE49-F238E27FC236}">
                <a16:creationId xmlns:a16="http://schemas.microsoft.com/office/drawing/2014/main" id="{C3EFAAC0-724A-7447-B36C-B3DAB86F3562}"/>
              </a:ext>
            </a:extLst>
          </p:cNvPr>
          <p:cNvSpPr/>
          <p:nvPr/>
        </p:nvSpPr>
        <p:spPr>
          <a:xfrm rot="5400000">
            <a:off x="4455752" y="736932"/>
            <a:ext cx="232489" cy="8640961"/>
          </a:xfrm>
          <a:prstGeom prst="rightBrace">
            <a:avLst>
              <a:gd name="adj1" fmla="val 8333"/>
              <a:gd name="adj2" fmla="val 49509"/>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תפקידים אחרים</a:t>
            </a:r>
            <a:endParaRPr lang="de-DE" dirty="0"/>
          </a:p>
        </p:txBody>
      </p:sp>
    </p:spTree>
    <p:extLst>
      <p:ext uri="{BB962C8B-B14F-4D97-AF65-F5344CB8AC3E}">
        <p14:creationId xmlns:p14="http://schemas.microsoft.com/office/powerpoint/2010/main" val="1532921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4"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pPr rtl="1"/>
            <a:r>
              <a:rPr lang="he-IL" dirty="0"/>
              <a:t>2.6.5 אפוטרופסות מלאה וחלקית</a:t>
            </a:r>
            <a:endParaRPr lang="de-DE" dirty="0"/>
          </a:p>
        </p:txBody>
      </p:sp>
      <p:sp>
        <p:nvSpPr>
          <p:cNvPr id="25" name="Inhaltsplatzhalter 2">
            <a:extLst>
              <a:ext uri="{FF2B5EF4-FFF2-40B4-BE49-F238E27FC236}">
                <a16:creationId xmlns:a16="http://schemas.microsoft.com/office/drawing/2014/main" id="{44442D46-0B6C-5448-B05C-55961C26E490}"/>
              </a:ext>
            </a:extLst>
          </p:cNvPr>
          <p:cNvSpPr>
            <a:spLocks noGrp="1"/>
          </p:cNvSpPr>
          <p:nvPr>
            <p:ph idx="1"/>
          </p:nvPr>
        </p:nvSpPr>
        <p:spPr>
          <a:xfrm>
            <a:off x="467544" y="1412776"/>
            <a:ext cx="8261548" cy="5035729"/>
          </a:xfrm>
        </p:spPr>
        <p:txBody>
          <a:bodyPr>
            <a:normAutofit fontScale="92500" lnSpcReduction="20000"/>
          </a:bodyPr>
          <a:lstStyle/>
          <a:p>
            <a:pPr marL="0" lvl="0" indent="0" algn="r" rtl="1">
              <a:buClr>
                <a:srgbClr val="3C5E89"/>
              </a:buClr>
            </a:pPr>
            <a:r>
              <a:rPr lang="he-IL" sz="1700" b="1" dirty="0">
                <a:solidFill>
                  <a:srgbClr val="000000"/>
                </a:solidFill>
              </a:rPr>
              <a:t>אפוטרופוס מלא ... </a:t>
            </a:r>
          </a:p>
          <a:p>
            <a:pPr marL="0" lvl="0" indent="0" algn="r" rtl="1">
              <a:buClr>
                <a:srgbClr val="3C5E89"/>
              </a:buClr>
            </a:pPr>
            <a:r>
              <a:rPr lang="he-IL" sz="1700" dirty="0">
                <a:solidFill>
                  <a:srgbClr val="000000"/>
                </a:solidFill>
              </a:rPr>
              <a:t>מקבל על עצמו את האפוטרופסות על הקטין בהיקף מלא (טיפול הורי).</a:t>
            </a:r>
          </a:p>
          <a:p>
            <a:pPr marL="0" lvl="0" indent="0" algn="r" rtl="1">
              <a:buClr>
                <a:srgbClr val="3C5E89"/>
              </a:buClr>
            </a:pPr>
            <a:r>
              <a:rPr lang="he-IL" sz="1700" b="1" dirty="0">
                <a:solidFill>
                  <a:srgbClr val="000000"/>
                </a:solidFill>
              </a:rPr>
              <a:t>אפוטרופוס חלקי … </a:t>
            </a:r>
          </a:p>
          <a:p>
            <a:pPr marL="0" lvl="0" indent="0" algn="r" rtl="1">
              <a:buClr>
                <a:srgbClr val="3C5E89"/>
              </a:buClr>
            </a:pPr>
            <a:r>
              <a:rPr lang="he-IL" sz="1700" dirty="0">
                <a:solidFill>
                  <a:srgbClr val="000000"/>
                </a:solidFill>
              </a:rPr>
              <a:t>מקבל על עצמו את האפוטרופסות על הקטין רק במסגרת התפקידים שהוטלו עליו (קביעת מקום המגורים, ענייני בריאות, נכסים וכו').</a:t>
            </a:r>
          </a:p>
          <a:p>
            <a:pPr marL="0" lvl="0" indent="0" algn="r" rtl="1">
              <a:buClr>
                <a:srgbClr val="3C5E89"/>
              </a:buClr>
            </a:pPr>
            <a:r>
              <a:rPr lang="he-IL" sz="1700" b="1" dirty="0">
                <a:solidFill>
                  <a:srgbClr val="000000"/>
                </a:solidFill>
              </a:rPr>
              <a:t>אפוטרופוסים מלאים או חלקיים יכולים להיות ... </a:t>
            </a:r>
          </a:p>
          <a:p>
            <a:pPr marL="0" lvl="0" indent="0" algn="r" rtl="1">
              <a:buClr>
                <a:srgbClr val="3C5E89"/>
              </a:buClr>
            </a:pPr>
            <a:r>
              <a:rPr lang="he-IL" sz="1700" dirty="0">
                <a:solidFill>
                  <a:srgbClr val="000000"/>
                </a:solidFill>
              </a:rPr>
              <a:t>אנשים פרטיים (אפוטרופוס יחיד מלא/חלקי), אנשי מקצוע מארגונים עצמאיים (אפוטרופוס מלא/חלקי מעמותה) או נציגי לשכת הרווחה לנוער (אפוטרופוס מלא/חלקי במינוי רשמי).</a:t>
            </a:r>
          </a:p>
          <a:p>
            <a:pPr marL="0" lvl="0" indent="0" algn="r" rtl="1">
              <a:buClr>
                <a:srgbClr val="3C5E89"/>
              </a:buClr>
            </a:pPr>
            <a:r>
              <a:rPr lang="he-IL" sz="1700" b="1" dirty="0">
                <a:solidFill>
                  <a:srgbClr val="000000"/>
                </a:solidFill>
              </a:rPr>
              <a:t>סטטיסטיקה:</a:t>
            </a:r>
          </a:p>
          <a:p>
            <a:pPr marL="0" lvl="0" indent="0" algn="r" rtl="1">
              <a:buClr>
                <a:srgbClr val="3C5E89"/>
              </a:buClr>
            </a:pPr>
            <a:r>
              <a:rPr lang="he-IL" sz="1700" dirty="0">
                <a:solidFill>
                  <a:srgbClr val="000000"/>
                </a:solidFill>
              </a:rPr>
              <a:t>בסוף 2019, חיו בגרמניה:</a:t>
            </a:r>
          </a:p>
          <a:p>
            <a:pPr marL="285750" lvl="0" indent="-285750" algn="r" rtl="1">
              <a:buClr>
                <a:srgbClr val="3C5E89"/>
              </a:buClr>
              <a:buFont typeface="Arial" panose="020B0604020202020204" pitchFamily="34" charset="0"/>
              <a:buChar char="•"/>
            </a:pPr>
            <a:r>
              <a:rPr lang="he-IL" sz="1700" dirty="0">
                <a:solidFill>
                  <a:srgbClr val="000000"/>
                </a:solidFill>
              </a:rPr>
              <a:t>כמעט 40,300 קטינים תחת חסותו של אפוטרופוס במינוי רשמי; לכמעט 3,900 מונה אפוטרופוס רשמי על פי חוק.</a:t>
            </a:r>
          </a:p>
          <a:p>
            <a:pPr marL="285750" lvl="0" indent="-285750" algn="r" rtl="1">
              <a:buClr>
                <a:srgbClr val="3C5E89"/>
              </a:buClr>
              <a:buFont typeface="Arial" panose="020B0604020202020204" pitchFamily="34" charset="0"/>
              <a:buChar char="•"/>
            </a:pPr>
            <a:r>
              <a:rPr lang="he-IL" sz="1700" dirty="0">
                <a:solidFill>
                  <a:srgbClr val="000000"/>
                </a:solidFill>
              </a:rPr>
              <a:t>כ-32,200 קטינים היו בחסות אפוטרופוס חלקי.</a:t>
            </a:r>
          </a:p>
          <a:p>
            <a:pPr marL="0" lvl="0" indent="0" algn="r" rtl="1">
              <a:buClr>
                <a:srgbClr val="3C5E89"/>
              </a:buClr>
            </a:pPr>
            <a:r>
              <a:rPr lang="he-IL" sz="1700" b="1" dirty="0">
                <a:solidFill>
                  <a:srgbClr val="000000"/>
                </a:solidFill>
              </a:rPr>
              <a:t>בשנת 2019, בתי המשפט לענייני משפחה שללו את המשמורת ההורית באופן מלא או חלקי ב-16,500 מקרים. לשכות הרווחה לנוער היו מעורבות בכל ההליכים הללו</a:t>
            </a:r>
            <a:r>
              <a:rPr lang="he-IL" sz="1700" dirty="0">
                <a:solidFill>
                  <a:srgbClr val="000000"/>
                </a:solidFill>
              </a:rPr>
              <a:t>.</a:t>
            </a:r>
            <a:endParaRPr lang="de-DE" sz="2200" dirty="0"/>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תפקידים אחרים</a:t>
            </a:r>
            <a:endParaRPr lang="de-DE" dirty="0"/>
          </a:p>
        </p:txBody>
      </p:sp>
    </p:spTree>
    <p:extLst>
      <p:ext uri="{BB962C8B-B14F-4D97-AF65-F5344CB8AC3E}">
        <p14:creationId xmlns:p14="http://schemas.microsoft.com/office/powerpoint/2010/main" val="70550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solidFill>
                  <a:srgbClr val="000000"/>
                </a:solidFill>
              </a:rPr>
              <a:t>1.1.3 ילדים, בני נוער ומבוגרים צעירים</a:t>
            </a:r>
            <a:endParaRPr lang="de-DE" dirty="0">
              <a:solidFill>
                <a:srgbClr val="000000"/>
              </a:solidFill>
            </a:endParaRPr>
          </a:p>
        </p:txBody>
      </p:sp>
      <p:graphicFrame>
        <p:nvGraphicFramePr>
          <p:cNvPr id="9" name="Inhaltsplatzhalter 8" descr="In der linken Spalte wird beschrieben, was nach Paragraph 7 Absatz 1 des Sozialgesetzbuches Acht ein Kind, ein Jugendlicher, ein junger Volljähriger und ein junger Mensch ist. In der rechten Spalte werden Angaben zu den jeweiligen Altersanteilen der jeweils links benannten Gruppe gemacht.">
            <a:extLst>
              <a:ext uri="{FF2B5EF4-FFF2-40B4-BE49-F238E27FC236}">
                <a16:creationId xmlns:a16="http://schemas.microsoft.com/office/drawing/2014/main" id="{82F96863-2B76-471B-8C44-988092A0B36D}"/>
              </a:ext>
            </a:extLst>
          </p:cNvPr>
          <p:cNvGraphicFramePr>
            <a:graphicFrameLocks noGrp="1"/>
          </p:cNvGraphicFramePr>
          <p:nvPr>
            <p:ph idx="1"/>
            <p:extLst>
              <p:ext uri="{D42A27DB-BD31-4B8C-83A1-F6EECF244321}">
                <p14:modId xmlns:p14="http://schemas.microsoft.com/office/powerpoint/2010/main" val="3334882201"/>
              </p:ext>
            </p:extLst>
          </p:nvPr>
        </p:nvGraphicFramePr>
        <p:xfrm>
          <a:off x="612775" y="1743075"/>
          <a:ext cx="7991674" cy="2956560"/>
        </p:xfrm>
        <a:graphic>
          <a:graphicData uri="http://schemas.openxmlformats.org/drawingml/2006/table">
            <a:tbl>
              <a:tblPr firstRow="1" bandRow="1">
                <a:tableStyleId>{5C22544A-7EE6-4342-B048-85BDC9FD1C3A}</a:tableStyleId>
              </a:tblPr>
              <a:tblGrid>
                <a:gridCol w="3887217">
                  <a:extLst>
                    <a:ext uri="{9D8B030D-6E8A-4147-A177-3AD203B41FA5}">
                      <a16:colId xmlns:a16="http://schemas.microsoft.com/office/drawing/2014/main" val="1468706847"/>
                    </a:ext>
                  </a:extLst>
                </a:gridCol>
                <a:gridCol w="4104457">
                  <a:extLst>
                    <a:ext uri="{9D8B030D-6E8A-4147-A177-3AD203B41FA5}">
                      <a16:colId xmlns:a16="http://schemas.microsoft.com/office/drawing/2014/main" val="3035836202"/>
                    </a:ext>
                  </a:extLst>
                </a:gridCol>
              </a:tblGrid>
              <a:tr h="370840">
                <a:tc>
                  <a:txBody>
                    <a:bodyPr/>
                    <a:lstStyle/>
                    <a:p>
                      <a:pPr algn="r" rtl="1"/>
                      <a:r>
                        <a:rPr lang="he-IL" dirty="0">
                          <a:latin typeface="Arial" panose="020B0604020202020204" pitchFamily="34" charset="0"/>
                          <a:cs typeface="Arial" panose="020B0604020202020204" pitchFamily="34" charset="0"/>
                        </a:rPr>
                        <a:t>מספר הצעירים בגרמניה ב-31.12.2019</a:t>
                      </a:r>
                      <a:endParaRPr lang="de-DE" dirty="0">
                        <a:latin typeface="Arial" panose="020B0604020202020204" pitchFamily="34" charset="0"/>
                        <a:cs typeface="Arial" panose="020B0604020202020204" pitchFamily="34" charset="0"/>
                      </a:endParaRPr>
                    </a:p>
                  </a:txBody>
                  <a:tcPr>
                    <a:solidFill>
                      <a:schemeClr val="accent3">
                        <a:lumMod val="60000"/>
                        <a:lumOff val="40000"/>
                      </a:schemeClr>
                    </a:solidFill>
                  </a:tcPr>
                </a:tc>
                <a:tc>
                  <a:txBody>
                    <a:bodyPr/>
                    <a:lstStyle/>
                    <a:p>
                      <a:pPr algn="r" rtl="1"/>
                      <a:r>
                        <a:rPr lang="he-IL" dirty="0">
                          <a:latin typeface="Arial" panose="020B0604020202020204" pitchFamily="34" charset="0"/>
                          <a:cs typeface="Arial" panose="020B0604020202020204" pitchFamily="34" charset="0"/>
                        </a:rPr>
                        <a:t>הגדרה לפי סעיף 7, פסקה 1 ב-</a:t>
                      </a:r>
                      <a:r>
                        <a:rPr lang="de-DE" dirty="0">
                          <a:latin typeface="Arial" panose="020B0604020202020204" pitchFamily="34" charset="0"/>
                          <a:cs typeface="Arial" panose="020B0604020202020204" pitchFamily="34" charset="0"/>
                        </a:rPr>
                        <a:t>SGB VIII </a:t>
                      </a:r>
                      <a:r>
                        <a:rPr lang="he-IL" dirty="0">
                          <a:latin typeface="Arial" panose="020B0604020202020204" pitchFamily="34" charset="0"/>
                          <a:cs typeface="Arial" panose="020B0604020202020204" pitchFamily="34" charset="0"/>
                        </a:rPr>
                        <a:t>:</a:t>
                      </a:r>
                    </a:p>
                    <a:p>
                      <a:pPr algn="r" rtl="1"/>
                      <a:r>
                        <a:rPr lang="he-IL" dirty="0">
                          <a:latin typeface="Arial" panose="020B0604020202020204" pitchFamily="34" charset="0"/>
                          <a:cs typeface="Arial" panose="020B0604020202020204" pitchFamily="34" charset="0"/>
                        </a:rPr>
                        <a:t>לפי החוק</a:t>
                      </a:r>
                      <a:r>
                        <a:rPr lang="he-IL" baseline="0"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solidFill>
                      <a:schemeClr val="accent3">
                        <a:lumMod val="60000"/>
                        <a:lumOff val="40000"/>
                      </a:schemeClr>
                    </a:solidFill>
                  </a:tcPr>
                </a:tc>
                <a:extLst>
                  <a:ext uri="{0D108BD9-81ED-4DB2-BD59-A6C34878D82A}">
                    <a16:rowId xmlns:a16="http://schemas.microsoft.com/office/drawing/2014/main" val="2405987509"/>
                  </a:ext>
                </a:extLst>
              </a:tr>
              <a:tr h="370840">
                <a:tc>
                  <a:txBody>
                    <a:bodyPr/>
                    <a:lstStyle/>
                    <a:p>
                      <a:pPr marL="342900" lvl="0" indent="-342900" algn="r" rtl="1" eaLnBrk="0" fontAlgn="base" hangingPunct="0">
                        <a:lnSpc>
                          <a:spcPct val="100000"/>
                        </a:lnSpc>
                        <a:spcBef>
                          <a:spcPct val="0"/>
                        </a:spcBef>
                        <a:spcAft>
                          <a:spcPct val="0"/>
                        </a:spcAft>
                        <a:buClrTx/>
                        <a:buSzTx/>
                        <a:buNone/>
                      </a:pPr>
                      <a:r>
                        <a:rPr lang="he-IL" dirty="0">
                          <a:solidFill>
                            <a:srgbClr val="000000"/>
                          </a:solidFill>
                          <a:latin typeface="Arial" panose="020B0604020202020204" pitchFamily="34" charset="0"/>
                          <a:cs typeface="Arial" panose="020B0604020202020204" pitchFamily="34" charset="0"/>
                        </a:rPr>
                        <a:t>10.7 מיליון</a:t>
                      </a:r>
                    </a:p>
                    <a:p>
                      <a:pPr marL="342900" lvl="0" indent="-342900" algn="r" rtl="1" eaLnBrk="0" fontAlgn="base" hangingPunct="0">
                        <a:lnSpc>
                          <a:spcPct val="100000"/>
                        </a:lnSpc>
                        <a:spcBef>
                          <a:spcPct val="0"/>
                        </a:spcBef>
                        <a:spcAft>
                          <a:spcPct val="0"/>
                        </a:spcAft>
                        <a:buClrTx/>
                        <a:buSzTx/>
                        <a:buNone/>
                      </a:pPr>
                      <a:r>
                        <a:rPr lang="he-IL" sz="1400" dirty="0">
                          <a:solidFill>
                            <a:srgbClr val="000000"/>
                          </a:solidFill>
                          <a:latin typeface="Arial" panose="020B0604020202020204" pitchFamily="34" charset="0"/>
                          <a:cs typeface="Arial" panose="020B0604020202020204" pitchFamily="34" charset="0"/>
                        </a:rPr>
                        <a:t>~ 12.8% מכלל האוכלוסייה</a:t>
                      </a:r>
                      <a:endParaRPr lang="de-DE" dirty="0">
                        <a:solidFill>
                          <a:srgbClr val="000000"/>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marL="342900" indent="-342900" algn="r" rtl="1">
                        <a:buFont typeface="+mj-lt"/>
                        <a:buNone/>
                      </a:pPr>
                      <a:r>
                        <a:rPr lang="he-IL" sz="1600" dirty="0">
                          <a:solidFill>
                            <a:srgbClr val="000000"/>
                          </a:solidFill>
                          <a:latin typeface="Arial" panose="020B0604020202020204" pitchFamily="34" charset="0"/>
                          <a:cs typeface="Arial" panose="020B0604020202020204" pitchFamily="34" charset="0"/>
                        </a:rPr>
                        <a:t>1. ילד</a:t>
                      </a:r>
                      <a:r>
                        <a:rPr lang="he-IL" sz="1600" baseline="0" dirty="0">
                          <a:solidFill>
                            <a:srgbClr val="000000"/>
                          </a:solidFill>
                          <a:latin typeface="Arial" panose="020B0604020202020204" pitchFamily="34" charset="0"/>
                          <a:cs typeface="Arial" panose="020B0604020202020204" pitchFamily="34" charset="0"/>
                        </a:rPr>
                        <a:t> הוא </a:t>
                      </a:r>
                      <a:r>
                        <a:rPr lang="he-IL" sz="1600" dirty="0">
                          <a:solidFill>
                            <a:srgbClr val="000000"/>
                          </a:solidFill>
                          <a:latin typeface="Arial" panose="020B0604020202020204" pitchFamily="34" charset="0"/>
                          <a:cs typeface="Arial" panose="020B0604020202020204" pitchFamily="34" charset="0"/>
                        </a:rPr>
                        <a:t>כל אדם מתחת לגיל 14</a:t>
                      </a:r>
                      <a:endParaRPr lang="de-DE" dirty="0">
                        <a:solidFill>
                          <a:srgbClr val="000000"/>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2981687185"/>
                  </a:ext>
                </a:extLst>
              </a:tr>
              <a:tr h="370840">
                <a:tc>
                  <a:txBody>
                    <a:bodyPr/>
                    <a:lstStyle/>
                    <a:p>
                      <a:pPr marL="361950" lvl="0" indent="-361950" algn="r" rtl="1" eaLnBrk="0" fontAlgn="base" hangingPunct="0">
                        <a:lnSpc>
                          <a:spcPct val="100000"/>
                        </a:lnSpc>
                        <a:spcBef>
                          <a:spcPct val="0"/>
                        </a:spcBef>
                        <a:spcAft>
                          <a:spcPct val="0"/>
                        </a:spcAft>
                        <a:buClrTx/>
                        <a:buSzTx/>
                        <a:buNone/>
                      </a:pPr>
                      <a:r>
                        <a:rPr lang="he-IL" altLang="de-DE" sz="1800" kern="1200" dirty="0">
                          <a:solidFill>
                            <a:srgbClr val="000000"/>
                          </a:solidFill>
                          <a:latin typeface="Arial" panose="020B0604020202020204" pitchFamily="34" charset="0"/>
                          <a:ea typeface="+mn-ea"/>
                          <a:cs typeface="Arial" panose="020B0604020202020204" pitchFamily="34" charset="0"/>
                        </a:rPr>
                        <a:t>3.0 מיליון</a:t>
                      </a:r>
                    </a:p>
                    <a:p>
                      <a:pPr marL="361950" lvl="0" indent="-361950" algn="r" rtl="1" eaLnBrk="0" fontAlgn="base" hangingPunct="0">
                        <a:lnSpc>
                          <a:spcPct val="100000"/>
                        </a:lnSpc>
                        <a:spcBef>
                          <a:spcPct val="0"/>
                        </a:spcBef>
                        <a:spcAft>
                          <a:spcPct val="0"/>
                        </a:spcAft>
                        <a:buClrTx/>
                        <a:buSzTx/>
                        <a:buNone/>
                      </a:pPr>
                      <a:r>
                        <a:rPr lang="he-IL" altLang="de-DE" sz="1400" kern="1200" dirty="0">
                          <a:solidFill>
                            <a:srgbClr val="000000"/>
                          </a:solidFill>
                          <a:latin typeface="Arial" panose="020B0604020202020204" pitchFamily="34" charset="0"/>
                          <a:ea typeface="+mn-ea"/>
                          <a:cs typeface="Arial" panose="020B0604020202020204" pitchFamily="34" charset="0"/>
                        </a:rPr>
                        <a:t>~ 3.6% מכלל האוכלוסייה</a:t>
                      </a:r>
                      <a:endParaRPr lang="de-DE" sz="1400" kern="1200" dirty="0">
                        <a:solidFill>
                          <a:srgbClr val="000000"/>
                        </a:solidFill>
                        <a:latin typeface="Arial" panose="020B0604020202020204" pitchFamily="34" charset="0"/>
                        <a:ea typeface="+mn-ea"/>
                        <a:cs typeface="Arial" panose="020B0604020202020204" pitchFamily="34" charset="0"/>
                      </a:endParaRPr>
                    </a:p>
                  </a:txBody>
                  <a:tcPr>
                    <a:solidFill>
                      <a:schemeClr val="accent4">
                        <a:lumMod val="20000"/>
                        <a:lumOff val="80000"/>
                      </a:schemeClr>
                    </a:solidFill>
                  </a:tcPr>
                </a:tc>
                <a:tc>
                  <a:txBody>
                    <a:bodyPr/>
                    <a:lstStyle/>
                    <a:p>
                      <a:pPr algn="r" rtl="1"/>
                      <a:r>
                        <a:rPr lang="he-IL" sz="1600" dirty="0">
                          <a:solidFill>
                            <a:srgbClr val="000000"/>
                          </a:solidFill>
                          <a:latin typeface="Arial" panose="020B0604020202020204" pitchFamily="34" charset="0"/>
                          <a:cs typeface="Arial" panose="020B0604020202020204" pitchFamily="34" charset="0"/>
                        </a:rPr>
                        <a:t>2. צעיר הוא מי שכבר מלאו לו 14 שנים אך עדיין אינו בן 18</a:t>
                      </a:r>
                      <a:endParaRPr lang="de-DE" sz="1600" dirty="0">
                        <a:solidFill>
                          <a:srgbClr val="00000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610051198"/>
                  </a:ext>
                </a:extLst>
              </a:tr>
              <a:tr h="370840">
                <a:tc>
                  <a:txBody>
                    <a:bodyPr/>
                    <a:lstStyle/>
                    <a:p>
                      <a:pPr marL="361950" lvl="0" indent="-361950" algn="r" defTabSz="806450" rtl="1" eaLnBrk="0" fontAlgn="base" hangingPunct="0">
                        <a:lnSpc>
                          <a:spcPct val="100000"/>
                        </a:lnSpc>
                        <a:spcBef>
                          <a:spcPct val="0"/>
                        </a:spcBef>
                        <a:spcAft>
                          <a:spcPct val="0"/>
                        </a:spcAft>
                        <a:buClrTx/>
                        <a:buSzTx/>
                        <a:buNone/>
                        <a:tabLst/>
                      </a:pPr>
                      <a:r>
                        <a:rPr lang="he-IL" altLang="de-DE" sz="1800" kern="1200" dirty="0">
                          <a:solidFill>
                            <a:srgbClr val="000000"/>
                          </a:solidFill>
                          <a:latin typeface="Arial" panose="020B0604020202020204" pitchFamily="34" charset="0"/>
                          <a:ea typeface="+mn-ea"/>
                          <a:cs typeface="Arial" panose="020B0604020202020204" pitchFamily="34" charset="0"/>
                        </a:rPr>
                        <a:t>8.2 מיליון</a:t>
                      </a:r>
                    </a:p>
                    <a:p>
                      <a:pPr marL="361950" lvl="0" indent="-361950" algn="r" defTabSz="806450" rtl="1" eaLnBrk="0" fontAlgn="base" hangingPunct="0">
                        <a:lnSpc>
                          <a:spcPct val="100000"/>
                        </a:lnSpc>
                        <a:spcBef>
                          <a:spcPct val="0"/>
                        </a:spcBef>
                        <a:spcAft>
                          <a:spcPct val="0"/>
                        </a:spcAft>
                        <a:buClrTx/>
                        <a:buSzTx/>
                        <a:buNone/>
                        <a:tabLst/>
                      </a:pPr>
                      <a:r>
                        <a:rPr lang="he-IL" altLang="de-DE" sz="1400" b="0" dirty="0">
                          <a:solidFill>
                            <a:srgbClr val="000000"/>
                          </a:solidFill>
                          <a:latin typeface="Arial" panose="020B0604020202020204" pitchFamily="34" charset="0"/>
                          <a:cs typeface="Arial" panose="020B0604020202020204" pitchFamily="34" charset="0"/>
                        </a:rPr>
                        <a:t>~ 9.8% מכלל האוכלוסייה</a:t>
                      </a:r>
                      <a:endParaRPr lang="de-DE" sz="2000" dirty="0">
                        <a:solidFill>
                          <a:srgbClr val="000000"/>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r" rtl="1"/>
                      <a:r>
                        <a:rPr lang="he-IL" sz="1600" dirty="0">
                          <a:solidFill>
                            <a:srgbClr val="000000"/>
                          </a:solidFill>
                          <a:latin typeface="Arial" panose="020B0604020202020204" pitchFamily="34" charset="0"/>
                          <a:cs typeface="Arial" panose="020B0604020202020204" pitchFamily="34" charset="0"/>
                        </a:rPr>
                        <a:t>3. מבוגר צעיר הוא מי שכבר מלאו לו 18 שנים אך עדיין אינו בן 27</a:t>
                      </a:r>
                      <a:endParaRPr lang="de-DE" sz="1600" dirty="0">
                        <a:solidFill>
                          <a:srgbClr val="000000"/>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558350557"/>
                  </a:ext>
                </a:extLst>
              </a:tr>
              <a:tr h="370840">
                <a:tc>
                  <a:txBody>
                    <a:bodyPr/>
                    <a:lstStyle/>
                    <a:p>
                      <a:pPr marL="361950" lvl="0" indent="-361950" algn="r" rtl="1" eaLnBrk="0" fontAlgn="base" hangingPunct="0">
                        <a:lnSpc>
                          <a:spcPct val="100000"/>
                        </a:lnSpc>
                        <a:spcBef>
                          <a:spcPct val="0"/>
                        </a:spcBef>
                        <a:spcAft>
                          <a:spcPct val="0"/>
                        </a:spcAft>
                        <a:buClrTx/>
                        <a:buSzTx/>
                        <a:buNone/>
                      </a:pPr>
                      <a:r>
                        <a:rPr lang="he-IL" altLang="de-DE" sz="1800" b="0" dirty="0">
                          <a:solidFill>
                            <a:srgbClr val="000000"/>
                          </a:solidFill>
                          <a:latin typeface="Arial" panose="020B0604020202020204" pitchFamily="34" charset="0"/>
                          <a:cs typeface="Arial" panose="020B0604020202020204" pitchFamily="34" charset="0"/>
                        </a:rPr>
                        <a:t>21.9 מיליון</a:t>
                      </a:r>
                    </a:p>
                    <a:p>
                      <a:pPr marL="361950" lvl="0" indent="-361950" algn="r" rtl="1" eaLnBrk="0" fontAlgn="base" hangingPunct="0">
                        <a:lnSpc>
                          <a:spcPct val="100000"/>
                        </a:lnSpc>
                        <a:spcBef>
                          <a:spcPct val="0"/>
                        </a:spcBef>
                        <a:spcAft>
                          <a:spcPct val="0"/>
                        </a:spcAft>
                        <a:buClrTx/>
                        <a:buSzTx/>
                        <a:buNone/>
                      </a:pPr>
                      <a:r>
                        <a:rPr lang="he-IL" altLang="de-DE" sz="1400" b="0" dirty="0">
                          <a:solidFill>
                            <a:srgbClr val="000000"/>
                          </a:solidFill>
                          <a:latin typeface="Arial" panose="020B0604020202020204" pitchFamily="34" charset="0"/>
                          <a:cs typeface="Arial" panose="020B0604020202020204" pitchFamily="34" charset="0"/>
                        </a:rPr>
                        <a:t>~ 26.3% מכלל האוכלוסייה</a:t>
                      </a:r>
                      <a:endParaRPr lang="de-DE" sz="1600" dirty="0">
                        <a:solidFill>
                          <a:srgbClr val="00000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r" rtl="1"/>
                      <a:r>
                        <a:rPr lang="he-IL" sz="1600" dirty="0">
                          <a:solidFill>
                            <a:srgbClr val="000000"/>
                          </a:solidFill>
                          <a:latin typeface="Arial" panose="020B0604020202020204" pitchFamily="34" charset="0"/>
                          <a:cs typeface="Arial" panose="020B0604020202020204" pitchFamily="34" charset="0"/>
                        </a:rPr>
                        <a:t>4. צעיר הוא אדם שטרם מלאו לו 27 שנים</a:t>
                      </a:r>
                      <a:endParaRPr lang="de-DE" sz="1600" dirty="0">
                        <a:solidFill>
                          <a:srgbClr val="00000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517601923"/>
                  </a:ext>
                </a:extLst>
              </a:tr>
            </a:tbl>
          </a:graphicData>
        </a:graphic>
      </p:graphicFrame>
      <p:sp>
        <p:nvSpPr>
          <p:cNvPr id="12"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407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r>
              <a:rPr lang="he-IL" dirty="0">
                <a:solidFill>
                  <a:srgbClr val="000000"/>
                </a:solidFill>
              </a:rPr>
              <a:t>2.6.6 מעורבות בהליכים בפני בית המשפט לנוער</a:t>
            </a:r>
            <a:endParaRPr lang="de-DE" dirty="0">
              <a:solidFill>
                <a:srgbClr val="000000"/>
              </a:solidFill>
            </a:endParaRPr>
          </a:p>
        </p:txBody>
      </p:sp>
      <p:sp>
        <p:nvSpPr>
          <p:cNvPr id="13" name="Inhaltsplatzhalter 3"/>
          <p:cNvSpPr>
            <a:spLocks noGrp="1"/>
          </p:cNvSpPr>
          <p:nvPr>
            <p:ph idx="1"/>
          </p:nvPr>
        </p:nvSpPr>
        <p:spPr>
          <a:xfrm>
            <a:off x="612742" y="1540042"/>
            <a:ext cx="7918516" cy="4553762"/>
          </a:xfrm>
        </p:spPr>
        <p:txBody>
          <a:bodyPr>
            <a:normAutofit fontScale="55000" lnSpcReduction="20000"/>
          </a:bodyPr>
          <a:lstStyle/>
          <a:p>
            <a:pPr marL="0" indent="0" algn="r" rtl="1"/>
            <a:r>
              <a:rPr lang="he-IL" sz="2900" b="1" dirty="0">
                <a:solidFill>
                  <a:srgbClr val="000000"/>
                </a:solidFill>
              </a:rPr>
              <a:t>בני נוער (בני 14 עד 17) הם בעלי אחריות פלילית וחל עליהם הדין הפלילי לנוער; אותו הדין יחול גם על מבוגרים צעירים (בני 18 עד 20), במידה ורמתם ההתפתחותית או מעשיהם אופייניים לבני נוער.</a:t>
            </a:r>
          </a:p>
          <a:p>
            <a:pPr marL="0" indent="0" algn="r" rtl="1"/>
            <a:r>
              <a:rPr lang="he-IL" sz="2900" b="1" dirty="0">
                <a:solidFill>
                  <a:srgbClr val="000000"/>
                </a:solidFill>
              </a:rPr>
              <a:t>תפקידיהם של שירותי הסיוע המשפטי/הרווחה לנוער בהליכים פליליים מוסדרים בספר החוקים הסוציאלי השמיני </a:t>
            </a:r>
            <a:r>
              <a:rPr lang="de-DE" sz="2900" b="1" dirty="0">
                <a:solidFill>
                  <a:srgbClr val="000000"/>
                </a:solidFill>
              </a:rPr>
              <a:t>SGB VIII) </a:t>
            </a:r>
            <a:r>
              <a:rPr lang="he-IL" sz="2900" b="1" dirty="0">
                <a:solidFill>
                  <a:srgbClr val="000000"/>
                </a:solidFill>
              </a:rPr>
              <a:t>) ובחוק בתי המשפט לנוער</a:t>
            </a:r>
            <a:r>
              <a:rPr lang="de-DE" sz="2900" b="1" dirty="0">
                <a:solidFill>
                  <a:srgbClr val="000000"/>
                </a:solidFill>
              </a:rPr>
              <a:t>JGG) </a:t>
            </a:r>
            <a:r>
              <a:rPr lang="he-IL" sz="2900" b="1" dirty="0">
                <a:solidFill>
                  <a:srgbClr val="000000"/>
                </a:solidFill>
              </a:rPr>
              <a:t>):</a:t>
            </a:r>
          </a:p>
          <a:p>
            <a:pPr marL="0" indent="0" algn="r" rtl="1"/>
            <a:r>
              <a:rPr lang="he-IL" sz="2600" b="1" dirty="0">
                <a:solidFill>
                  <a:srgbClr val="000000"/>
                </a:solidFill>
              </a:rPr>
              <a:t>סעיף 52 ב- </a:t>
            </a:r>
            <a:r>
              <a:rPr lang="de-DE" sz="2600" b="1" dirty="0">
                <a:solidFill>
                  <a:srgbClr val="000000"/>
                </a:solidFill>
              </a:rPr>
              <a:t>SGB VIII</a:t>
            </a:r>
            <a:endParaRPr lang="he-IL" sz="2600" b="1" dirty="0">
              <a:solidFill>
                <a:srgbClr val="000000"/>
              </a:solidFill>
            </a:endParaRPr>
          </a:p>
          <a:p>
            <a:pPr marL="457200" indent="-457200" algn="r" rtl="1">
              <a:buFont typeface="Arial" panose="020B0604020202020204" pitchFamily="34" charset="0"/>
              <a:buChar char="•"/>
            </a:pPr>
            <a:r>
              <a:rPr lang="he-IL" sz="2600" dirty="0">
                <a:solidFill>
                  <a:srgbClr val="000000"/>
                </a:solidFill>
              </a:rPr>
              <a:t>מעורבות בהליך פלילי לפי סעיפים 38 ו-50 פסקה 2 ב- </a:t>
            </a:r>
            <a:r>
              <a:rPr lang="de-DE" sz="2600" dirty="0">
                <a:solidFill>
                  <a:srgbClr val="000000"/>
                </a:solidFill>
              </a:rPr>
              <a:t>JGG</a:t>
            </a:r>
            <a:r>
              <a:rPr lang="he-IL" sz="2600" dirty="0">
                <a:solidFill>
                  <a:srgbClr val="000000"/>
                </a:solidFill>
              </a:rPr>
              <a:t>.</a:t>
            </a:r>
          </a:p>
          <a:p>
            <a:pPr marL="457200" indent="-457200" algn="r" rtl="1">
              <a:buFont typeface="Arial" panose="020B0604020202020204" pitchFamily="34" charset="0"/>
              <a:buChar char="•"/>
            </a:pPr>
            <a:r>
              <a:rPr lang="he-IL" sz="2600" dirty="0">
                <a:solidFill>
                  <a:srgbClr val="000000"/>
                </a:solidFill>
              </a:rPr>
              <a:t>מתן הדרכה וסיוע לבני הנוער/המבוגרים הצעירים במסגרת ההליך.</a:t>
            </a:r>
          </a:p>
          <a:p>
            <a:pPr marL="457200" indent="-457200" algn="r" rtl="1">
              <a:buFont typeface="Arial" panose="020B0604020202020204" pitchFamily="34" charset="0"/>
              <a:buChar char="•"/>
            </a:pPr>
            <a:r>
              <a:rPr lang="he-IL" sz="2600" dirty="0">
                <a:solidFill>
                  <a:srgbClr val="000000"/>
                </a:solidFill>
              </a:rPr>
              <a:t>מתן שירותי סיוע לנוער העשויים להביא לביטול הצורך בהעמדה לדין פלילי או לסגירת התיק.</a:t>
            </a:r>
          </a:p>
          <a:p>
            <a:pPr marL="0" indent="0" algn="r" rtl="1"/>
            <a:r>
              <a:rPr lang="he-IL" sz="2600" b="1" dirty="0">
                <a:solidFill>
                  <a:srgbClr val="000000"/>
                </a:solidFill>
              </a:rPr>
              <a:t>סעיפים 38 ו-50 ב- </a:t>
            </a:r>
            <a:r>
              <a:rPr lang="de-DE" sz="2600" b="1" dirty="0">
                <a:solidFill>
                  <a:srgbClr val="000000"/>
                </a:solidFill>
              </a:rPr>
              <a:t>JGG</a:t>
            </a:r>
            <a:endParaRPr lang="he-IL" sz="2600" b="1" dirty="0">
              <a:solidFill>
                <a:srgbClr val="000000"/>
              </a:solidFill>
            </a:endParaRPr>
          </a:p>
          <a:p>
            <a:pPr marL="457200" indent="-457200" algn="r" rtl="1">
              <a:buFont typeface="Arial" panose="020B0604020202020204" pitchFamily="34" charset="0"/>
              <a:buChar char="•"/>
            </a:pPr>
            <a:r>
              <a:rPr lang="he-IL" sz="2600" dirty="0">
                <a:solidFill>
                  <a:srgbClr val="000000"/>
                </a:solidFill>
              </a:rPr>
              <a:t>מסירת מידע רלוונטי בהליכים הנדונים בבית המשפט לנוער, במיוחד בעניינים הנוגעים לאישיותו של הנאשם הצעיר ולרקע הסוציאלי לחייו.</a:t>
            </a:r>
          </a:p>
          <a:p>
            <a:pPr marL="457200" indent="-457200" algn="r" rtl="1">
              <a:buFont typeface="Arial" panose="020B0604020202020204" pitchFamily="34" charset="0"/>
              <a:buChar char="•"/>
            </a:pPr>
            <a:r>
              <a:rPr lang="he-IL" sz="2600" dirty="0">
                <a:solidFill>
                  <a:srgbClr val="000000"/>
                </a:solidFill>
              </a:rPr>
              <a:t>השתתפות ודיווח בהליך המשפטי הראשי.</a:t>
            </a:r>
          </a:p>
          <a:p>
            <a:pPr marL="457200" indent="-457200" algn="r" rtl="1">
              <a:buFont typeface="Arial" panose="020B0604020202020204" pitchFamily="34" charset="0"/>
              <a:buChar char="•"/>
            </a:pPr>
            <a:r>
              <a:rPr lang="he-IL" sz="2600" dirty="0">
                <a:solidFill>
                  <a:srgbClr val="000000"/>
                </a:solidFill>
              </a:rPr>
              <a:t>פיקוח על העמידה בהוראות ובתנאים.</a:t>
            </a:r>
            <a:endParaRPr lang="de-DE" sz="2200" dirty="0">
              <a:solidFill>
                <a:srgbClr val="000000"/>
              </a:solidFill>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תפקידים אחרים</a:t>
            </a:r>
            <a:endParaRPr lang="de-DE" dirty="0"/>
          </a:p>
        </p:txBody>
      </p:sp>
    </p:spTree>
    <p:extLst>
      <p:ext uri="{BB962C8B-B14F-4D97-AF65-F5344CB8AC3E}">
        <p14:creationId xmlns:p14="http://schemas.microsoft.com/office/powerpoint/2010/main" val="1767803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dirty="0"/>
              <a:t>2.6.7 אימוץ</a:t>
            </a:r>
            <a:endParaRPr lang="de-DE" dirty="0"/>
          </a:p>
        </p:txBody>
      </p:sp>
      <p:sp>
        <p:nvSpPr>
          <p:cNvPr id="7" name="Inhaltsplatzhalter 6"/>
          <p:cNvSpPr>
            <a:spLocks noGrp="1"/>
          </p:cNvSpPr>
          <p:nvPr>
            <p:ph idx="1"/>
          </p:nvPr>
        </p:nvSpPr>
        <p:spPr>
          <a:xfrm>
            <a:off x="612742" y="1556792"/>
            <a:ext cx="7918515" cy="4537012"/>
          </a:xfrm>
        </p:spPr>
        <p:txBody>
          <a:bodyPr/>
          <a:lstStyle/>
          <a:p>
            <a:pPr marL="0" lvl="0" indent="0" algn="r" rtl="1">
              <a:buClr>
                <a:srgbClr val="3C5E89"/>
              </a:buClr>
            </a:pPr>
            <a:r>
              <a:rPr lang="he-IL" sz="1800" dirty="0">
                <a:solidFill>
                  <a:srgbClr val="000000"/>
                </a:solidFill>
              </a:rPr>
              <a:t>עבור ילד שאינו יכול לחיות עם הוריו הביולוגיים באופן קבוע, </a:t>
            </a:r>
            <a:r>
              <a:rPr lang="he-IL" sz="1800" b="1" dirty="0">
                <a:solidFill>
                  <a:srgbClr val="000000"/>
                </a:solidFill>
              </a:rPr>
              <a:t>האימוץ</a:t>
            </a:r>
            <a:r>
              <a:rPr lang="he-IL" sz="1800" dirty="0">
                <a:solidFill>
                  <a:srgbClr val="000000"/>
                </a:solidFill>
              </a:rPr>
              <a:t> מהווה אפשרות לגדול בסביבה משפחתית יציבה ובטוחה מבחינה חוקית, תחת השגחה הורית.</a:t>
            </a:r>
          </a:p>
          <a:p>
            <a:pPr marL="0" lvl="0" indent="0" algn="r" rtl="1">
              <a:buClr>
                <a:srgbClr val="3C5E89"/>
              </a:buClr>
            </a:pPr>
            <a:r>
              <a:rPr lang="he-IL" sz="1800" dirty="0">
                <a:solidFill>
                  <a:srgbClr val="000000"/>
                </a:solidFill>
              </a:rPr>
              <a:t>3,744 קטינים נמסרו לאימוץ בגרמניה בשנת 2019. קיימות צורות שונות לאימוץ במדינה:</a:t>
            </a:r>
            <a:endParaRPr lang="de-DE" dirty="0">
              <a:solidFill>
                <a:srgbClr val="000000"/>
              </a:solidFill>
            </a:endParaRPr>
          </a:p>
        </p:txBody>
      </p:sp>
      <p:graphicFrame>
        <p:nvGraphicFramePr>
          <p:cNvPr id="8" name="Tabelle 7" descr="Adoptionsform / Anteil&#10;Inlands-Fremdadoptionen / 30 %&#10;Auslands-Fremdadoption / 3 %&#10;Stiefkind-Adoptionen (In- und Ausland) / 63 %&#10;Verwandten-Adoptionen (in- und Ausland) / 4 %&#10;&#10;&#10;"/>
          <p:cNvGraphicFramePr>
            <a:graphicFrameLocks noGrp="1"/>
          </p:cNvGraphicFramePr>
          <p:nvPr>
            <p:extLst>
              <p:ext uri="{D42A27DB-BD31-4B8C-83A1-F6EECF244321}">
                <p14:modId xmlns:p14="http://schemas.microsoft.com/office/powerpoint/2010/main" val="1245898376"/>
              </p:ext>
            </p:extLst>
          </p:nvPr>
        </p:nvGraphicFramePr>
        <p:xfrm>
          <a:off x="612741" y="3118681"/>
          <a:ext cx="7918516" cy="2123445"/>
        </p:xfrm>
        <a:graphic>
          <a:graphicData uri="http://schemas.openxmlformats.org/drawingml/2006/table">
            <a:tbl>
              <a:tblPr firstRow="1" bandRow="1">
                <a:tableStyleId>{5C22544A-7EE6-4342-B048-85BDC9FD1C3A}</a:tableStyleId>
              </a:tblPr>
              <a:tblGrid>
                <a:gridCol w="3743197">
                  <a:extLst>
                    <a:ext uri="{9D8B030D-6E8A-4147-A177-3AD203B41FA5}">
                      <a16:colId xmlns:a16="http://schemas.microsoft.com/office/drawing/2014/main" val="2714413683"/>
                    </a:ext>
                  </a:extLst>
                </a:gridCol>
                <a:gridCol w="4175319">
                  <a:extLst>
                    <a:ext uri="{9D8B030D-6E8A-4147-A177-3AD203B41FA5}">
                      <a16:colId xmlns:a16="http://schemas.microsoft.com/office/drawing/2014/main" val="2015871794"/>
                    </a:ext>
                  </a:extLst>
                </a:gridCol>
              </a:tblGrid>
              <a:tr h="640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e-IL" sz="1600" dirty="0">
                          <a:solidFill>
                            <a:srgbClr val="000000"/>
                          </a:solidFill>
                          <a:latin typeface="Arial" panose="020B0604020202020204" pitchFamily="34" charset="0"/>
                          <a:cs typeface="Arial" panose="020B0604020202020204" pitchFamily="34" charset="0"/>
                        </a:rPr>
                        <a:t>החלק היחסי מכלל הליכי האימוץ</a:t>
                      </a:r>
                      <a:br>
                        <a:rPr lang="de-DE" sz="1600" dirty="0">
                          <a:solidFill>
                            <a:srgbClr val="000000"/>
                          </a:solidFill>
                          <a:latin typeface="Arial" panose="020B0604020202020204" pitchFamily="34" charset="0"/>
                          <a:cs typeface="Arial" panose="020B0604020202020204" pitchFamily="34" charset="0"/>
                        </a:rPr>
                      </a:br>
                      <a:r>
                        <a:rPr lang="de-DE" sz="1600" dirty="0">
                          <a:solidFill>
                            <a:srgbClr val="000000"/>
                          </a:solidFill>
                          <a:latin typeface="Arial" panose="020B0604020202020204" pitchFamily="34" charset="0"/>
                          <a:cs typeface="Arial" panose="020B0604020202020204" pitchFamily="34" charset="0"/>
                        </a:rPr>
                        <a:t>(N = 3.744) </a:t>
                      </a:r>
                      <a:r>
                        <a:rPr lang="he-IL" sz="1600" dirty="0">
                          <a:solidFill>
                            <a:srgbClr val="000000"/>
                          </a:solidFill>
                          <a:latin typeface="Arial" panose="020B0604020202020204" pitchFamily="34" charset="0"/>
                          <a:cs typeface="Arial" panose="020B0604020202020204" pitchFamily="34" charset="0"/>
                        </a:rPr>
                        <a:t>בשנת 2019 ב-%</a:t>
                      </a:r>
                      <a:endParaRPr lang="de-DE" sz="1600" dirty="0">
                        <a:solidFill>
                          <a:srgbClr val="000000"/>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e-IL" sz="1600" dirty="0">
                          <a:solidFill>
                            <a:srgbClr val="000000"/>
                          </a:solidFill>
                          <a:latin typeface="Arial" panose="020B0604020202020204" pitchFamily="34" charset="0"/>
                          <a:cs typeface="Arial" panose="020B0604020202020204" pitchFamily="34" charset="0"/>
                        </a:rPr>
                        <a:t>צורת האימוץ</a:t>
                      </a:r>
                      <a:endParaRPr lang="de-DE" sz="16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8573966"/>
                  </a:ext>
                </a:extLst>
              </a:tr>
              <a:tr h="37084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de-DE" sz="1600" dirty="0">
                          <a:solidFill>
                            <a:srgbClr val="000000"/>
                          </a:solidFill>
                          <a:latin typeface="Arial" pitchFamily="34" charset="0"/>
                          <a:cs typeface="Arial" pitchFamily="34" charset="0"/>
                        </a:rPr>
                        <a:t>30</a:t>
                      </a:r>
                      <a:r>
                        <a:rPr lang="de-DE" sz="1600" baseline="0" dirty="0">
                          <a:solidFill>
                            <a:srgbClr val="000000"/>
                          </a:solidFill>
                          <a:latin typeface="Arial" pitchFamily="34" charset="0"/>
                          <a:cs typeface="Arial" pitchFamily="34" charset="0"/>
                        </a:rPr>
                        <a:t> </a:t>
                      </a:r>
                      <a:r>
                        <a:rPr lang="de-DE" sz="1600" dirty="0">
                          <a:solidFill>
                            <a:srgbClr val="000000"/>
                          </a:solidFill>
                          <a:latin typeface="Arial" pitchFamily="34" charset="0"/>
                          <a:cs typeface="Arial" pitchFamily="34" charset="0"/>
                        </a:rPr>
                        <a:t>%</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a:solidFill>
                            <a:srgbClr val="000000"/>
                          </a:solidFill>
                          <a:latin typeface="Arial" panose="020B0604020202020204" pitchFamily="34" charset="0"/>
                          <a:cs typeface="Arial" panose="020B0604020202020204" pitchFamily="34" charset="0"/>
                        </a:rPr>
                        <a:t>אימוץ בתוך גרמניה על ידי צד שלישי </a:t>
                      </a:r>
                      <a:endParaRPr lang="de-DE" sz="16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de-DE" sz="1600" dirty="0">
                          <a:solidFill>
                            <a:srgbClr val="000000"/>
                          </a:solidFill>
                          <a:latin typeface="Arial" pitchFamily="34" charset="0"/>
                          <a:cs typeface="Arial" pitchFamily="34" charset="0"/>
                        </a:rPr>
                        <a:t>3 %</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a:solidFill>
                            <a:srgbClr val="000000"/>
                          </a:solidFill>
                          <a:latin typeface="Arial" panose="020B0604020202020204" pitchFamily="34" charset="0"/>
                          <a:cs typeface="Arial" panose="020B0604020202020204" pitchFamily="34" charset="0"/>
                        </a:rPr>
                        <a:t>אימוץ חו"ל על ידי צד שלישי </a:t>
                      </a:r>
                      <a:endParaRPr lang="de-DE" sz="16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606305"/>
                  </a:ext>
                </a:extLst>
              </a:tr>
              <a:tr h="37084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de-DE" sz="1600" dirty="0">
                          <a:solidFill>
                            <a:srgbClr val="000000"/>
                          </a:solidFill>
                          <a:latin typeface="Arial" pitchFamily="34" charset="0"/>
                          <a:cs typeface="Arial" pitchFamily="34" charset="0"/>
                        </a:rPr>
                        <a:t>63 %</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a:solidFill>
                            <a:srgbClr val="000000"/>
                          </a:solidFill>
                          <a:latin typeface="Arial" panose="020B0604020202020204" pitchFamily="34" charset="0"/>
                          <a:cs typeface="Arial" panose="020B0604020202020204" pitchFamily="34" charset="0"/>
                        </a:rPr>
                        <a:t>אימוץ ילד חורג (בתוך גרמניה/חו"ל)</a:t>
                      </a:r>
                      <a:endParaRPr lang="de-DE" sz="16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0052776"/>
                  </a:ext>
                </a:extLst>
              </a:tr>
              <a:tr h="37084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de-DE" sz="1600" dirty="0">
                          <a:solidFill>
                            <a:srgbClr val="000000"/>
                          </a:solidFill>
                          <a:latin typeface="Arial" pitchFamily="34" charset="0"/>
                          <a:cs typeface="Arial" pitchFamily="34" charset="0"/>
                        </a:rPr>
                        <a:t>4 %</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a:solidFill>
                            <a:srgbClr val="000000"/>
                          </a:solidFill>
                          <a:latin typeface="Arial" panose="020B0604020202020204" pitchFamily="34" charset="0"/>
                          <a:cs typeface="Arial" panose="020B0604020202020204" pitchFamily="34" charset="0"/>
                        </a:rPr>
                        <a:t>אימוץ על ידי קרובי משפחה (בתוך גרמניה/חו"ל)</a:t>
                      </a:r>
                      <a:endParaRPr lang="de-DE" sz="16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7565542"/>
                  </a:ext>
                </a:extLst>
              </a:tr>
            </a:tbl>
          </a:graphicData>
        </a:graphic>
      </p:graphicFrame>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he-IL" dirty="0"/>
              <a:t>2. משימות ותחומי עבודה - תפקידים אחרים</a:t>
            </a:r>
            <a:endParaRPr lang="de-DE" dirty="0"/>
          </a:p>
        </p:txBody>
      </p:sp>
    </p:spTree>
    <p:extLst>
      <p:ext uri="{BB962C8B-B14F-4D97-AF65-F5344CB8AC3E}">
        <p14:creationId xmlns:p14="http://schemas.microsoft.com/office/powerpoint/2010/main" val="3228308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3. תשתיות</a:t>
            </a:r>
            <a:endParaRPr lang="de-DE" sz="3200" dirty="0">
              <a:solidFill>
                <a:srgbClr val="000000"/>
              </a:solidFill>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pPr rtl="1"/>
            <a:endParaRPr lang="he-IL" sz="2800" dirty="0">
              <a:solidFill>
                <a:srgbClr val="000000"/>
              </a:solidFill>
            </a:endParaRPr>
          </a:p>
          <a:p>
            <a:pPr rtl="1"/>
            <a:r>
              <a:rPr lang="he-IL" sz="2800" dirty="0">
                <a:solidFill>
                  <a:srgbClr val="000000"/>
                </a:solidFill>
              </a:rPr>
              <a:t>3.1 מוסדות</a:t>
            </a:r>
            <a:endParaRPr lang="de-DE" sz="2800" dirty="0">
              <a:solidFill>
                <a:srgbClr val="000000"/>
              </a:solidFill>
            </a:endParaRPr>
          </a:p>
        </p:txBody>
      </p:sp>
    </p:spTree>
    <p:extLst>
      <p:ext uri="{BB962C8B-B14F-4D97-AF65-F5344CB8AC3E}">
        <p14:creationId xmlns:p14="http://schemas.microsoft.com/office/powerpoint/2010/main" val="1859048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70000" lnSpcReduction="20000"/>
          </a:bodyPr>
          <a:lstStyle/>
          <a:p>
            <a:pPr marL="0" indent="0" algn="r" rtl="1">
              <a:spcBef>
                <a:spcPts val="0"/>
              </a:spcBef>
              <a:buNone/>
            </a:pPr>
            <a:r>
              <a:rPr lang="he-IL" sz="2600" dirty="0">
                <a:solidFill>
                  <a:srgbClr val="000000"/>
                </a:solidFill>
              </a:rPr>
              <a:t>הפרלמנט והממשל </a:t>
            </a:r>
            <a:r>
              <a:rPr lang="he-IL" sz="2600" dirty="0" err="1">
                <a:solidFill>
                  <a:srgbClr val="000000"/>
                </a:solidFill>
              </a:rPr>
              <a:t>הפדרלי</a:t>
            </a:r>
            <a:r>
              <a:rPr lang="he-IL" sz="2600" dirty="0">
                <a:solidFill>
                  <a:srgbClr val="000000"/>
                </a:solidFill>
              </a:rPr>
              <a:t>:</a:t>
            </a:r>
          </a:p>
          <a:p>
            <a:pPr marL="0" lvl="0" indent="0" algn="r" rtl="1">
              <a:spcBef>
                <a:spcPts val="0"/>
              </a:spcBef>
              <a:buNone/>
            </a:pPr>
            <a:r>
              <a:rPr lang="he-IL" sz="2600" b="0" dirty="0">
                <a:solidFill>
                  <a:srgbClr val="000000"/>
                </a:solidFill>
              </a:rPr>
              <a:t>חקיקה במסגרת ספר החוקים הסוציאלי השמיני – רווחת הילדים והנוער (</a:t>
            </a:r>
            <a:r>
              <a:rPr lang="de-DE" sz="2600" b="0" dirty="0">
                <a:solidFill>
                  <a:srgbClr val="000000"/>
                </a:solidFill>
              </a:rPr>
              <a:t>SGB VIII</a:t>
            </a:r>
            <a:r>
              <a:rPr lang="he-IL" sz="2600" b="0" dirty="0">
                <a:solidFill>
                  <a:srgbClr val="000000"/>
                </a:solidFill>
              </a:rPr>
              <a:t>); תמריצים ותמיכה כספית בשירותי הרווחה לילדים ונוער בכל המדינות </a:t>
            </a:r>
            <a:r>
              <a:rPr lang="he-IL" sz="2600" b="0" dirty="0" err="1">
                <a:solidFill>
                  <a:srgbClr val="000000"/>
                </a:solidFill>
              </a:rPr>
              <a:t>הפדרליות</a:t>
            </a:r>
            <a:r>
              <a:rPr lang="he-IL" sz="2600" b="0" dirty="0">
                <a:solidFill>
                  <a:srgbClr val="000000"/>
                </a:solidFill>
              </a:rPr>
              <a:t>; מועצת המומחים </a:t>
            </a:r>
            <a:r>
              <a:rPr lang="he-IL" sz="2600" b="0" dirty="0" err="1">
                <a:solidFill>
                  <a:srgbClr val="000000"/>
                </a:solidFill>
              </a:rPr>
              <a:t>הפדרלית</a:t>
            </a:r>
            <a:r>
              <a:rPr lang="he-IL" sz="2600" b="0" dirty="0">
                <a:solidFill>
                  <a:srgbClr val="000000"/>
                </a:solidFill>
              </a:rPr>
              <a:t> לענייני נוער; דו"ח הממשל </a:t>
            </a:r>
            <a:r>
              <a:rPr lang="he-IL" sz="2600" b="0" dirty="0" err="1">
                <a:solidFill>
                  <a:srgbClr val="000000"/>
                </a:solidFill>
              </a:rPr>
              <a:t>הפדרלי</a:t>
            </a:r>
            <a:r>
              <a:rPr lang="he-IL" sz="2600" b="0" dirty="0">
                <a:solidFill>
                  <a:srgbClr val="000000"/>
                </a:solidFill>
              </a:rPr>
              <a:t> בנושא ילדים כל ארבע שנים.</a:t>
            </a:r>
          </a:p>
          <a:p>
            <a:pPr marL="0" lvl="0" indent="0" algn="r" rtl="1">
              <a:spcBef>
                <a:spcPts val="0"/>
              </a:spcBef>
              <a:buNone/>
            </a:pPr>
            <a:endParaRPr lang="he-IL" sz="2600" b="0" dirty="0">
              <a:solidFill>
                <a:srgbClr val="000000"/>
              </a:solidFill>
            </a:endParaRPr>
          </a:p>
          <a:p>
            <a:pPr marL="0" indent="0" algn="r" rtl="1">
              <a:spcBef>
                <a:spcPts val="0"/>
              </a:spcBef>
              <a:buNone/>
            </a:pPr>
            <a:r>
              <a:rPr lang="he-IL" sz="2600" dirty="0">
                <a:solidFill>
                  <a:srgbClr val="000000"/>
                </a:solidFill>
              </a:rPr>
              <a:t>המדינות </a:t>
            </a:r>
            <a:r>
              <a:rPr lang="he-IL" sz="2600" dirty="0" err="1">
                <a:solidFill>
                  <a:srgbClr val="000000"/>
                </a:solidFill>
              </a:rPr>
              <a:t>פדרליות</a:t>
            </a:r>
            <a:r>
              <a:rPr lang="he-IL" sz="2600" dirty="0">
                <a:solidFill>
                  <a:srgbClr val="000000"/>
                </a:solidFill>
              </a:rPr>
              <a:t>:</a:t>
            </a:r>
          </a:p>
          <a:p>
            <a:pPr marL="0" indent="0" algn="r" rtl="1">
              <a:spcBef>
                <a:spcPts val="0"/>
              </a:spcBef>
              <a:buNone/>
            </a:pPr>
            <a:r>
              <a:rPr lang="he-IL" sz="2600" b="0" dirty="0">
                <a:solidFill>
                  <a:srgbClr val="000000"/>
                </a:solidFill>
              </a:rPr>
              <a:t>חקיקת חוקים לביצוע של דיני ספר החוקים הסוציאלי השמיני; תמיכה כספית בתשתית של שירותי הרווחה לילדים ונוער בכל מדינה </a:t>
            </a:r>
            <a:r>
              <a:rPr lang="he-IL" sz="2600" b="0" dirty="0" err="1">
                <a:solidFill>
                  <a:srgbClr val="000000"/>
                </a:solidFill>
              </a:rPr>
              <a:t>פדרלית</a:t>
            </a:r>
            <a:r>
              <a:rPr lang="he-IL" sz="2600" b="0" dirty="0">
                <a:solidFill>
                  <a:srgbClr val="000000"/>
                </a:solidFill>
              </a:rPr>
              <a:t>; מתווים ארציים למדיניות הילדים והנוער; סיוע לגופי הנוער המקומיים של רווחת הנוער על ידי ייעוץ והשתלמויות.</a:t>
            </a:r>
          </a:p>
          <a:p>
            <a:pPr marL="0" indent="0" algn="r" rtl="1">
              <a:spcBef>
                <a:spcPts val="0"/>
              </a:spcBef>
              <a:buNone/>
            </a:pPr>
            <a:endParaRPr lang="he-IL" sz="2600" b="0" dirty="0">
              <a:solidFill>
                <a:srgbClr val="000000"/>
              </a:solidFill>
            </a:endParaRPr>
          </a:p>
          <a:p>
            <a:pPr marL="0" indent="0" algn="r" rtl="1">
              <a:spcBef>
                <a:spcPts val="0"/>
              </a:spcBef>
              <a:buNone/>
            </a:pPr>
            <a:r>
              <a:rPr lang="he-IL" sz="2600" dirty="0">
                <a:solidFill>
                  <a:srgbClr val="000000"/>
                </a:solidFill>
              </a:rPr>
              <a:t>הרשויות מקומיות:</a:t>
            </a:r>
          </a:p>
          <a:p>
            <a:pPr marL="0" indent="0" algn="r" rtl="1">
              <a:spcBef>
                <a:spcPts val="0"/>
              </a:spcBef>
              <a:buNone/>
            </a:pPr>
            <a:r>
              <a:rPr lang="he-IL" sz="2600" b="0" dirty="0">
                <a:solidFill>
                  <a:srgbClr val="000000"/>
                </a:solidFill>
              </a:rPr>
              <a:t>עיריות ומועצות מקומיות (לעיתים גם אגד ערים) מקימות לשכות סעד לנוער; אחריות כוללת לתכנון ולביצוע התפקידים שנקבעו בספר החוקים הסוציאלי השמיני; התכנון והפיתוח של שירותי הרווחה לנוער נמצא באחריותו של השלטון המקומי.</a:t>
            </a:r>
            <a:endParaRPr lang="de-DE" sz="2300"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08504" cy="428738"/>
          </a:xfrm>
        </p:spPr>
        <p:txBody>
          <a:bodyPr>
            <a:noAutofit/>
          </a:bodyPr>
          <a:lstStyle/>
          <a:p>
            <a:pPr rtl="1"/>
            <a:r>
              <a:rPr lang="he-IL" dirty="0"/>
              <a:t>3.1.1א שירותי הרווחה לילדים ונוער ברמה </a:t>
            </a:r>
            <a:r>
              <a:rPr lang="he-IL" dirty="0" err="1"/>
              <a:t>הפדרלית</a:t>
            </a:r>
            <a:r>
              <a:rPr lang="he-IL" dirty="0"/>
              <a:t>, במדינות </a:t>
            </a:r>
            <a:br>
              <a:rPr lang="he-IL" dirty="0"/>
            </a:br>
            <a:r>
              <a:rPr lang="he-IL" dirty="0"/>
              <a:t>וברשויות המקומיות </a:t>
            </a:r>
            <a:endParaRPr lang="de-DE" dirty="0"/>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spTree>
    <p:extLst>
      <p:ext uri="{BB962C8B-B14F-4D97-AF65-F5344CB8AC3E}">
        <p14:creationId xmlns:p14="http://schemas.microsoft.com/office/powerpoint/2010/main" val="33087994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3999" cy="428738"/>
          </a:xfrm>
        </p:spPr>
        <p:txBody>
          <a:bodyPr>
            <a:noAutofit/>
          </a:bodyPr>
          <a:lstStyle/>
          <a:p>
            <a:pPr rtl="1"/>
            <a:r>
              <a:rPr lang="he-IL" dirty="0"/>
              <a:t>3.1.1ב שירותי הרווחה לילדים ונוער ברמה הפדרלית, במדינות </a:t>
            </a:r>
            <a:br>
              <a:rPr lang="he-IL" dirty="0"/>
            </a:br>
            <a:r>
              <a:rPr lang="he-IL" dirty="0"/>
              <a:t>וברשויות המקומיות </a:t>
            </a:r>
            <a:endParaRPr lang="de-DE" dirty="0"/>
          </a:p>
        </p:txBody>
      </p:sp>
      <p:sp>
        <p:nvSpPr>
          <p:cNvPr id="3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519081731"/>
              </p:ext>
            </p:extLst>
          </p:nvPr>
        </p:nvGraphicFramePr>
        <p:xfrm>
          <a:off x="467545" y="1525511"/>
          <a:ext cx="8352927" cy="4826874"/>
        </p:xfrm>
        <a:graphic>
          <a:graphicData uri="http://schemas.openxmlformats.org/drawingml/2006/table">
            <a:tbl>
              <a:tblPr firstRow="1" bandRow="1">
                <a:tableStyleId>{5C22544A-7EE6-4342-B048-85BDC9FD1C3A}</a:tableStyleId>
              </a:tblPr>
              <a:tblGrid>
                <a:gridCol w="1652700">
                  <a:extLst>
                    <a:ext uri="{9D8B030D-6E8A-4147-A177-3AD203B41FA5}">
                      <a16:colId xmlns:a16="http://schemas.microsoft.com/office/drawing/2014/main" val="1398041578"/>
                    </a:ext>
                  </a:extLst>
                </a:gridCol>
                <a:gridCol w="2250236">
                  <a:extLst>
                    <a:ext uri="{9D8B030D-6E8A-4147-A177-3AD203B41FA5}">
                      <a16:colId xmlns:a16="http://schemas.microsoft.com/office/drawing/2014/main" val="1451289510"/>
                    </a:ext>
                  </a:extLst>
                </a:gridCol>
                <a:gridCol w="2250236">
                  <a:extLst>
                    <a:ext uri="{9D8B030D-6E8A-4147-A177-3AD203B41FA5}">
                      <a16:colId xmlns:a16="http://schemas.microsoft.com/office/drawing/2014/main" val="1211639074"/>
                    </a:ext>
                  </a:extLst>
                </a:gridCol>
                <a:gridCol w="2199755">
                  <a:extLst>
                    <a:ext uri="{9D8B030D-6E8A-4147-A177-3AD203B41FA5}">
                      <a16:colId xmlns:a16="http://schemas.microsoft.com/office/drawing/2014/main" val="1012095305"/>
                    </a:ext>
                  </a:extLst>
                </a:gridCol>
              </a:tblGrid>
              <a:tr h="349090">
                <a:tc>
                  <a:txBody>
                    <a:bodyPr/>
                    <a:lstStyle/>
                    <a:p>
                      <a:pPr algn="r" rtl="1"/>
                      <a:r>
                        <a:rPr lang="he-IL" sz="1800" b="1" kern="1200" dirty="0">
                          <a:solidFill>
                            <a:schemeClr val="lt1"/>
                          </a:solidFill>
                          <a:latin typeface="Arial" panose="020B0604020202020204" pitchFamily="34" charset="0"/>
                          <a:ea typeface="+mn-ea"/>
                          <a:cs typeface="Arial" panose="020B0604020202020204" pitchFamily="34" charset="0"/>
                        </a:rPr>
                        <a:t>ברמה </a:t>
                      </a:r>
                      <a:r>
                        <a:rPr lang="he-IL" sz="1800" b="1" kern="1200" dirty="0" err="1">
                          <a:solidFill>
                            <a:schemeClr val="lt1"/>
                          </a:solidFill>
                          <a:latin typeface="Arial" panose="020B0604020202020204" pitchFamily="34" charset="0"/>
                          <a:ea typeface="+mn-ea"/>
                          <a:cs typeface="Arial" panose="020B0604020202020204" pitchFamily="34" charset="0"/>
                        </a:rPr>
                        <a:t>הפדרלית</a:t>
                      </a:r>
                      <a:endParaRPr lang="de-DE" sz="18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solidFill>
                  </a:tcPr>
                </a:tc>
                <a:tc>
                  <a:txBody>
                    <a:bodyPr/>
                    <a:lstStyle/>
                    <a:p>
                      <a:pPr algn="ctr">
                        <a:lnSpc>
                          <a:spcPct val="100000"/>
                        </a:lnSpc>
                      </a:pPr>
                      <a:r>
                        <a:rPr lang="he-IL" dirty="0">
                          <a:latin typeface="Arial" panose="020B0604020202020204" pitchFamily="34" charset="0"/>
                          <a:cs typeface="Arial" panose="020B0604020202020204" pitchFamily="34" charset="0"/>
                        </a:rPr>
                        <a:t>במדינות</a:t>
                      </a:r>
                      <a:endParaRPr lang="de-DE" dirty="0">
                        <a:latin typeface="Arial" panose="020B0604020202020204" pitchFamily="34" charset="0"/>
                        <a:cs typeface="Arial" panose="020B0604020202020204" pitchFamily="34" charset="0"/>
                      </a:endParaRPr>
                    </a:p>
                  </a:txBody>
                  <a:tcPr/>
                </a:tc>
                <a:tc>
                  <a:txBody>
                    <a:bodyPr/>
                    <a:lstStyle/>
                    <a:p>
                      <a:pPr algn="ctr">
                        <a:lnSpc>
                          <a:spcPct val="100000"/>
                        </a:lnSpc>
                      </a:pPr>
                      <a:r>
                        <a:rPr lang="he-IL" dirty="0">
                          <a:latin typeface="Arial" panose="020B0604020202020204" pitchFamily="34" charset="0"/>
                          <a:cs typeface="Arial" panose="020B0604020202020204" pitchFamily="34" charset="0"/>
                        </a:rPr>
                        <a:t>בשלטון המקומי</a:t>
                      </a:r>
                      <a:endParaRPr lang="de-DE" dirty="0">
                        <a:latin typeface="Arial" panose="020B0604020202020204" pitchFamily="34" charset="0"/>
                        <a:cs typeface="Arial" panose="020B0604020202020204" pitchFamily="34" charset="0"/>
                      </a:endParaRPr>
                    </a:p>
                  </a:txBody>
                  <a:tcPr/>
                </a:tc>
                <a:tc>
                  <a:txBody>
                    <a:bodyPr/>
                    <a:lstStyle/>
                    <a:p>
                      <a:pPr algn="ctr">
                        <a:lnSpc>
                          <a:spcPct val="100000"/>
                        </a:lnSpc>
                      </a:pPr>
                      <a:endParaRPr lang="de-DE"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195844714"/>
                  </a:ext>
                </a:extLst>
              </a:tr>
              <a:tr h="1012249">
                <a:tc>
                  <a:txBody>
                    <a:bodyPr/>
                    <a:lstStyle/>
                    <a:p>
                      <a:pPr algn="r" rtl="1"/>
                      <a:r>
                        <a:rPr lang="he-IL" sz="1400" b="0" dirty="0">
                          <a:latin typeface="Arial" panose="020B0604020202020204" pitchFamily="34" charset="0"/>
                          <a:cs typeface="Arial" panose="020B0604020202020204" pitchFamily="34" charset="0"/>
                        </a:rPr>
                        <a:t>המשרד </a:t>
                      </a:r>
                      <a:r>
                        <a:rPr lang="he-IL" sz="1400" b="0" dirty="0" err="1">
                          <a:latin typeface="Arial" panose="020B0604020202020204" pitchFamily="34" charset="0"/>
                          <a:cs typeface="Arial" panose="020B0604020202020204" pitchFamily="34" charset="0"/>
                        </a:rPr>
                        <a:t>הפדרלי</a:t>
                      </a:r>
                      <a:r>
                        <a:rPr lang="he-IL" sz="1400" b="0" dirty="0">
                          <a:latin typeface="Arial" panose="020B0604020202020204" pitchFamily="34" charset="0"/>
                          <a:cs typeface="Arial" panose="020B0604020202020204" pitchFamily="34" charset="0"/>
                        </a:rPr>
                        <a:t> לענייני משפחה, אזרחים ותיקים, נשים ונוער</a:t>
                      </a:r>
                      <a:endParaRPr lang="de-DE" sz="1400" b="1" dirty="0">
                        <a:latin typeface="Arial" panose="020B0604020202020204" pitchFamily="34" charset="0"/>
                        <a:cs typeface="Arial" panose="020B0604020202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400" dirty="0">
                          <a:solidFill>
                            <a:srgbClr val="000000"/>
                          </a:solidFill>
                          <a:latin typeface="Arial" panose="020B0604020202020204" pitchFamily="34" charset="0"/>
                          <a:cs typeface="Arial" panose="020B0604020202020204" pitchFamily="34" charset="0"/>
                        </a:rPr>
                        <a:t>16 המשרדים לילדים ונוער של המדינות </a:t>
                      </a:r>
                      <a:r>
                        <a:rPr lang="he-IL" altLang="de-DE" sz="1400" dirty="0" err="1">
                          <a:solidFill>
                            <a:srgbClr val="000000"/>
                          </a:solidFill>
                          <a:latin typeface="Arial" panose="020B0604020202020204" pitchFamily="34" charset="0"/>
                          <a:cs typeface="Arial" panose="020B0604020202020204" pitchFamily="34" charset="0"/>
                        </a:rPr>
                        <a:t>הפדרליות</a:t>
                      </a:r>
                      <a:r>
                        <a:rPr lang="he-IL" altLang="de-DE" sz="1400" dirty="0">
                          <a:solidFill>
                            <a:srgbClr val="000000"/>
                          </a:solidFill>
                          <a:latin typeface="Arial" panose="020B0604020202020204" pitchFamily="34" charset="0"/>
                          <a:cs typeface="Arial" panose="020B0604020202020204" pitchFamily="34" charset="0"/>
                        </a:rPr>
                        <a:t> ולשכות הרווחה המחוזיות לנוער</a:t>
                      </a:r>
                      <a:endParaRPr lang="en-GB" altLang="de-DE" sz="1400" dirty="0">
                        <a:solidFill>
                          <a:srgbClr val="000000"/>
                        </a:solidFill>
                        <a:latin typeface="Arial" panose="020B0604020202020204" pitchFamily="34" charset="0"/>
                        <a:cs typeface="Arial" panose="020B0604020202020204" pitchFamily="34" charset="0"/>
                      </a:endParaRPr>
                    </a:p>
                  </a:txBody>
                  <a:tcPr/>
                </a:tc>
                <a:tc>
                  <a:txBody>
                    <a:bodyPr/>
                    <a:lstStyle/>
                    <a:p>
                      <a:pPr algn="r" rtl="1" eaLnBrk="1" hangingPunct="1">
                        <a:buClr>
                          <a:srgbClr val="000000"/>
                        </a:buClr>
                        <a:buSzPct val="100000"/>
                        <a:buFont typeface="Arial" panose="020B0604020202020204" pitchFamily="34" charset="0"/>
                        <a:buNone/>
                      </a:pPr>
                      <a:r>
                        <a:rPr lang="he-IL" altLang="de-DE" sz="1400" dirty="0">
                          <a:solidFill>
                            <a:srgbClr val="000000"/>
                          </a:solidFill>
                          <a:latin typeface="Arial" panose="020B0604020202020204" pitchFamily="34" charset="0"/>
                          <a:cs typeface="Arial" panose="020B0604020202020204" pitchFamily="34" charset="0"/>
                        </a:rPr>
                        <a:t>לשכות הסעד לנוער בכל המחוזות והערים</a:t>
                      </a:r>
                      <a:endParaRPr lang="en-GB" altLang="de-DE" sz="1400" dirty="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800" b="1" dirty="0">
                          <a:solidFill>
                            <a:srgbClr val="000000"/>
                          </a:solidFill>
                          <a:latin typeface="Arial" panose="020B0604020202020204" pitchFamily="34" charset="0"/>
                          <a:cs typeface="Arial" panose="020B0604020202020204" pitchFamily="34" charset="0"/>
                        </a:rPr>
                        <a:t>סמכות</a:t>
                      </a:r>
                      <a:endParaRPr lang="en-GB" altLang="de-DE" sz="1400" b="1"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901815">
                <a:tc>
                  <a:txBody>
                    <a:bodyPr/>
                    <a:lstStyle/>
                    <a:p>
                      <a:pPr algn="r" rtl="1"/>
                      <a:r>
                        <a:rPr lang="he-IL" altLang="de-DE" sz="1400" dirty="0">
                          <a:solidFill>
                            <a:srgbClr val="000000"/>
                          </a:solidFill>
                          <a:latin typeface="Arial" panose="020B0604020202020204" pitchFamily="34" charset="0"/>
                          <a:cs typeface="Arial" panose="020B0604020202020204" pitchFamily="34" charset="0"/>
                        </a:rPr>
                        <a:t>ספר</a:t>
                      </a:r>
                      <a:r>
                        <a:rPr lang="he-IL" altLang="de-DE" sz="1400" baseline="0" dirty="0">
                          <a:solidFill>
                            <a:srgbClr val="000000"/>
                          </a:solidFill>
                          <a:latin typeface="Arial" panose="020B0604020202020204" pitchFamily="34" charset="0"/>
                          <a:cs typeface="Arial" panose="020B0604020202020204" pitchFamily="34" charset="0"/>
                        </a:rPr>
                        <a:t> החוקים הסוציאלי השמיני; חוק הרווחה לילדים ונוער</a:t>
                      </a:r>
                      <a:endParaRPr lang="de-DE" sz="1400" b="1" dirty="0">
                        <a:latin typeface="Arial" panose="020B0604020202020204" pitchFamily="34" charset="0"/>
                        <a:cs typeface="Arial" panose="020B0604020202020204" pitchFamily="34" charset="0"/>
                      </a:endParaRPr>
                    </a:p>
                  </a:txBody>
                  <a:tcPr/>
                </a:tc>
                <a:tc>
                  <a:txBody>
                    <a:bodyPr/>
                    <a:lstStyle/>
                    <a:p>
                      <a:pPr algn="r" rtl="1">
                        <a:buClr>
                          <a:srgbClr val="000000"/>
                        </a:buClr>
                        <a:buSzPct val="100000"/>
                      </a:pPr>
                      <a:r>
                        <a:rPr lang="he-IL" altLang="de-DE" sz="1400" dirty="0">
                          <a:solidFill>
                            <a:srgbClr val="000000"/>
                          </a:solidFill>
                          <a:latin typeface="Arial" panose="020B0604020202020204" pitchFamily="34" charset="0"/>
                          <a:cs typeface="Arial" panose="020B0604020202020204" pitchFamily="34" charset="0"/>
                        </a:rPr>
                        <a:t>חוקים לביצוע ספר</a:t>
                      </a:r>
                      <a:r>
                        <a:rPr lang="he-IL" altLang="de-DE" sz="1400" baseline="0" dirty="0">
                          <a:solidFill>
                            <a:srgbClr val="000000"/>
                          </a:solidFill>
                          <a:latin typeface="Arial" panose="020B0604020202020204" pitchFamily="34" charset="0"/>
                          <a:cs typeface="Arial" panose="020B0604020202020204" pitchFamily="34" charset="0"/>
                        </a:rPr>
                        <a:t> החוקים הסוציאלי השמיני</a:t>
                      </a:r>
                      <a:endParaRPr lang="en-GB" altLang="de-DE" sz="1400" dirty="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400" dirty="0">
                          <a:solidFill>
                            <a:srgbClr val="000000"/>
                          </a:solidFill>
                          <a:latin typeface="Arial" panose="020B0604020202020204" pitchFamily="34" charset="0"/>
                          <a:cs typeface="Arial" panose="020B0604020202020204" pitchFamily="34" charset="0"/>
                        </a:rPr>
                        <a:t>מתווים של שירותי הרווחה לילדים ונוער בטווח הבינוני</a:t>
                      </a:r>
                      <a:endParaRPr lang="en-GB" altLang="de-DE" sz="1400" dirty="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800" b="1" kern="1200" dirty="0">
                          <a:solidFill>
                            <a:srgbClr val="000000"/>
                          </a:solidFill>
                          <a:latin typeface="Arial" panose="020B0604020202020204" pitchFamily="34" charset="0"/>
                          <a:ea typeface="+mn-ea"/>
                          <a:cs typeface="Arial" panose="020B0604020202020204" pitchFamily="34" charset="0"/>
                        </a:rPr>
                        <a:t>הבסיס</a:t>
                      </a:r>
                      <a:endParaRPr lang="en-GB" altLang="de-DE" sz="1800" b="1" kern="1200" dirty="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809432293"/>
                  </a:ext>
                </a:extLst>
              </a:tr>
              <a:tr h="1358545">
                <a:tc>
                  <a:txBody>
                    <a:bodyPr/>
                    <a:lstStyle/>
                    <a:p>
                      <a:pPr algn="r" rtl="1"/>
                      <a:r>
                        <a:rPr lang="he-IL" altLang="de-DE" sz="1400" kern="1200" dirty="0">
                          <a:solidFill>
                            <a:srgbClr val="000000"/>
                          </a:solidFill>
                          <a:latin typeface="Arial" panose="020B0604020202020204" pitchFamily="34" charset="0"/>
                          <a:ea typeface="+mn-ea"/>
                          <a:cs typeface="Arial" panose="020B0604020202020204" pitchFamily="34" charset="0"/>
                        </a:rPr>
                        <a:t>עידוד ברמה הארצית, דגמים</a:t>
                      </a:r>
                      <a:r>
                        <a:rPr lang="he-IL" altLang="de-DE" sz="1400" kern="1200" baseline="0" dirty="0">
                          <a:solidFill>
                            <a:srgbClr val="000000"/>
                          </a:solidFill>
                          <a:latin typeface="Arial" panose="020B0604020202020204" pitchFamily="34" charset="0"/>
                          <a:ea typeface="+mn-ea"/>
                          <a:cs typeface="Arial" panose="020B0604020202020204" pitchFamily="34" charset="0"/>
                        </a:rPr>
                        <a:t> </a:t>
                      </a:r>
                      <a:r>
                        <a:rPr lang="he-IL" altLang="de-DE" sz="1400" kern="1200" dirty="0">
                          <a:solidFill>
                            <a:srgbClr val="000000"/>
                          </a:solidFill>
                          <a:latin typeface="Arial" panose="020B0604020202020204" pitchFamily="34" charset="0"/>
                          <a:ea typeface="+mn-ea"/>
                          <a:cs typeface="Arial" panose="020B0604020202020204" pitchFamily="34" charset="0"/>
                        </a:rPr>
                        <a:t>וקידום</a:t>
                      </a:r>
                      <a:endParaRPr lang="de-DE" altLang="de-DE" sz="1400" kern="1200" dirty="0">
                        <a:solidFill>
                          <a:srgbClr val="000000"/>
                        </a:solidFill>
                        <a:latin typeface="Arial" panose="020B0604020202020204" pitchFamily="34" charset="0"/>
                        <a:ea typeface="+mn-ea"/>
                        <a:cs typeface="Arial" panose="020B0604020202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400" dirty="0">
                          <a:solidFill>
                            <a:srgbClr val="000000"/>
                          </a:solidFill>
                          <a:latin typeface="Arial" panose="020B0604020202020204" pitchFamily="34" charset="0"/>
                          <a:cs typeface="Arial" panose="020B0604020202020204" pitchFamily="34" charset="0"/>
                        </a:rPr>
                        <a:t>עידוד, קידום ופיתוח הגופים הציבוריים והעצמאיים של שירותי הרווחה לילדים ונוער</a:t>
                      </a:r>
                      <a:endParaRPr lang="en-GB" altLang="de-DE" sz="1400" dirty="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400" dirty="0">
                          <a:solidFill>
                            <a:srgbClr val="000000"/>
                          </a:solidFill>
                          <a:latin typeface="Arial" panose="020B0604020202020204" pitchFamily="34" charset="0"/>
                          <a:cs typeface="Arial" panose="020B0604020202020204" pitchFamily="34" charset="0"/>
                        </a:rPr>
                        <a:t>תכנון מקומי וקידום באחריות השלטון המקומי</a:t>
                      </a:r>
                      <a:endParaRPr lang="en-GB" altLang="de-DE" sz="1400" dirty="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800" b="1" kern="1200" dirty="0">
                          <a:solidFill>
                            <a:srgbClr val="000000"/>
                          </a:solidFill>
                          <a:latin typeface="Arial" panose="020B0604020202020204" pitchFamily="34" charset="0"/>
                          <a:ea typeface="+mn-ea"/>
                          <a:cs typeface="Arial" panose="020B0604020202020204" pitchFamily="34" charset="0"/>
                        </a:rPr>
                        <a:t>כלים</a:t>
                      </a:r>
                      <a:endParaRPr lang="en-GB" altLang="de-DE" sz="1800" b="1" kern="1200" dirty="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269588238"/>
                  </a:ext>
                </a:extLst>
              </a:tr>
              <a:tr h="11454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400" kern="1200" dirty="0">
                          <a:solidFill>
                            <a:srgbClr val="000000"/>
                          </a:solidFill>
                          <a:latin typeface="Arial" panose="020B0604020202020204" pitchFamily="34" charset="0"/>
                          <a:ea typeface="+mn-ea"/>
                          <a:cs typeface="Arial" panose="020B0604020202020204" pitchFamily="34" charset="0"/>
                        </a:rPr>
                        <a:t>המתווה לילדים ונוער של הממשל </a:t>
                      </a:r>
                      <a:r>
                        <a:rPr lang="he-IL" altLang="de-DE" sz="1400" kern="1200" dirty="0" err="1">
                          <a:solidFill>
                            <a:srgbClr val="000000"/>
                          </a:solidFill>
                          <a:latin typeface="Arial" panose="020B0604020202020204" pitchFamily="34" charset="0"/>
                          <a:ea typeface="+mn-ea"/>
                          <a:cs typeface="Arial" panose="020B0604020202020204" pitchFamily="34" charset="0"/>
                        </a:rPr>
                        <a:t>הפדרלי</a:t>
                      </a:r>
                      <a:r>
                        <a:rPr lang="he-IL" altLang="de-DE" sz="1400" kern="1200" dirty="0">
                          <a:solidFill>
                            <a:srgbClr val="000000"/>
                          </a:solidFill>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altLang="de-DE" sz="1400" kern="1200" dirty="0">
                          <a:solidFill>
                            <a:srgbClr val="000000"/>
                          </a:solidFill>
                          <a:latin typeface="Arial" panose="020B0604020202020204" pitchFamily="34" charset="0"/>
                          <a:ea typeface="+mn-ea"/>
                          <a:cs typeface="Arial" panose="020B0604020202020204" pitchFamily="34" charset="0"/>
                        </a:rPr>
                        <a:t>דו"ח על מצב הילדים והנוער </a:t>
                      </a:r>
                      <a:endParaRPr lang="en-GB" altLang="de-DE" sz="1400" kern="1200" dirty="0">
                        <a:solidFill>
                          <a:srgbClr val="000000"/>
                        </a:solidFill>
                        <a:latin typeface="Arial" panose="020B0604020202020204" pitchFamily="34" charset="0"/>
                        <a:ea typeface="+mn-ea"/>
                        <a:cs typeface="Arial" panose="020B0604020202020204" pitchFamily="34" charset="0"/>
                      </a:endParaRPr>
                    </a:p>
                  </a:txBody>
                  <a:tcPr/>
                </a:tc>
                <a:tc>
                  <a:txBody>
                    <a:bodyPr/>
                    <a:lstStyle/>
                    <a:p>
                      <a:pPr algn="r" rtl="1">
                        <a:buClr>
                          <a:srgbClr val="000000"/>
                        </a:buClr>
                        <a:buSzPct val="100000"/>
                      </a:pPr>
                      <a:r>
                        <a:rPr lang="he-IL" altLang="de-DE" sz="1400" dirty="0">
                          <a:solidFill>
                            <a:srgbClr val="000000"/>
                          </a:solidFill>
                          <a:latin typeface="Arial" panose="020B0604020202020204" pitchFamily="34" charset="0"/>
                          <a:cs typeface="Arial" panose="020B0604020202020204" pitchFamily="34" charset="0"/>
                        </a:rPr>
                        <a:t>מתווים לילדים ונוער ברמה של המדינות </a:t>
                      </a:r>
                      <a:r>
                        <a:rPr lang="he-IL" altLang="de-DE" sz="1400" dirty="0" err="1">
                          <a:solidFill>
                            <a:srgbClr val="000000"/>
                          </a:solidFill>
                          <a:latin typeface="Arial" panose="020B0604020202020204" pitchFamily="34" charset="0"/>
                          <a:cs typeface="Arial" panose="020B0604020202020204" pitchFamily="34" charset="0"/>
                        </a:rPr>
                        <a:t>הפדרליות</a:t>
                      </a:r>
                      <a:r>
                        <a:rPr lang="he-IL" altLang="de-DE" sz="1400" dirty="0">
                          <a:solidFill>
                            <a:srgbClr val="000000"/>
                          </a:solidFill>
                          <a:latin typeface="Arial" panose="020B0604020202020204" pitchFamily="34" charset="0"/>
                          <a:cs typeface="Arial" panose="020B0604020202020204" pitchFamily="34" charset="0"/>
                        </a:rPr>
                        <a:t>; דו"חות בנושא ילדים ונוער</a:t>
                      </a:r>
                      <a:endParaRPr lang="en-GB" altLang="de-DE" sz="1400" dirty="0">
                        <a:solidFill>
                          <a:srgbClr val="000000"/>
                        </a:solidFill>
                        <a:latin typeface="Arial" panose="020B0604020202020204" pitchFamily="34" charset="0"/>
                        <a:cs typeface="Arial" panose="020B0604020202020204" pitchFamily="34" charset="0"/>
                      </a:endParaRPr>
                    </a:p>
                  </a:txBody>
                  <a:tcPr/>
                </a:tc>
                <a:tc>
                  <a:txBody>
                    <a:bodyPr/>
                    <a:lstStyle/>
                    <a:p>
                      <a:pPr algn="r" rtl="1" eaLnBrk="1" hangingPunct="1">
                        <a:buClr>
                          <a:srgbClr val="000000"/>
                        </a:buClr>
                        <a:buSzPct val="100000"/>
                        <a:buFont typeface="Arial" panose="020B0604020202020204" pitchFamily="34" charset="0"/>
                        <a:buNone/>
                      </a:pPr>
                      <a:r>
                        <a:rPr lang="he-IL" altLang="de-DE" sz="1400" dirty="0">
                          <a:solidFill>
                            <a:srgbClr val="000000"/>
                          </a:solidFill>
                          <a:latin typeface="Arial" panose="020B0604020202020204" pitchFamily="34" charset="0"/>
                          <a:cs typeface="Arial" panose="020B0604020202020204" pitchFamily="34" charset="0"/>
                        </a:rPr>
                        <a:t>מסגרות ושירותים מקומיים הניתנים על ידי גופים ציבוריים ועצמאיים</a:t>
                      </a:r>
                      <a:endParaRPr lang="en-GB" altLang="de-DE" sz="1400" dirty="0">
                        <a:solidFill>
                          <a:srgbClr val="000000"/>
                        </a:solidFill>
                        <a:latin typeface="Arial" panose="020B0604020202020204" pitchFamily="34" charset="0"/>
                        <a:cs typeface="Arial" panose="020B0604020202020204" pitchFamily="34" charset="0"/>
                      </a:endParaRPr>
                    </a:p>
                  </a:txBody>
                  <a:tcPr/>
                </a:tc>
                <a:tc>
                  <a:txBody>
                    <a:bodyPr/>
                    <a:lstStyle/>
                    <a:p>
                      <a:pPr algn="r" rtl="1">
                        <a:buClr>
                          <a:srgbClr val="000000"/>
                        </a:buClr>
                        <a:buSzPct val="100000"/>
                      </a:pPr>
                      <a:r>
                        <a:rPr lang="he-IL" altLang="de-DE" sz="1800" b="1" kern="1200" dirty="0">
                          <a:solidFill>
                            <a:srgbClr val="000000"/>
                          </a:solidFill>
                          <a:latin typeface="Arial" panose="020B0604020202020204" pitchFamily="34" charset="0"/>
                          <a:ea typeface="+mn-ea"/>
                          <a:cs typeface="Arial" panose="020B0604020202020204" pitchFamily="34" charset="0"/>
                        </a:rPr>
                        <a:t>מימון ודיווח</a:t>
                      </a:r>
                      <a:endParaRPr lang="en-GB" altLang="de-DE" sz="1800" b="1" kern="1200" dirty="0">
                        <a:solidFill>
                          <a:srgbClr val="000000"/>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69219218"/>
                  </a:ext>
                </a:extLst>
              </a:tr>
            </a:tbl>
          </a:graphicData>
        </a:graphic>
      </p:graphicFrame>
    </p:spTree>
    <p:extLst>
      <p:ext uri="{BB962C8B-B14F-4D97-AF65-F5344CB8AC3E}">
        <p14:creationId xmlns:p14="http://schemas.microsoft.com/office/powerpoint/2010/main" val="33844876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98884" y="912349"/>
            <a:ext cx="8693596" cy="428738"/>
          </a:xfrm>
        </p:spPr>
        <p:txBody>
          <a:bodyPr>
            <a:noAutofit/>
          </a:bodyPr>
          <a:lstStyle/>
          <a:p>
            <a:pPr rtl="1"/>
            <a:r>
              <a:rPr lang="he-IL" dirty="0">
                <a:solidFill>
                  <a:srgbClr val="000000"/>
                </a:solidFill>
              </a:rPr>
              <a:t>3.1.2 הגופים המקומיים של הרווחה לילדים ולנוער במגזר הציבורי</a:t>
            </a:r>
            <a:endParaRPr lang="de-DE" dirty="0">
              <a:solidFill>
                <a:srgbClr val="000000"/>
              </a:solidFill>
            </a:endParaRPr>
          </a:p>
        </p:txBody>
      </p:sp>
      <p:sp>
        <p:nvSpPr>
          <p:cNvPr id="32" name="Text Box 2">
            <a:extLst>
              <a:ext uri="{FF2B5EF4-FFF2-40B4-BE49-F238E27FC236}">
                <a16:creationId xmlns:a16="http://schemas.microsoft.com/office/drawing/2014/main" id="{20E485CE-B724-4FAD-8110-2883EE97D93B}"/>
              </a:ext>
            </a:extLst>
          </p:cNvPr>
          <p:cNvSpPr txBox="1">
            <a:spLocks noChangeArrowheads="1"/>
          </p:cNvSpPr>
          <p:nvPr/>
        </p:nvSpPr>
        <p:spPr bwMode="auto">
          <a:xfrm>
            <a:off x="468064" y="1539654"/>
            <a:ext cx="8280400" cy="3770263"/>
          </a:xfrm>
          <a:prstGeom prst="rect">
            <a:avLst/>
          </a:prstGeom>
          <a:noFill/>
          <a:ln w="9525">
            <a:noFill/>
            <a:miter lim="800000"/>
            <a:headEnd/>
            <a:tailEnd/>
          </a:ln>
        </p:spPr>
        <p:txBody>
          <a:bodyPr>
            <a:spAutoFit/>
          </a:bodyPr>
          <a:lstStyle/>
          <a:p>
            <a:pPr algn="r" rtl="1">
              <a:spcAft>
                <a:spcPts val="600"/>
              </a:spcAft>
              <a:defRPr/>
            </a:pPr>
            <a:r>
              <a:rPr lang="he-IL" altLang="de-DE" sz="1700" b="1" dirty="0">
                <a:solidFill>
                  <a:srgbClr val="000000"/>
                </a:solidFill>
              </a:rPr>
              <a:t>הגופים של שירותי הרווחה לילדים ונוער במגזר הציבורי מוסדרים על פי דיני המדינות </a:t>
            </a:r>
            <a:r>
              <a:rPr lang="he-IL" altLang="de-DE" sz="1700" b="1" dirty="0" err="1">
                <a:solidFill>
                  <a:srgbClr val="000000"/>
                </a:solidFill>
              </a:rPr>
              <a:t>הפדרליות</a:t>
            </a:r>
            <a:r>
              <a:rPr lang="he-IL" altLang="de-DE" sz="1700" b="1" dirty="0">
                <a:solidFill>
                  <a:srgbClr val="000000"/>
                </a:solidFill>
              </a:rPr>
              <a:t> (סעיף 69 פסקה 1 בספר החוקים הסוציאלי השמיני). </a:t>
            </a:r>
            <a:r>
              <a:rPr lang="he-IL" altLang="de-DE" sz="1700" dirty="0">
                <a:solidFill>
                  <a:srgbClr val="000000"/>
                </a:solidFill>
              </a:rPr>
              <a:t>על פי רוב, הגופים המקומיים הנושאים באחריות הם הערים והמועצות המקומיות (במקרים חריגים גם ערים שהן חלק ממועצות מקומיות). </a:t>
            </a:r>
          </a:p>
          <a:p>
            <a:pPr algn="r" rtl="1">
              <a:spcAft>
                <a:spcPts val="600"/>
              </a:spcAft>
              <a:defRPr/>
            </a:pPr>
            <a:r>
              <a:rPr lang="he-IL" altLang="de-DE" sz="1700" dirty="0">
                <a:solidFill>
                  <a:srgbClr val="000000"/>
                </a:solidFill>
              </a:rPr>
              <a:t>לפי ספר החוקים הסוציאלי השמיני, מוטל על העיריות בתור גוף מקומי במגזר הציבורי להקים לשכות רווחה לנוער לביצוע תפקידיהן (סעיף 69 פסקה 3 בחוק).</a:t>
            </a:r>
            <a:endParaRPr lang="de-DE" altLang="de-DE" sz="1700" dirty="0">
              <a:solidFill>
                <a:srgbClr val="000000"/>
              </a:solidFill>
            </a:endParaRPr>
          </a:p>
          <a:p>
            <a:pPr algn="r" rtl="1">
              <a:spcAft>
                <a:spcPts val="600"/>
              </a:spcAft>
              <a:defRPr/>
            </a:pPr>
            <a:r>
              <a:rPr lang="he-IL" altLang="de-DE" sz="1700" dirty="0">
                <a:solidFill>
                  <a:srgbClr val="000000"/>
                </a:solidFill>
              </a:rPr>
              <a:t>הרשויות המקומיות תיקבענה את המבנה הארגוני הקונקרטי של לשכות הרווחה לנוער בתחומן.</a:t>
            </a:r>
          </a:p>
          <a:p>
            <a:pPr algn="r" rtl="1">
              <a:spcAft>
                <a:spcPts val="600"/>
              </a:spcAft>
              <a:defRPr/>
            </a:pPr>
            <a:r>
              <a:rPr lang="he-IL" altLang="de-DE" sz="1700" b="1" dirty="0">
                <a:solidFill>
                  <a:srgbClr val="000000"/>
                </a:solidFill>
              </a:rPr>
              <a:t>הגופי הציבוריים נושאים באחריות כוללת להבטיח כי:</a:t>
            </a:r>
          </a:p>
          <a:p>
            <a:pPr marL="285750" indent="-285750" algn="r" rtl="1">
              <a:spcAft>
                <a:spcPts val="600"/>
              </a:spcAft>
              <a:buClr>
                <a:srgbClr val="3C5E89"/>
              </a:buClr>
              <a:buFont typeface="Arial" panose="020B0604020202020204" pitchFamily="34" charset="0"/>
              <a:buChar char="•"/>
              <a:defRPr/>
            </a:pPr>
            <a:r>
              <a:rPr lang="he-IL" altLang="de-DE" sz="1700" dirty="0">
                <a:solidFill>
                  <a:srgbClr val="000000"/>
                </a:solidFill>
              </a:rPr>
              <a:t>עומדים לרשותן של לשכות הרווחה לנוער משאבים הולמים;</a:t>
            </a:r>
          </a:p>
          <a:p>
            <a:pPr marL="285750" indent="-285750" algn="r" rtl="1">
              <a:spcAft>
                <a:spcPts val="600"/>
              </a:spcAft>
              <a:buClr>
                <a:srgbClr val="3C5E89"/>
              </a:buClr>
              <a:buFont typeface="Arial" panose="020B0604020202020204" pitchFamily="34" charset="0"/>
              <a:buChar char="•"/>
              <a:defRPr/>
            </a:pPr>
            <a:r>
              <a:rPr lang="he-IL" altLang="de-DE" sz="1700" dirty="0">
                <a:solidFill>
                  <a:srgbClr val="000000"/>
                </a:solidFill>
              </a:rPr>
              <a:t>לתושבים ישנה גישה לשירותים הנחוצים והמתאימים, בעת הצורך ובמידה מספקת;</a:t>
            </a:r>
          </a:p>
          <a:p>
            <a:pPr marL="285750" indent="-285750" algn="r" rtl="1">
              <a:spcAft>
                <a:spcPts val="600"/>
              </a:spcAft>
              <a:buClr>
                <a:srgbClr val="3C5E89"/>
              </a:buClr>
              <a:buFont typeface="Arial" panose="020B0604020202020204" pitchFamily="34" charset="0"/>
              <a:buChar char="•"/>
              <a:defRPr/>
            </a:pPr>
            <a:r>
              <a:rPr lang="he-IL" altLang="de-DE" sz="1700" dirty="0">
                <a:solidFill>
                  <a:srgbClr val="000000"/>
                </a:solidFill>
              </a:rPr>
              <a:t>השירותים הניתנים על ידי שירותי הרווחה מוצעים בהיקף נרחב;</a:t>
            </a:r>
          </a:p>
          <a:p>
            <a:pPr marL="285750" indent="-285750" algn="r" rtl="1">
              <a:spcAft>
                <a:spcPts val="600"/>
              </a:spcAft>
              <a:buClr>
                <a:srgbClr val="3C5E89"/>
              </a:buClr>
              <a:buFont typeface="Arial" panose="020B0604020202020204" pitchFamily="34" charset="0"/>
              <a:buChar char="•"/>
              <a:defRPr/>
            </a:pPr>
            <a:r>
              <a:rPr lang="he-IL" altLang="de-DE" sz="1700" dirty="0">
                <a:solidFill>
                  <a:srgbClr val="000000"/>
                </a:solidFill>
              </a:rPr>
              <a:t>קיימים סטנדרטים להבטחת איכות השירות בכל התחומים של שירותי הרווחה לילדים ולנוער.</a:t>
            </a:r>
            <a:endParaRPr lang="de-DE" altLang="de-DE" dirty="0">
              <a:latin typeface="Arial" charset="0"/>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spTree>
    <p:extLst>
      <p:ext uri="{BB962C8B-B14F-4D97-AF65-F5344CB8AC3E}">
        <p14:creationId xmlns:p14="http://schemas.microsoft.com/office/powerpoint/2010/main" val="2450276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pPr rtl="1"/>
            <a:r>
              <a:rPr lang="he-IL" dirty="0">
                <a:solidFill>
                  <a:srgbClr val="000000"/>
                </a:solidFill>
              </a:rPr>
              <a:t>3.1.3 המבנה הדואלי של לשכות הרווחה לנוער</a:t>
            </a:r>
            <a:endParaRPr lang="de-DE" dirty="0">
              <a:solidFill>
                <a:srgbClr val="000000"/>
              </a:solidFill>
            </a:endParaRPr>
          </a:p>
        </p:txBody>
      </p:sp>
      <p:sp>
        <p:nvSpPr>
          <p:cNvPr id="64" name="AutoShape 39" descr="führt zu den Aufgaben des Jugendhilfeausschusses">
            <a:extLst>
              <a:ext uri="{FF2B5EF4-FFF2-40B4-BE49-F238E27FC236}">
                <a16:creationId xmlns:a16="http://schemas.microsoft.com/office/drawing/2014/main" id="{4328AEC0-8F6A-41E6-853C-92398F19D851}"/>
              </a:ext>
            </a:extLst>
          </p:cNvPr>
          <p:cNvSpPr>
            <a:spLocks noChangeArrowheads="1"/>
          </p:cNvSpPr>
          <p:nvPr/>
        </p:nvSpPr>
        <p:spPr bwMode="auto">
          <a:xfrm>
            <a:off x="1926659" y="2348880"/>
            <a:ext cx="773133" cy="276442"/>
          </a:xfrm>
          <a:prstGeom prst="downArrow">
            <a:avLst>
              <a:gd name="adj1" fmla="val 43315"/>
              <a:gd name="adj2" fmla="val 66667"/>
            </a:avLst>
          </a:prstGeom>
          <a:solidFill>
            <a:schemeClr val="accent2">
              <a:lumMod val="60000"/>
              <a:lumOff val="40000"/>
            </a:schemeClr>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
                <a:schemeClr val="accent1"/>
              </a:buClr>
              <a:buSzPct val="100000"/>
              <a:buFont typeface="Wingdings" panose="05000000000000000000" pitchFamily="2" charset="2"/>
              <a:buChar char="l"/>
            </a:pPr>
            <a:endParaRPr lang="de-DE" altLang="de-DE"/>
          </a:p>
        </p:txBody>
      </p:sp>
      <p:sp>
        <p:nvSpPr>
          <p:cNvPr id="65" name="Rectangle 40">
            <a:extLst>
              <a:ext uri="{FF2B5EF4-FFF2-40B4-BE49-F238E27FC236}">
                <a16:creationId xmlns:a16="http://schemas.microsoft.com/office/drawing/2014/main" id="{20B493C6-A0F4-4EAB-86DE-A27EAE5A34E5}"/>
              </a:ext>
            </a:extLst>
          </p:cNvPr>
          <p:cNvSpPr>
            <a:spLocks noChangeArrowheads="1"/>
          </p:cNvSpPr>
          <p:nvPr/>
        </p:nvSpPr>
        <p:spPr bwMode="auto">
          <a:xfrm>
            <a:off x="4591049" y="1948830"/>
            <a:ext cx="4214543" cy="400050"/>
          </a:xfrm>
          <a:prstGeom prst="rect">
            <a:avLst/>
          </a:prstGeom>
          <a:solidFill>
            <a:schemeClr val="accent2">
              <a:lumMod val="60000"/>
              <a:lumOff val="40000"/>
            </a:schemeClr>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rtl="1" eaLnBrk="1" hangingPunct="1">
              <a:lnSpc>
                <a:spcPct val="93000"/>
              </a:lnSpc>
              <a:buClr>
                <a:srgbClr val="000000"/>
              </a:buClr>
              <a:buSzPct val="100000"/>
              <a:buFont typeface="Arial" panose="020B0604020202020204" pitchFamily="34" charset="0"/>
              <a:buNone/>
            </a:pPr>
            <a:r>
              <a:rPr lang="he-IL" altLang="de-DE" b="1" dirty="0">
                <a:solidFill>
                  <a:schemeClr val="bg1"/>
                </a:solidFill>
                <a:cs typeface="Arial" pitchFamily="34" charset="0"/>
              </a:rPr>
              <a:t>הנהלת לשכת הרווחה</a:t>
            </a:r>
            <a:endParaRPr lang="de-DE" altLang="de-DE" b="1" dirty="0">
              <a:solidFill>
                <a:schemeClr val="bg1"/>
              </a:solidFill>
              <a:cs typeface="Arial" pitchFamily="34" charset="0"/>
            </a:endParaRPr>
          </a:p>
        </p:txBody>
      </p:sp>
      <p:sp>
        <p:nvSpPr>
          <p:cNvPr id="66" name="AutoShape 41" descr="führt zu den Aufgaben der Verwaltung des Jugendamts">
            <a:extLst>
              <a:ext uri="{FF2B5EF4-FFF2-40B4-BE49-F238E27FC236}">
                <a16:creationId xmlns:a16="http://schemas.microsoft.com/office/drawing/2014/main" id="{28CB788A-3327-40E6-B86B-67DB8339A996}"/>
              </a:ext>
            </a:extLst>
          </p:cNvPr>
          <p:cNvSpPr>
            <a:spLocks noChangeArrowheads="1"/>
          </p:cNvSpPr>
          <p:nvPr/>
        </p:nvSpPr>
        <p:spPr bwMode="auto">
          <a:xfrm>
            <a:off x="6138863" y="2348880"/>
            <a:ext cx="773133" cy="276442"/>
          </a:xfrm>
          <a:prstGeom prst="downArrow">
            <a:avLst>
              <a:gd name="adj1" fmla="val 43315"/>
              <a:gd name="adj2" fmla="val 66667"/>
            </a:avLst>
          </a:prstGeom>
          <a:solidFill>
            <a:schemeClr val="accent2">
              <a:lumMod val="60000"/>
              <a:lumOff val="40000"/>
            </a:schemeClr>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
                <a:schemeClr val="accent1"/>
              </a:buClr>
              <a:buSzPct val="100000"/>
              <a:buFont typeface="Wingdings" panose="05000000000000000000" pitchFamily="2" charset="2"/>
              <a:buChar char="l"/>
            </a:pPr>
            <a:endParaRPr lang="de-DE" altLang="de-DE"/>
          </a:p>
        </p:txBody>
      </p:sp>
      <p:sp>
        <p:nvSpPr>
          <p:cNvPr id="67" name="Rectangle 44">
            <a:extLst>
              <a:ext uri="{FF2B5EF4-FFF2-40B4-BE49-F238E27FC236}">
                <a16:creationId xmlns:a16="http://schemas.microsoft.com/office/drawing/2014/main" id="{8E113D95-C82F-4EB0-856D-5B0B0169EEDD}"/>
              </a:ext>
            </a:extLst>
          </p:cNvPr>
          <p:cNvSpPr>
            <a:spLocks noChangeArrowheads="1"/>
          </p:cNvSpPr>
          <p:nvPr/>
        </p:nvSpPr>
        <p:spPr bwMode="auto">
          <a:xfrm>
            <a:off x="3559175" y="1498739"/>
            <a:ext cx="2237004" cy="352425"/>
          </a:xfrm>
          <a:prstGeom prst="rect">
            <a:avLst/>
          </a:prstGeom>
          <a:solidFill>
            <a:schemeClr val="accent2">
              <a:lumMod val="60000"/>
              <a:lumOff val="40000"/>
            </a:schemeClr>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93000"/>
              </a:lnSpc>
              <a:buClr>
                <a:srgbClr val="000000"/>
              </a:buClr>
              <a:buSzPct val="100000"/>
              <a:buFont typeface="Arial" panose="020B0604020202020204" pitchFamily="34" charset="0"/>
              <a:buNone/>
            </a:pPr>
            <a:endParaRPr lang="de-DE" altLang="de-DE" sz="1600"/>
          </a:p>
        </p:txBody>
      </p:sp>
      <p:sp>
        <p:nvSpPr>
          <p:cNvPr id="68" name="Rectangle 43">
            <a:extLst>
              <a:ext uri="{FF2B5EF4-FFF2-40B4-BE49-F238E27FC236}">
                <a16:creationId xmlns:a16="http://schemas.microsoft.com/office/drawing/2014/main" id="{509B21D8-744B-4342-93F2-5B936DF6E674}"/>
              </a:ext>
            </a:extLst>
          </p:cNvPr>
          <p:cNvSpPr>
            <a:spLocks noChangeArrowheads="1"/>
          </p:cNvSpPr>
          <p:nvPr/>
        </p:nvSpPr>
        <p:spPr bwMode="auto">
          <a:xfrm>
            <a:off x="3419872" y="1525727"/>
            <a:ext cx="2376307"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r" rtl="1" eaLnBrk="1" hangingPunct="1">
              <a:lnSpc>
                <a:spcPct val="93000"/>
              </a:lnSpc>
              <a:buClr>
                <a:srgbClr val="000000"/>
              </a:buClr>
              <a:buSzPct val="100000"/>
              <a:buFont typeface="Arial" panose="020B0604020202020204" pitchFamily="34" charset="0"/>
              <a:buNone/>
            </a:pPr>
            <a:r>
              <a:rPr lang="he-IL" altLang="de-DE" b="1" dirty="0">
                <a:solidFill>
                  <a:schemeClr val="bg1"/>
                </a:solidFill>
                <a:cs typeface="Arial" pitchFamily="34" charset="0"/>
              </a:rPr>
              <a:t>לשכת הרווחה לנוער</a:t>
            </a:r>
            <a:endParaRPr lang="de-DE" altLang="de-DE" b="1" dirty="0">
              <a:solidFill>
                <a:schemeClr val="bg1"/>
              </a:solidFill>
              <a:cs typeface="Arial" pitchFamily="34" charset="0"/>
            </a:endParaRPr>
          </a:p>
        </p:txBody>
      </p:sp>
      <p:sp>
        <p:nvSpPr>
          <p:cNvPr id="70" name="Rectangle 48">
            <a:extLst>
              <a:ext uri="{FF2B5EF4-FFF2-40B4-BE49-F238E27FC236}">
                <a16:creationId xmlns:a16="http://schemas.microsoft.com/office/drawing/2014/main" id="{FA887C31-F391-4C95-AF88-9237A80084C9}"/>
              </a:ext>
            </a:extLst>
          </p:cNvPr>
          <p:cNvSpPr>
            <a:spLocks noChangeArrowheads="1"/>
          </p:cNvSpPr>
          <p:nvPr/>
        </p:nvSpPr>
        <p:spPr bwMode="auto">
          <a:xfrm>
            <a:off x="357457" y="2892516"/>
            <a:ext cx="4142535" cy="19241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r" rtl="1">
              <a:lnSpc>
                <a:spcPct val="93000"/>
              </a:lnSpc>
              <a:buClr>
                <a:srgbClr val="000000"/>
              </a:buClr>
              <a:buSzPct val="100000"/>
            </a:pPr>
            <a:r>
              <a:rPr lang="he-IL" altLang="de-DE" sz="1600" b="1" dirty="0">
                <a:solidFill>
                  <a:srgbClr val="000000"/>
                </a:solidFill>
                <a:cs typeface="Arial" pitchFamily="34" charset="0"/>
              </a:rPr>
              <a:t>ועדת הרווחה לנוער </a:t>
            </a:r>
            <a:r>
              <a:rPr lang="he-IL" altLang="de-DE" sz="1600" dirty="0">
                <a:solidFill>
                  <a:srgbClr val="000000"/>
                </a:solidFill>
                <a:cs typeface="Arial" pitchFamily="34" charset="0"/>
              </a:rPr>
              <a:t>עוסקת בכל הנושאים הקשורים בשירותי הרווחה לילדים ולנוער, ובפרט:</a:t>
            </a:r>
          </a:p>
          <a:p>
            <a:pPr algn="r" rtl="1">
              <a:lnSpc>
                <a:spcPct val="93000"/>
              </a:lnSpc>
              <a:buClr>
                <a:srgbClr val="000000"/>
              </a:buClr>
              <a:buSzPct val="100000"/>
            </a:pPr>
            <a:endParaRPr lang="he-IL" altLang="de-DE" sz="1600" dirty="0">
              <a:solidFill>
                <a:srgbClr val="000000"/>
              </a:solidFill>
              <a:cs typeface="Arial" pitchFamily="34" charset="0"/>
            </a:endParaRPr>
          </a:p>
          <a:p>
            <a:pPr marL="285750" indent="-285750" algn="r" rtl="1">
              <a:lnSpc>
                <a:spcPct val="93000"/>
              </a:lnSpc>
              <a:buClr>
                <a:srgbClr val="3C5E89"/>
              </a:buClr>
              <a:buSzPct val="100000"/>
              <a:buFont typeface="Arial" panose="020B0604020202020204" pitchFamily="34" charset="0"/>
              <a:buChar char="•"/>
            </a:pPr>
            <a:r>
              <a:rPr lang="he-IL" altLang="de-DE" sz="1600" dirty="0">
                <a:solidFill>
                  <a:srgbClr val="000000"/>
                </a:solidFill>
                <a:cs typeface="Arial" pitchFamily="34" charset="0"/>
              </a:rPr>
              <a:t>ייעוץ לצעירים ומשפחות בהתמודדות עם מצבים בעייתיים.</a:t>
            </a:r>
          </a:p>
          <a:p>
            <a:pPr marL="285750" indent="-285750" algn="r" rtl="1">
              <a:lnSpc>
                <a:spcPct val="93000"/>
              </a:lnSpc>
              <a:buClr>
                <a:srgbClr val="3C5E89"/>
              </a:buClr>
              <a:buSzPct val="100000"/>
              <a:buFont typeface="Arial" panose="020B0604020202020204" pitchFamily="34" charset="0"/>
              <a:buChar char="•"/>
            </a:pPr>
            <a:r>
              <a:rPr lang="he-IL" altLang="de-DE" sz="1600" dirty="0">
                <a:solidFill>
                  <a:srgbClr val="000000"/>
                </a:solidFill>
                <a:cs typeface="Arial" pitchFamily="34" charset="0"/>
              </a:rPr>
              <a:t>מתן הצעות לפיתוח נוסף של השירותים.</a:t>
            </a:r>
          </a:p>
          <a:p>
            <a:pPr marL="285750" indent="-285750" algn="r" rtl="1">
              <a:lnSpc>
                <a:spcPct val="93000"/>
              </a:lnSpc>
              <a:buClr>
                <a:srgbClr val="3C5E89"/>
              </a:buClr>
              <a:buSzPct val="100000"/>
              <a:buFont typeface="Arial" panose="020B0604020202020204" pitchFamily="34" charset="0"/>
              <a:buChar char="•"/>
            </a:pPr>
            <a:r>
              <a:rPr lang="he-IL" altLang="de-DE" sz="1600" dirty="0">
                <a:solidFill>
                  <a:srgbClr val="000000"/>
                </a:solidFill>
                <a:cs typeface="Arial" pitchFamily="34" charset="0"/>
              </a:rPr>
              <a:t>קידום הגופים העצמאיים למתן שירותי רווחה לילדים ולנוער.</a:t>
            </a:r>
            <a:endParaRPr lang="en-GB" altLang="de-DE" sz="1600" dirty="0">
              <a:solidFill>
                <a:srgbClr val="000000"/>
              </a:solidFill>
              <a:cs typeface="Arial" pitchFamily="34" charset="0"/>
            </a:endParaRPr>
          </a:p>
        </p:txBody>
      </p:sp>
      <p:sp>
        <p:nvSpPr>
          <p:cNvPr id="75" name="Rectangle 63">
            <a:extLst>
              <a:ext uri="{FF2B5EF4-FFF2-40B4-BE49-F238E27FC236}">
                <a16:creationId xmlns:a16="http://schemas.microsoft.com/office/drawing/2014/main" id="{A45275F4-FC77-4DE6-BE17-F5DA0D1677AC}"/>
              </a:ext>
            </a:extLst>
          </p:cNvPr>
          <p:cNvSpPr>
            <a:spLocks noChangeArrowheads="1"/>
          </p:cNvSpPr>
          <p:nvPr/>
        </p:nvSpPr>
        <p:spPr bwMode="auto">
          <a:xfrm>
            <a:off x="4716016" y="3007002"/>
            <a:ext cx="3848580" cy="1008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r" rtl="1">
              <a:lnSpc>
                <a:spcPct val="93000"/>
              </a:lnSpc>
              <a:buClr>
                <a:srgbClr val="000000"/>
              </a:buClr>
              <a:buSzPct val="100000"/>
            </a:pPr>
            <a:r>
              <a:rPr lang="he-IL" altLang="de-DE" sz="1600" dirty="0">
                <a:solidFill>
                  <a:srgbClr val="000000"/>
                </a:solidFill>
                <a:cs typeface="Arial" pitchFamily="34" charset="0"/>
              </a:rPr>
              <a:t>תפקידים </a:t>
            </a:r>
            <a:r>
              <a:rPr lang="he-IL" altLang="de-DE" sz="1600" b="1" dirty="0">
                <a:solidFill>
                  <a:srgbClr val="000000"/>
                </a:solidFill>
                <a:cs typeface="Arial" pitchFamily="34" charset="0"/>
              </a:rPr>
              <a:t>אדמיניסטרטיביים </a:t>
            </a:r>
            <a:r>
              <a:rPr lang="he-IL" altLang="de-DE" sz="1600" dirty="0">
                <a:solidFill>
                  <a:srgbClr val="000000"/>
                </a:solidFill>
                <a:cs typeface="Arial" pitchFamily="34" charset="0"/>
              </a:rPr>
              <a:t>שוטפים בהתאם לתקנון, להחלטות השלטון המקומי או הנציגות הפוליטית העירונית המקומית וועדת הרווחה לנוער.</a:t>
            </a:r>
            <a:endParaRPr lang="en-GB" altLang="de-DE" sz="1600" dirty="0">
              <a:solidFill>
                <a:srgbClr val="000000"/>
              </a:solidFill>
              <a:cs typeface="Arial" pitchFamily="34" charset="0"/>
            </a:endParaRPr>
          </a:p>
        </p:txBody>
      </p:sp>
      <p:sp>
        <p:nvSpPr>
          <p:cNvPr id="76" name="Rectangle 64">
            <a:extLst>
              <a:ext uri="{FF2B5EF4-FFF2-40B4-BE49-F238E27FC236}">
                <a16:creationId xmlns:a16="http://schemas.microsoft.com/office/drawing/2014/main" id="{479BA58D-0F29-41DF-B4FF-3FD5B24C2121}"/>
              </a:ext>
            </a:extLst>
          </p:cNvPr>
          <p:cNvSpPr>
            <a:spLocks noChangeArrowheads="1"/>
          </p:cNvSpPr>
          <p:nvPr/>
        </p:nvSpPr>
        <p:spPr bwMode="auto">
          <a:xfrm>
            <a:off x="323528" y="4906196"/>
            <a:ext cx="7892129" cy="156966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r" rtl="1">
              <a:lnSpc>
                <a:spcPct val="150000"/>
              </a:lnSpc>
              <a:buClr>
                <a:srgbClr val="000000"/>
              </a:buClr>
              <a:buSzPct val="100000"/>
            </a:pPr>
            <a:r>
              <a:rPr lang="he-IL" altLang="de-DE" sz="1600" b="1" dirty="0">
                <a:solidFill>
                  <a:srgbClr val="000000"/>
                </a:solidFill>
                <a:cs typeface="Arial" pitchFamily="34" charset="0"/>
              </a:rPr>
              <a:t>הרכב ועדת הרווחה לנוער:</a:t>
            </a:r>
          </a:p>
          <a:p>
            <a:pPr algn="r" rtl="1">
              <a:lnSpc>
                <a:spcPct val="150000"/>
              </a:lnSpc>
              <a:buClr>
                <a:srgbClr val="000000"/>
              </a:buClr>
              <a:buSzPct val="100000"/>
            </a:pPr>
            <a:r>
              <a:rPr lang="he-IL" altLang="de-DE" sz="1600" b="1" dirty="0">
                <a:solidFill>
                  <a:srgbClr val="000000"/>
                </a:solidFill>
                <a:cs typeface="Arial" pitchFamily="34" charset="0"/>
              </a:rPr>
              <a:t>2/5</a:t>
            </a:r>
            <a:r>
              <a:rPr lang="he-IL" altLang="de-DE" sz="1600" dirty="0">
                <a:solidFill>
                  <a:srgbClr val="000000"/>
                </a:solidFill>
                <a:cs typeface="Arial" pitchFamily="34" charset="0"/>
              </a:rPr>
              <a:t> מחברי הוועדה הם נציגים של גופים עצמאיים: ארגוני נוער, ארגוני רווחה, קהילות דתיות, עמותות</a:t>
            </a:r>
          </a:p>
          <a:p>
            <a:pPr algn="r" rtl="1">
              <a:lnSpc>
                <a:spcPct val="150000"/>
              </a:lnSpc>
              <a:buClr>
                <a:srgbClr val="000000"/>
              </a:buClr>
              <a:buSzPct val="100000"/>
            </a:pPr>
            <a:r>
              <a:rPr lang="he-IL" altLang="de-DE" sz="1600" b="1" dirty="0">
                <a:solidFill>
                  <a:srgbClr val="000000"/>
                </a:solidFill>
                <a:cs typeface="Arial" pitchFamily="34" charset="0"/>
              </a:rPr>
              <a:t>3/5</a:t>
            </a:r>
            <a:r>
              <a:rPr lang="he-IL" altLang="de-DE" sz="1600" dirty="0">
                <a:solidFill>
                  <a:srgbClr val="000000"/>
                </a:solidFill>
                <a:cs typeface="Arial" pitchFamily="34" charset="0"/>
              </a:rPr>
              <a:t> מהחברים הם נציגי המועצה המקומית.</a:t>
            </a:r>
            <a:endParaRPr lang="en-GB" altLang="de-DE" sz="1400" dirty="0">
              <a:solidFill>
                <a:srgbClr val="000000"/>
              </a:solidFill>
              <a:cs typeface="Arial" pitchFamily="34" charset="0"/>
            </a:endParaRPr>
          </a:p>
        </p:txBody>
      </p:sp>
      <p:sp>
        <p:nvSpPr>
          <p:cNvPr id="2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sp>
        <p:nvSpPr>
          <p:cNvPr id="16" name="Rectangle 40">
            <a:extLst>
              <a:ext uri="{FF2B5EF4-FFF2-40B4-BE49-F238E27FC236}">
                <a16:creationId xmlns:a16="http://schemas.microsoft.com/office/drawing/2014/main" id="{20B493C6-A0F4-4EAB-86DE-A27EAE5A34E5}"/>
              </a:ext>
            </a:extLst>
          </p:cNvPr>
          <p:cNvSpPr>
            <a:spLocks noChangeArrowheads="1"/>
          </p:cNvSpPr>
          <p:nvPr/>
        </p:nvSpPr>
        <p:spPr bwMode="auto">
          <a:xfrm>
            <a:off x="251520" y="1948830"/>
            <a:ext cx="4214543" cy="400050"/>
          </a:xfrm>
          <a:prstGeom prst="rect">
            <a:avLst/>
          </a:prstGeom>
          <a:solidFill>
            <a:schemeClr val="accent2">
              <a:lumMod val="60000"/>
              <a:lumOff val="40000"/>
            </a:schemeClr>
          </a:solidFill>
          <a:ln>
            <a:noFill/>
          </a:ln>
          <a:effec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rtl="1">
              <a:lnSpc>
                <a:spcPct val="93000"/>
              </a:lnSpc>
              <a:buClr>
                <a:srgbClr val="000000"/>
              </a:buClr>
              <a:buSzPct val="100000"/>
            </a:pPr>
            <a:r>
              <a:rPr lang="he-IL" altLang="de-DE" b="1" dirty="0">
                <a:solidFill>
                  <a:schemeClr val="bg1"/>
                </a:solidFill>
                <a:cs typeface="Arial" pitchFamily="34" charset="0"/>
              </a:rPr>
              <a:t>ועדת הרווחה לנוער </a:t>
            </a:r>
            <a:r>
              <a:rPr lang="en-GB" altLang="de-DE" sz="1600" b="1" dirty="0">
                <a:solidFill>
                  <a:schemeClr val="bg1"/>
                </a:solidFill>
              </a:rPr>
              <a:t>(JHA)</a:t>
            </a:r>
            <a:endParaRPr lang="en-GB" altLang="de-DE" sz="1600" b="1" dirty="0">
              <a:solidFill>
                <a:schemeClr val="bg1"/>
              </a:solidFill>
              <a:cs typeface="Arial" pitchFamily="34" charset="0"/>
            </a:endParaRPr>
          </a:p>
        </p:txBody>
      </p:sp>
    </p:spTree>
    <p:extLst>
      <p:ext uri="{BB962C8B-B14F-4D97-AF65-F5344CB8AC3E}">
        <p14:creationId xmlns:p14="http://schemas.microsoft.com/office/powerpoint/2010/main" val="573779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3.1.4 התשתיות של גופי רווחת הילדים והנוער</a:t>
            </a:r>
            <a:endParaRPr lang="de-DE" dirty="0">
              <a:solidFill>
                <a:srgbClr val="000000"/>
              </a:solidFill>
            </a:endParaRPr>
          </a:p>
        </p:txBody>
      </p:sp>
      <p:sp>
        <p:nvSpPr>
          <p:cNvPr id="14" name="Abgerundetes Rechteck 13">
            <a:extLst>
              <a:ext uri="{FF2B5EF4-FFF2-40B4-BE49-F238E27FC236}">
                <a16:creationId xmlns:a16="http://schemas.microsoft.com/office/drawing/2014/main" id="{F9AC92E0-5992-F645-BBB8-BF4A3C296689}"/>
              </a:ext>
            </a:extLst>
          </p:cNvPr>
          <p:cNvSpPr/>
          <p:nvPr/>
        </p:nvSpPr>
        <p:spPr>
          <a:xfrm>
            <a:off x="4287456" y="2708874"/>
            <a:ext cx="4587903" cy="1184107"/>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r" rtl="1">
              <a:buFont typeface="Arial" panose="020B0604020202020204" pitchFamily="34" charset="0"/>
              <a:buChar char="•"/>
            </a:pPr>
            <a:r>
              <a:rPr lang="he-IL" sz="1400" dirty="0">
                <a:solidFill>
                  <a:srgbClr val="000000"/>
                </a:solidFill>
                <a:latin typeface="Arial" panose="020B0604020202020204" pitchFamily="34" charset="0"/>
                <a:cs typeface="Arial" panose="020B0604020202020204" pitchFamily="34" charset="0"/>
              </a:rPr>
              <a:t>החובה החוקית למתן שירותים (סעיף 79 בחוק) </a:t>
            </a:r>
          </a:p>
          <a:p>
            <a:pPr marL="180975" indent="-180975" algn="r" rtl="1"/>
            <a:r>
              <a:rPr lang="he-IL" sz="1400" dirty="0">
                <a:solidFill>
                  <a:srgbClr val="000000"/>
                </a:solidFill>
                <a:latin typeface="Arial" panose="020B0604020202020204" pitchFamily="34" charset="0"/>
                <a:cs typeface="Arial" panose="020B0604020202020204" pitchFamily="34" charset="0"/>
              </a:rPr>
              <a:t>	... להקמת תשתיות </a:t>
            </a:r>
          </a:p>
          <a:p>
            <a:pPr marL="180975" indent="-180975" algn="r" rtl="1"/>
            <a:r>
              <a:rPr lang="he-IL" sz="1400" dirty="0">
                <a:solidFill>
                  <a:srgbClr val="000000"/>
                </a:solidFill>
                <a:latin typeface="Arial" panose="020B0604020202020204" pitchFamily="34" charset="0"/>
                <a:cs typeface="Arial" panose="020B0604020202020204" pitchFamily="34" charset="0"/>
              </a:rPr>
              <a:t>	... למילוי תפקידי הלשכה</a:t>
            </a:r>
          </a:p>
          <a:p>
            <a:pPr marL="180975" indent="-180975" algn="r" rtl="1">
              <a:buFont typeface="Arial" panose="020B0604020202020204" pitchFamily="34" charset="0"/>
              <a:buChar char="•"/>
            </a:pPr>
            <a:r>
              <a:rPr lang="he-IL" sz="1400" dirty="0">
                <a:solidFill>
                  <a:srgbClr val="000000"/>
                </a:solidFill>
                <a:latin typeface="Arial" panose="020B0604020202020204" pitchFamily="34" charset="0"/>
                <a:cs typeface="Arial" panose="020B0604020202020204" pitchFamily="34" charset="0"/>
              </a:rPr>
              <a:t>מתן שירות במקרים פרטניים</a:t>
            </a:r>
            <a:endParaRPr lang="de-DE" sz="1400" dirty="0">
              <a:solidFill>
                <a:srgbClr val="000000"/>
              </a:solidFill>
              <a:latin typeface="Arial" panose="020B0604020202020204" pitchFamily="34" charset="0"/>
              <a:cs typeface="Arial" panose="020B0604020202020204" pitchFamily="34" charset="0"/>
            </a:endParaRPr>
          </a:p>
        </p:txBody>
      </p:sp>
      <p:sp>
        <p:nvSpPr>
          <p:cNvPr id="17" name="Abgerundetes Rechteck 16">
            <a:extLst>
              <a:ext uri="{FF2B5EF4-FFF2-40B4-BE49-F238E27FC236}">
                <a16:creationId xmlns:a16="http://schemas.microsoft.com/office/drawing/2014/main" id="{CB3B2FDD-BEA9-4549-90AE-5035839BA9A6}"/>
              </a:ext>
            </a:extLst>
          </p:cNvPr>
          <p:cNvSpPr/>
          <p:nvPr/>
        </p:nvSpPr>
        <p:spPr>
          <a:xfrm>
            <a:off x="1460572" y="5398468"/>
            <a:ext cx="2748744" cy="95254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1400" dirty="0">
                <a:solidFill>
                  <a:srgbClr val="000000"/>
                </a:solidFill>
                <a:latin typeface="Arial" panose="020B0604020202020204" pitchFamily="34" charset="0"/>
                <a:cs typeface="Arial" panose="020B0604020202020204" pitchFamily="34" charset="0"/>
              </a:rPr>
              <a:t>גופים מסחריים פרטיים </a:t>
            </a:r>
          </a:p>
          <a:p>
            <a:pPr algn="ctr" rtl="1"/>
            <a:r>
              <a:rPr lang="he-IL" sz="1400" dirty="0">
                <a:solidFill>
                  <a:srgbClr val="000000"/>
                </a:solidFill>
                <a:latin typeface="Arial" panose="020B0604020202020204" pitchFamily="34" charset="0"/>
                <a:cs typeface="Arial" panose="020B0604020202020204" pitchFamily="34" charset="0"/>
              </a:rPr>
              <a:t>(למטרת רווח)</a:t>
            </a:r>
            <a:endParaRPr lang="de-DE" sz="1400" dirty="0">
              <a:solidFill>
                <a:srgbClr val="000000"/>
              </a:solidFill>
              <a:latin typeface="Arial" panose="020B0604020202020204" pitchFamily="34" charset="0"/>
              <a:cs typeface="Arial" panose="020B0604020202020204" pitchFamily="34" charset="0"/>
            </a:endParaRPr>
          </a:p>
        </p:txBody>
      </p:sp>
      <p:sp>
        <p:nvSpPr>
          <p:cNvPr id="18" name="Abgerundetes Rechteck 17">
            <a:extLst>
              <a:ext uri="{FF2B5EF4-FFF2-40B4-BE49-F238E27FC236}">
                <a16:creationId xmlns:a16="http://schemas.microsoft.com/office/drawing/2014/main" id="{110359BA-1D13-B440-9251-1AEC7D480419}"/>
              </a:ext>
            </a:extLst>
          </p:cNvPr>
          <p:cNvSpPr/>
          <p:nvPr/>
        </p:nvSpPr>
        <p:spPr>
          <a:xfrm>
            <a:off x="1426680" y="4123345"/>
            <a:ext cx="2782636" cy="11868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he-IL" sz="1400" dirty="0">
                <a:solidFill>
                  <a:srgbClr val="000000"/>
                </a:solidFill>
                <a:latin typeface="Arial" panose="020B0604020202020204" pitchFamily="34" charset="0"/>
                <a:cs typeface="Arial" panose="020B0604020202020204" pitchFamily="34" charset="0"/>
              </a:rPr>
              <a:t>גופים עצמאיים ללא מטרת רווח</a:t>
            </a:r>
          </a:p>
          <a:p>
            <a:pPr algn="r" rtl="1">
              <a:buFont typeface="Arial" pitchFamily="34" charset="0"/>
              <a:buChar char="•"/>
            </a:pPr>
            <a:r>
              <a:rPr lang="he-IL" sz="1200" dirty="0">
                <a:solidFill>
                  <a:srgbClr val="000000"/>
                </a:solidFill>
                <a:latin typeface="Arial" panose="020B0604020202020204" pitchFamily="34" charset="0"/>
                <a:cs typeface="Arial" panose="020B0604020202020204" pitchFamily="34" charset="0"/>
              </a:rPr>
              <a:t>ארגוני רווחה</a:t>
            </a:r>
          </a:p>
          <a:p>
            <a:pPr algn="r" rtl="1">
              <a:buFont typeface="Arial" pitchFamily="34" charset="0"/>
              <a:buChar char="•"/>
            </a:pPr>
            <a:r>
              <a:rPr lang="he-IL" sz="1200" dirty="0">
                <a:solidFill>
                  <a:srgbClr val="000000"/>
                </a:solidFill>
                <a:latin typeface="Arial" panose="020B0604020202020204" pitchFamily="34" charset="0"/>
                <a:cs typeface="Arial" panose="020B0604020202020204" pitchFamily="34" charset="0"/>
              </a:rPr>
              <a:t>ארגוני נוער </a:t>
            </a:r>
          </a:p>
          <a:p>
            <a:pPr algn="r" rtl="1">
              <a:buFont typeface="Arial" pitchFamily="34" charset="0"/>
              <a:buChar char="•"/>
            </a:pPr>
            <a:r>
              <a:rPr lang="he-IL" sz="1200" dirty="0">
                <a:solidFill>
                  <a:srgbClr val="000000"/>
                </a:solidFill>
                <a:latin typeface="Arial" panose="020B0604020202020204" pitchFamily="34" charset="0"/>
                <a:cs typeface="Arial" panose="020B0604020202020204" pitchFamily="34" charset="0"/>
              </a:rPr>
              <a:t>גופים אחרים (שאינם מאורגנים בעמותות)</a:t>
            </a:r>
            <a:endParaRPr lang="de-DE" sz="1100" dirty="0">
              <a:solidFill>
                <a:srgbClr val="000000"/>
              </a:solidFill>
              <a:latin typeface="Arial" panose="020B0604020202020204" pitchFamily="34" charset="0"/>
              <a:cs typeface="Arial" panose="020B0604020202020204" pitchFamily="34" charset="0"/>
            </a:endParaRPr>
          </a:p>
        </p:txBody>
      </p:sp>
      <p:sp>
        <p:nvSpPr>
          <p:cNvPr id="31" name="Abgerundetes Rechteck 30">
            <a:extLst>
              <a:ext uri="{FF2B5EF4-FFF2-40B4-BE49-F238E27FC236}">
                <a16:creationId xmlns:a16="http://schemas.microsoft.com/office/drawing/2014/main" id="{176FF94D-05E8-0D48-BC3F-B09083E7D932}"/>
              </a:ext>
            </a:extLst>
          </p:cNvPr>
          <p:cNvSpPr/>
          <p:nvPr/>
        </p:nvSpPr>
        <p:spPr>
          <a:xfrm>
            <a:off x="1407823" y="2708874"/>
            <a:ext cx="2748744" cy="120722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1400" dirty="0">
                <a:solidFill>
                  <a:srgbClr val="000000"/>
                </a:solidFill>
                <a:latin typeface="Arial" panose="020B0604020202020204" pitchFamily="34" charset="0"/>
                <a:cs typeface="Arial" panose="020B0604020202020204" pitchFamily="34" charset="0"/>
              </a:rPr>
              <a:t>לשכת הרווחה לנוער </a:t>
            </a:r>
          </a:p>
          <a:p>
            <a:pPr algn="ctr" rtl="1"/>
            <a:r>
              <a:rPr lang="he-IL" sz="1400" dirty="0">
                <a:solidFill>
                  <a:srgbClr val="000000"/>
                </a:solidFill>
                <a:latin typeface="Arial" panose="020B0604020202020204" pitchFamily="34" charset="0"/>
                <a:cs typeface="Arial" panose="020B0604020202020204" pitchFamily="34" charset="0"/>
              </a:rPr>
              <a:t>(גוף מקומי) </a:t>
            </a:r>
          </a:p>
          <a:p>
            <a:pPr algn="ctr" rtl="1"/>
            <a:r>
              <a:rPr lang="he-IL" sz="1200" dirty="0">
                <a:solidFill>
                  <a:srgbClr val="000000"/>
                </a:solidFill>
                <a:latin typeface="Arial" panose="020B0604020202020204" pitchFamily="34" charset="0"/>
                <a:cs typeface="Arial" panose="020B0604020202020204" pitchFamily="34" charset="0"/>
              </a:rPr>
              <a:t>ניהול לשכת הרווחה לנוער </a:t>
            </a:r>
          </a:p>
          <a:p>
            <a:pPr algn="ctr" rtl="1"/>
            <a:r>
              <a:rPr lang="he-IL" sz="1200" dirty="0">
                <a:solidFill>
                  <a:srgbClr val="000000"/>
                </a:solidFill>
                <a:latin typeface="Arial" panose="020B0604020202020204" pitchFamily="34" charset="0"/>
                <a:cs typeface="Arial" panose="020B0604020202020204" pitchFamily="34" charset="0"/>
              </a:rPr>
              <a:t>וּועדת הרווחה לנוער</a:t>
            </a:r>
            <a:endParaRPr lang="de-DE" sz="1100" dirty="0">
              <a:solidFill>
                <a:srgbClr val="000000"/>
              </a:solidFill>
              <a:latin typeface="Arial" panose="020B0604020202020204" pitchFamily="34" charset="0"/>
              <a:cs typeface="Arial" panose="020B0604020202020204" pitchFamily="34" charset="0"/>
            </a:endParaRPr>
          </a:p>
        </p:txBody>
      </p:sp>
      <p:sp>
        <p:nvSpPr>
          <p:cNvPr id="33" name="Abgerundetes Rechteck 32">
            <a:extLst>
              <a:ext uri="{FF2B5EF4-FFF2-40B4-BE49-F238E27FC236}">
                <a16:creationId xmlns:a16="http://schemas.microsoft.com/office/drawing/2014/main" id="{EB4B3C52-629B-FE46-9FA6-65A56C0550AC}"/>
              </a:ext>
            </a:extLst>
          </p:cNvPr>
          <p:cNvSpPr/>
          <p:nvPr/>
        </p:nvSpPr>
        <p:spPr>
          <a:xfrm>
            <a:off x="4291016" y="4222369"/>
            <a:ext cx="4587297" cy="1087779"/>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r>
              <a:rPr lang="he-IL" sz="1400" dirty="0">
                <a:solidFill>
                  <a:srgbClr val="000000"/>
                </a:solidFill>
                <a:latin typeface="Arial" panose="020B0604020202020204" pitchFamily="34" charset="0"/>
                <a:cs typeface="Arial" panose="020B0604020202020204" pitchFamily="34" charset="0"/>
              </a:rPr>
              <a:t>מתן שירותים</a:t>
            </a:r>
          </a:p>
          <a:p>
            <a:pPr marL="285750" indent="-285750" algn="r" rtl="1"/>
            <a:r>
              <a:rPr lang="he-IL" sz="1400" dirty="0">
                <a:solidFill>
                  <a:srgbClr val="000000"/>
                </a:solidFill>
                <a:latin typeface="Arial" panose="020B0604020202020204" pitchFamily="34" charset="0"/>
                <a:cs typeface="Arial" panose="020B0604020202020204" pitchFamily="34" charset="0"/>
              </a:rPr>
              <a:t>פיתוח תשתיות</a:t>
            </a:r>
          </a:p>
          <a:p>
            <a:pPr marL="285750" indent="-285750" algn="r" rtl="1"/>
            <a:r>
              <a:rPr lang="he-IL" sz="1400" dirty="0">
                <a:solidFill>
                  <a:srgbClr val="000000"/>
                </a:solidFill>
                <a:latin typeface="Arial" panose="020B0604020202020204" pitchFamily="34" charset="0"/>
                <a:cs typeface="Arial" panose="020B0604020202020204" pitchFamily="34" charset="0"/>
              </a:rPr>
              <a:t>מעורבות בהחלטות פוליטיות</a:t>
            </a:r>
            <a:endParaRPr lang="de-DE" sz="1400" dirty="0">
              <a:solidFill>
                <a:srgbClr val="000000"/>
              </a:solidFill>
              <a:latin typeface="Arial" panose="020B0604020202020204" pitchFamily="34" charset="0"/>
              <a:cs typeface="Arial" panose="020B0604020202020204" pitchFamily="34" charset="0"/>
            </a:endParaRPr>
          </a:p>
        </p:txBody>
      </p:sp>
      <p:sp>
        <p:nvSpPr>
          <p:cNvPr id="35" name="Abgerundetes Rechteck 34">
            <a:extLst>
              <a:ext uri="{FF2B5EF4-FFF2-40B4-BE49-F238E27FC236}">
                <a16:creationId xmlns:a16="http://schemas.microsoft.com/office/drawing/2014/main" id="{76FABC0F-4CBF-DC40-92B4-D4AA074FCC25}"/>
              </a:ext>
            </a:extLst>
          </p:cNvPr>
          <p:cNvSpPr/>
          <p:nvPr/>
        </p:nvSpPr>
        <p:spPr>
          <a:xfrm>
            <a:off x="4287456" y="5491077"/>
            <a:ext cx="4587903" cy="783699"/>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r>
              <a:rPr lang="he-IL" sz="1400" dirty="0">
                <a:solidFill>
                  <a:srgbClr val="000000"/>
                </a:solidFill>
                <a:latin typeface="Arial" panose="020B0604020202020204" pitchFamily="34" charset="0"/>
                <a:cs typeface="Arial" panose="020B0604020202020204" pitchFamily="34" charset="0"/>
              </a:rPr>
              <a:t>מתן שירותים</a:t>
            </a:r>
            <a:endParaRPr lang="de-DE" sz="1400" dirty="0">
              <a:solidFill>
                <a:srgbClr val="000000"/>
              </a:solidFill>
              <a:latin typeface="Arial" panose="020B0604020202020204" pitchFamily="34" charset="0"/>
              <a:cs typeface="Arial" panose="020B0604020202020204" pitchFamily="34" charset="0"/>
            </a:endParaRPr>
          </a:p>
        </p:txBody>
      </p:sp>
      <p:sp>
        <p:nvSpPr>
          <p:cNvPr id="15" name="Abgerundetes Rechteck 14">
            <a:extLst>
              <a:ext uri="{FF2B5EF4-FFF2-40B4-BE49-F238E27FC236}">
                <a16:creationId xmlns:a16="http://schemas.microsoft.com/office/drawing/2014/main" id="{C7EF5CEC-C6CD-BF43-ABD5-B2ECDF1204E8}"/>
              </a:ext>
            </a:extLst>
          </p:cNvPr>
          <p:cNvSpPr/>
          <p:nvPr/>
        </p:nvSpPr>
        <p:spPr>
          <a:xfrm>
            <a:off x="1383919" y="1478806"/>
            <a:ext cx="2772648" cy="114175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1400" dirty="0">
                <a:solidFill>
                  <a:srgbClr val="000000"/>
                </a:solidFill>
                <a:latin typeface="Arial" panose="020B0604020202020204" pitchFamily="34" charset="0"/>
                <a:cs typeface="Arial" panose="020B0604020202020204" pitchFamily="34" charset="0"/>
              </a:rPr>
              <a:t>הלשכה המחוזית לרווחת הנוער </a:t>
            </a:r>
          </a:p>
          <a:p>
            <a:pPr algn="ctr" rtl="1"/>
            <a:r>
              <a:rPr lang="he-IL" sz="1400" dirty="0">
                <a:solidFill>
                  <a:srgbClr val="000000"/>
                </a:solidFill>
                <a:latin typeface="Arial" panose="020B0604020202020204" pitchFamily="34" charset="0"/>
                <a:cs typeface="Arial" panose="020B0604020202020204" pitchFamily="34" charset="0"/>
              </a:rPr>
              <a:t>(גוף אזורי) </a:t>
            </a:r>
          </a:p>
          <a:p>
            <a:pPr algn="ctr" rtl="1"/>
            <a:r>
              <a:rPr lang="he-IL" sz="1200" dirty="0">
                <a:solidFill>
                  <a:srgbClr val="000000"/>
                </a:solidFill>
                <a:latin typeface="Arial" panose="020B0604020202020204" pitchFamily="34" charset="0"/>
                <a:cs typeface="Arial" panose="020B0604020202020204" pitchFamily="34" charset="0"/>
              </a:rPr>
              <a:t>ניהול לשכת הרווחה המחוזית לנוער </a:t>
            </a:r>
          </a:p>
          <a:p>
            <a:pPr algn="ctr" rtl="1"/>
            <a:r>
              <a:rPr lang="he-IL" sz="1200" dirty="0">
                <a:solidFill>
                  <a:srgbClr val="000000"/>
                </a:solidFill>
                <a:latin typeface="Arial" panose="020B0604020202020204" pitchFamily="34" charset="0"/>
                <a:cs typeface="Arial" panose="020B0604020202020204" pitchFamily="34" charset="0"/>
              </a:rPr>
              <a:t>וּועדת הרווחה המחוזית לנוער</a:t>
            </a:r>
            <a:endParaRPr lang="de-DE" sz="1100" dirty="0">
              <a:solidFill>
                <a:srgbClr val="000000"/>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96F3ABB4-447F-473E-B803-38C560D28F41}"/>
              </a:ext>
            </a:extLst>
          </p:cNvPr>
          <p:cNvSpPr txBox="1"/>
          <p:nvPr/>
        </p:nvSpPr>
        <p:spPr>
          <a:xfrm rot="16200000">
            <a:off x="-154100" y="2454513"/>
            <a:ext cx="2105063" cy="646331"/>
          </a:xfrm>
          <a:prstGeom prst="rect">
            <a:avLst/>
          </a:prstGeom>
          <a:noFill/>
        </p:spPr>
        <p:txBody>
          <a:bodyPr wrap="none" rtlCol="0">
            <a:spAutoFit/>
          </a:bodyPr>
          <a:lstStyle/>
          <a:p>
            <a:pPr algn="ctr" rtl="1"/>
            <a:r>
              <a:rPr lang="he-IL" b="1" dirty="0">
                <a:latin typeface="Arial" panose="020B0604020202020204" pitchFamily="34" charset="0"/>
                <a:cs typeface="Arial" panose="020B0604020202020204" pitchFamily="34" charset="0"/>
              </a:rPr>
              <a:t>גופים ציבוריים של </a:t>
            </a:r>
          </a:p>
          <a:p>
            <a:pPr algn="ctr" rtl="1"/>
            <a:r>
              <a:rPr lang="he-IL" b="1" dirty="0">
                <a:latin typeface="Arial" panose="020B0604020202020204" pitchFamily="34" charset="0"/>
                <a:cs typeface="Arial" panose="020B0604020202020204" pitchFamily="34" charset="0"/>
              </a:rPr>
              <a:t>רווחת הילדים והנוער</a:t>
            </a:r>
            <a:endParaRPr lang="de-DE" sz="1600" b="1" dirty="0">
              <a:latin typeface="Arial" panose="020B0604020202020204" pitchFamily="34" charset="0"/>
              <a:cs typeface="Arial" panose="020B0604020202020204" pitchFamily="34" charset="0"/>
            </a:endParaRPr>
          </a:p>
        </p:txBody>
      </p:sp>
      <p:cxnSp>
        <p:nvCxnSpPr>
          <p:cNvPr id="11" name="Gerader Verbinder 10" descr="Um die Trennung zwischen den Trägern der öffentlichen und der freien Kinder- und Jugendhilfe sichtbar zu machen">
            <a:extLst>
              <a:ext uri="{FF2B5EF4-FFF2-40B4-BE49-F238E27FC236}">
                <a16:creationId xmlns:a16="http://schemas.microsoft.com/office/drawing/2014/main" id="{7AA7BED3-BBC3-4F8F-AEF7-06875A3FBBAC}"/>
              </a:ext>
            </a:extLst>
          </p:cNvPr>
          <p:cNvCxnSpPr>
            <a:cxnSpLocks/>
          </p:cNvCxnSpPr>
          <p:nvPr/>
        </p:nvCxnSpPr>
        <p:spPr>
          <a:xfrm>
            <a:off x="421240" y="4048248"/>
            <a:ext cx="8419699" cy="0"/>
          </a:xfrm>
          <a:prstGeom prst="line">
            <a:avLst/>
          </a:prstGeom>
          <a:ln w="5715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421FCC3E-D46A-4889-BFC1-C7402E3DDDE6}"/>
              </a:ext>
            </a:extLst>
          </p:cNvPr>
          <p:cNvSpPr txBox="1"/>
          <p:nvPr/>
        </p:nvSpPr>
        <p:spPr>
          <a:xfrm rot="16200000">
            <a:off x="-33798" y="4856198"/>
            <a:ext cx="1899879" cy="584775"/>
          </a:xfrm>
          <a:prstGeom prst="rect">
            <a:avLst/>
          </a:prstGeom>
          <a:noFill/>
        </p:spPr>
        <p:txBody>
          <a:bodyPr wrap="none" rtlCol="0">
            <a:spAutoFit/>
          </a:bodyPr>
          <a:lstStyle/>
          <a:p>
            <a:pPr algn="ctr" rtl="1"/>
            <a:r>
              <a:rPr lang="he-IL" sz="1600" b="1" dirty="0">
                <a:latin typeface="Arial" panose="020B0604020202020204" pitchFamily="34" charset="0"/>
                <a:cs typeface="Arial" panose="020B0604020202020204" pitchFamily="34" charset="0"/>
              </a:rPr>
              <a:t>גופים עצמאיים של </a:t>
            </a:r>
          </a:p>
          <a:p>
            <a:pPr algn="ctr" rtl="1"/>
            <a:r>
              <a:rPr lang="he-IL" sz="1600" b="1" dirty="0">
                <a:latin typeface="Arial" panose="020B0604020202020204" pitchFamily="34" charset="0"/>
                <a:cs typeface="Arial" panose="020B0604020202020204" pitchFamily="34" charset="0"/>
              </a:rPr>
              <a:t>רווחת הילדים והנוער</a:t>
            </a:r>
            <a:endParaRPr lang="de-DE" sz="1400" b="1" dirty="0">
              <a:latin typeface="Arial" panose="020B0604020202020204" pitchFamily="34" charset="0"/>
              <a:cs typeface="Arial" panose="020B0604020202020204" pitchFamily="34" charset="0"/>
            </a:endParaRPr>
          </a:p>
        </p:txBody>
      </p:sp>
      <p:sp>
        <p:nvSpPr>
          <p:cNvPr id="26" name="Abgerundetes Rechteck 13">
            <a:extLst>
              <a:ext uri="{FF2B5EF4-FFF2-40B4-BE49-F238E27FC236}">
                <a16:creationId xmlns:a16="http://schemas.microsoft.com/office/drawing/2014/main" id="{BE16EE1B-DD77-4D64-8813-FA377013A7D6}"/>
              </a:ext>
            </a:extLst>
          </p:cNvPr>
          <p:cNvSpPr/>
          <p:nvPr/>
        </p:nvSpPr>
        <p:spPr>
          <a:xfrm>
            <a:off x="4287456" y="1505349"/>
            <a:ext cx="4572000" cy="1118925"/>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r" rtl="1">
              <a:buFont typeface="Arial" panose="020B0604020202020204" pitchFamily="34" charset="0"/>
              <a:buChar char="•"/>
            </a:pPr>
            <a:r>
              <a:rPr lang="he-IL" sz="1400" dirty="0">
                <a:solidFill>
                  <a:srgbClr val="000000"/>
                </a:solidFill>
                <a:latin typeface="Arial" panose="020B0604020202020204" pitchFamily="34" charset="0"/>
                <a:cs typeface="Arial" panose="020B0604020202020204" pitchFamily="34" charset="0"/>
              </a:rPr>
              <a:t>ייעוץ לגופים המקומיים</a:t>
            </a:r>
          </a:p>
          <a:p>
            <a:pPr marL="180975" indent="-180975" algn="r" rtl="1">
              <a:buFont typeface="Arial" panose="020B0604020202020204" pitchFamily="34" charset="0"/>
              <a:buChar char="•"/>
            </a:pPr>
            <a:r>
              <a:rPr lang="he-IL" sz="1400" dirty="0">
                <a:solidFill>
                  <a:srgbClr val="000000"/>
                </a:solidFill>
                <a:latin typeface="Arial" panose="020B0604020202020204" pitchFamily="34" charset="0"/>
                <a:cs typeface="Arial" panose="020B0604020202020204" pitchFamily="34" charset="0"/>
              </a:rPr>
              <a:t>תכנון, עידוד וקידום מתווי פיילוט</a:t>
            </a:r>
          </a:p>
          <a:p>
            <a:pPr marL="180975" indent="-180975" algn="r" rtl="1">
              <a:buFont typeface="Arial" panose="020B0604020202020204" pitchFamily="34" charset="0"/>
              <a:buChar char="•"/>
            </a:pPr>
            <a:r>
              <a:rPr lang="he-IL" sz="1400" dirty="0">
                <a:solidFill>
                  <a:srgbClr val="000000"/>
                </a:solidFill>
                <a:latin typeface="Arial" panose="020B0604020202020204" pitchFamily="34" charset="0"/>
                <a:cs typeface="Arial" panose="020B0604020202020204" pitchFamily="34" charset="0"/>
              </a:rPr>
              <a:t>השתלמויות לעובדים</a:t>
            </a:r>
          </a:p>
          <a:p>
            <a:pPr marL="180975" indent="-180975" algn="r" rtl="1">
              <a:buFont typeface="Arial" panose="020B0604020202020204" pitchFamily="34" charset="0"/>
              <a:buChar char="•"/>
            </a:pPr>
            <a:r>
              <a:rPr lang="he-IL" sz="1400" dirty="0">
                <a:solidFill>
                  <a:srgbClr val="000000"/>
                </a:solidFill>
                <a:latin typeface="Arial" panose="020B0604020202020204" pitchFamily="34" charset="0"/>
                <a:cs typeface="Arial" panose="020B0604020202020204" pitchFamily="34" charset="0"/>
              </a:rPr>
              <a:t>מתן רישיונות למוסדות</a:t>
            </a:r>
            <a:endParaRPr lang="de-DE" sz="1400" dirty="0">
              <a:solidFill>
                <a:srgbClr val="000000"/>
              </a:solidFill>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1371CAB5-D9C6-4647-A796-161EF1E218AB}"/>
              </a:ext>
            </a:extLst>
          </p:cNvPr>
          <p:cNvSpPr txBox="1"/>
          <p:nvPr/>
        </p:nvSpPr>
        <p:spPr>
          <a:xfrm>
            <a:off x="4533527" y="1676690"/>
            <a:ext cx="1237839" cy="738664"/>
          </a:xfrm>
          <a:prstGeom prst="rect">
            <a:avLst/>
          </a:prstGeom>
          <a:noFill/>
        </p:spPr>
        <p:txBody>
          <a:bodyPr wrap="none" rtlCol="0">
            <a:spAutoFit/>
          </a:bodyPr>
          <a:lstStyle/>
          <a:p>
            <a:pPr algn="r" rtl="1"/>
            <a:r>
              <a:rPr lang="he-IL" sz="1400" b="1" dirty="0">
                <a:solidFill>
                  <a:srgbClr val="000000"/>
                </a:solidFill>
                <a:latin typeface="Arial" panose="020B0604020202020204" pitchFamily="34" charset="0"/>
                <a:cs typeface="Arial" panose="020B0604020202020204" pitchFamily="34" charset="0"/>
              </a:rPr>
              <a:t>ועוד...</a:t>
            </a:r>
          </a:p>
          <a:p>
            <a:pPr algn="r" rtl="1"/>
            <a:r>
              <a:rPr lang="he-IL" sz="1400" b="1" dirty="0">
                <a:solidFill>
                  <a:srgbClr val="000000"/>
                </a:solidFill>
                <a:latin typeface="Arial" panose="020B0604020202020204" pitchFamily="34" charset="0"/>
                <a:cs typeface="Arial" panose="020B0604020202020204" pitchFamily="34" charset="0"/>
              </a:rPr>
              <a:t>(סעיף 82 </a:t>
            </a:r>
          </a:p>
          <a:p>
            <a:pPr algn="r" rtl="1"/>
            <a:r>
              <a:rPr lang="he-IL" sz="1400" b="1" dirty="0">
                <a:solidFill>
                  <a:srgbClr val="000000"/>
                </a:solidFill>
                <a:latin typeface="Arial" panose="020B0604020202020204" pitchFamily="34" charset="0"/>
                <a:cs typeface="Arial" panose="020B0604020202020204" pitchFamily="34" charset="0"/>
              </a:rPr>
              <a:t>פסקה 2 בחוק)</a:t>
            </a:r>
            <a:endParaRPr lang="de-DE" sz="1400" b="1" dirty="0">
              <a:solidFill>
                <a:srgbClr val="000000"/>
              </a:solidFill>
              <a:latin typeface="Arial" panose="020B0604020202020204" pitchFamily="34" charset="0"/>
              <a:cs typeface="Arial" panose="020B0604020202020204" pitchFamily="34" charset="0"/>
            </a:endParaRPr>
          </a:p>
        </p:txBody>
      </p:sp>
      <p:sp>
        <p:nvSpPr>
          <p:cNvPr id="2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spTree>
    <p:extLst>
      <p:ext uri="{BB962C8B-B14F-4D97-AF65-F5344CB8AC3E}">
        <p14:creationId xmlns:p14="http://schemas.microsoft.com/office/powerpoint/2010/main" val="9835710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p:nvPr>
        </p:nvSpPr>
        <p:spPr>
          <a:xfrm>
            <a:off x="93517" y="912030"/>
            <a:ext cx="8925791" cy="428738"/>
          </a:xfrm>
        </p:spPr>
        <p:txBody>
          <a:bodyPr>
            <a:normAutofit/>
          </a:bodyPr>
          <a:lstStyle/>
          <a:p>
            <a:pPr rtl="1"/>
            <a:r>
              <a:rPr lang="he-IL" dirty="0">
                <a:solidFill>
                  <a:srgbClr val="000000"/>
                </a:solidFill>
              </a:rPr>
              <a:t>3.1.5 מסגרות המופעלות על ידי גופים עצמאיים וציבוריים</a:t>
            </a:r>
            <a:endParaRPr lang="de-DE" dirty="0">
              <a:solidFill>
                <a:srgbClr val="000000"/>
              </a:solidFill>
            </a:endParaRPr>
          </a:p>
        </p:txBody>
      </p:sp>
      <p:sp>
        <p:nvSpPr>
          <p:cNvPr id="9" name="Rectangle 6"/>
          <p:cNvSpPr>
            <a:spLocks noChangeArrowheads="1"/>
          </p:cNvSpPr>
          <p:nvPr/>
        </p:nvSpPr>
        <p:spPr bwMode="auto">
          <a:xfrm>
            <a:off x="193675" y="1977797"/>
            <a:ext cx="3874269" cy="4930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rtl="1">
              <a:lnSpc>
                <a:spcPct val="93000"/>
              </a:lnSpc>
              <a:buClr>
                <a:schemeClr val="accent1"/>
              </a:buClr>
              <a:buSzPct val="100000"/>
            </a:pPr>
            <a:r>
              <a:rPr lang="he-IL" altLang="de-DE" sz="1400" dirty="0">
                <a:solidFill>
                  <a:srgbClr val="000000"/>
                </a:solidFill>
                <a:cs typeface="Arial" pitchFamily="34" charset="0"/>
              </a:rPr>
              <a:t>סה"כ מסגרות של שירותי הרווחה לילדים ונוער</a:t>
            </a:r>
          </a:p>
          <a:p>
            <a:pPr algn="ctr" defTabSz="914400" rtl="1">
              <a:lnSpc>
                <a:spcPct val="93000"/>
              </a:lnSpc>
              <a:buClr>
                <a:schemeClr val="accent1"/>
              </a:buClr>
              <a:buSzPct val="100000"/>
            </a:pPr>
            <a:r>
              <a:rPr lang="he-IL" altLang="de-DE" sz="1400" dirty="0">
                <a:solidFill>
                  <a:srgbClr val="000000"/>
                </a:solidFill>
                <a:cs typeface="Arial" pitchFamily="34" charset="0"/>
              </a:rPr>
              <a:t>(</a:t>
            </a:r>
            <a:r>
              <a:rPr lang="en-GB" altLang="de-DE" sz="1400" dirty="0">
                <a:solidFill>
                  <a:srgbClr val="000000"/>
                </a:solidFill>
                <a:cs typeface="Arial" pitchFamily="34" charset="0"/>
              </a:rPr>
              <a:t>N = 93,858</a:t>
            </a:r>
            <a:r>
              <a:rPr lang="he-IL" altLang="de-DE" sz="1400" dirty="0">
                <a:solidFill>
                  <a:srgbClr val="000000"/>
                </a:solidFill>
                <a:cs typeface="Arial" pitchFamily="34" charset="0"/>
              </a:rPr>
              <a:t>)</a:t>
            </a:r>
            <a:endParaRPr lang="en-GB" altLang="de-DE" sz="1400" dirty="0">
              <a:solidFill>
                <a:srgbClr val="000000"/>
              </a:solidFill>
              <a:cs typeface="Arial" pitchFamily="34" charset="0"/>
            </a:endParaRPr>
          </a:p>
        </p:txBody>
      </p:sp>
      <p:sp>
        <p:nvSpPr>
          <p:cNvPr id="14" name="Rectangle 6"/>
          <p:cNvSpPr>
            <a:spLocks noChangeArrowheads="1"/>
          </p:cNvSpPr>
          <p:nvPr/>
        </p:nvSpPr>
        <p:spPr bwMode="auto">
          <a:xfrm>
            <a:off x="5292080" y="1551802"/>
            <a:ext cx="3600400" cy="2927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rtl="1">
              <a:lnSpc>
                <a:spcPct val="93000"/>
              </a:lnSpc>
              <a:buClr>
                <a:schemeClr val="accent1"/>
              </a:buClr>
              <a:buSzPct val="100000"/>
            </a:pPr>
            <a:r>
              <a:rPr lang="he-IL" altLang="de-DE" sz="1400" dirty="0">
                <a:solidFill>
                  <a:srgbClr val="000000"/>
                </a:solidFill>
                <a:cs typeface="Arial" pitchFamily="34" charset="0"/>
              </a:rPr>
              <a:t>מעונות יום לילדים;</a:t>
            </a:r>
            <a:r>
              <a:rPr lang="de-DE" altLang="de-DE" sz="1400" dirty="0">
                <a:solidFill>
                  <a:srgbClr val="000000"/>
                </a:solidFill>
                <a:cs typeface="Arial" pitchFamily="34" charset="0"/>
              </a:rPr>
              <a:t> </a:t>
            </a:r>
            <a:r>
              <a:rPr lang="he-IL" altLang="de-DE" sz="1400" dirty="0">
                <a:solidFill>
                  <a:srgbClr val="000000"/>
                </a:solidFill>
                <a:cs typeface="Arial" pitchFamily="34" charset="0"/>
              </a:rPr>
              <a:t>01.03.2019 (</a:t>
            </a:r>
            <a:r>
              <a:rPr lang="en-GB" altLang="de-DE" sz="1400" dirty="0">
                <a:solidFill>
                  <a:srgbClr val="000000"/>
                </a:solidFill>
                <a:cs typeface="Arial" pitchFamily="34" charset="0"/>
              </a:rPr>
              <a:t>N = 56,708</a:t>
            </a:r>
            <a:r>
              <a:rPr lang="he-IL" altLang="de-DE" sz="1400" dirty="0">
                <a:solidFill>
                  <a:srgbClr val="000000"/>
                </a:solidFill>
                <a:cs typeface="Arial" pitchFamily="34" charset="0"/>
              </a:rPr>
              <a:t>)</a:t>
            </a:r>
          </a:p>
        </p:txBody>
      </p:sp>
      <p:sp>
        <p:nvSpPr>
          <p:cNvPr id="15" name="Rectangle 6"/>
          <p:cNvSpPr>
            <a:spLocks noChangeArrowheads="1"/>
          </p:cNvSpPr>
          <p:nvPr/>
        </p:nvSpPr>
        <p:spPr bwMode="auto">
          <a:xfrm>
            <a:off x="4265725" y="4072393"/>
            <a:ext cx="4914565" cy="2927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rtl="1">
              <a:lnSpc>
                <a:spcPct val="93000"/>
              </a:lnSpc>
              <a:buClr>
                <a:schemeClr val="accent1"/>
              </a:buClr>
              <a:buSzPct val="100000"/>
            </a:pPr>
            <a:r>
              <a:rPr lang="he-IL" altLang="de-DE" sz="1400" dirty="0">
                <a:solidFill>
                  <a:srgbClr val="000000"/>
                </a:solidFill>
                <a:cs typeface="Arial" pitchFamily="34" charset="0"/>
              </a:rPr>
              <a:t>מסגרות בתחומי פעילות אחרים; 31.12.2018</a:t>
            </a:r>
            <a:r>
              <a:rPr lang="en-GB" altLang="de-DE" sz="1400" dirty="0">
                <a:solidFill>
                  <a:srgbClr val="000000"/>
                </a:solidFill>
                <a:cs typeface="Arial" pitchFamily="34" charset="0"/>
              </a:rPr>
              <a:t> (N = 37,150) </a:t>
            </a:r>
            <a:endParaRPr lang="he-IL" altLang="de-DE" sz="1400" dirty="0">
              <a:solidFill>
                <a:srgbClr val="000000"/>
              </a:solidFill>
              <a:cs typeface="Arial" pitchFamily="34" charset="0"/>
            </a:endParaRPr>
          </a:p>
        </p:txBody>
      </p:sp>
      <p:sp>
        <p:nvSpPr>
          <p:cNvPr id="1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graphicFrame>
        <p:nvGraphicFramePr>
          <p:cNvPr id="22" name="Diagramm 21"/>
          <p:cNvGraphicFramePr>
            <a:graphicFrameLocks/>
          </p:cNvGraphicFramePr>
          <p:nvPr>
            <p:extLst>
              <p:ext uri="{D42A27DB-BD31-4B8C-83A1-F6EECF244321}">
                <p14:modId xmlns:p14="http://schemas.microsoft.com/office/powerpoint/2010/main" val="3694496309"/>
              </p:ext>
            </p:extLst>
          </p:nvPr>
        </p:nvGraphicFramePr>
        <p:xfrm>
          <a:off x="232961" y="2520019"/>
          <a:ext cx="4032764"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iagramm 22"/>
          <p:cNvGraphicFramePr>
            <a:graphicFrameLocks/>
          </p:cNvGraphicFramePr>
          <p:nvPr>
            <p:extLst>
              <p:ext uri="{D42A27DB-BD31-4B8C-83A1-F6EECF244321}">
                <p14:modId xmlns:p14="http://schemas.microsoft.com/office/powerpoint/2010/main" val="3924898807"/>
              </p:ext>
            </p:extLst>
          </p:nvPr>
        </p:nvGraphicFramePr>
        <p:xfrm>
          <a:off x="4483966" y="4114882"/>
          <a:ext cx="4320480" cy="2448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Diagramm 25"/>
          <p:cNvGraphicFramePr>
            <a:graphicFrameLocks/>
          </p:cNvGraphicFramePr>
          <p:nvPr>
            <p:extLst>
              <p:ext uri="{D42A27DB-BD31-4B8C-83A1-F6EECF244321}">
                <p14:modId xmlns:p14="http://schemas.microsoft.com/office/powerpoint/2010/main" val="2382498587"/>
              </p:ext>
            </p:extLst>
          </p:nvPr>
        </p:nvGraphicFramePr>
        <p:xfrm>
          <a:off x="4355976" y="1772817"/>
          <a:ext cx="4448470" cy="23420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29421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lnSpc>
                <a:spcPct val="110000"/>
              </a:lnSpc>
              <a:spcAft>
                <a:spcPts val="600"/>
              </a:spcAft>
              <a:buNone/>
            </a:pPr>
            <a:r>
              <a:rPr lang="he-IL" dirty="0">
                <a:solidFill>
                  <a:srgbClr val="000000"/>
                </a:solidFill>
                <a:latin typeface="Arial" pitchFamily="34" charset="0"/>
                <a:ea typeface="Calibri" panose="020F0502020204030204" pitchFamily="34" charset="0"/>
                <a:cs typeface="Arial" pitchFamily="34" charset="0"/>
              </a:rPr>
              <a:t>הפורום לרווחת הילד והנוער (</a:t>
            </a:r>
            <a:r>
              <a:rPr lang="en-US" dirty="0">
                <a:solidFill>
                  <a:srgbClr val="000000"/>
                </a:solidFill>
                <a:latin typeface="Arial" pitchFamily="34" charset="0"/>
                <a:ea typeface="Calibri" panose="020F0502020204030204" pitchFamily="34" charset="0"/>
                <a:cs typeface="Arial" pitchFamily="34" charset="0"/>
              </a:rPr>
              <a:t>AGJ</a:t>
            </a:r>
            <a:r>
              <a:rPr lang="he-IL" dirty="0">
                <a:solidFill>
                  <a:srgbClr val="000000"/>
                </a:solidFill>
                <a:latin typeface="Arial" pitchFamily="34" charset="0"/>
                <a:ea typeface="Calibri" panose="020F0502020204030204" pitchFamily="34" charset="0"/>
                <a:cs typeface="Arial" pitchFamily="34" charset="0"/>
              </a:rPr>
              <a:t>)</a:t>
            </a:r>
            <a:r>
              <a:rPr lang="he-IL" b="0" dirty="0">
                <a:solidFill>
                  <a:srgbClr val="000000"/>
                </a:solidFill>
                <a:latin typeface="Arial" pitchFamily="34" charset="0"/>
                <a:ea typeface="Calibri" panose="020F0502020204030204" pitchFamily="34" charset="0"/>
                <a:cs typeface="Arial" pitchFamily="34" charset="0"/>
              </a:rPr>
              <a:t> נותן מענה לכל קשת הפעילות של שירותי הרווחה לילדים ולנוער. הארגון מאגד תחתיו כ-100 גופים </a:t>
            </a:r>
            <a:r>
              <a:rPr lang="he-IL" b="0" dirty="0" err="1">
                <a:solidFill>
                  <a:srgbClr val="000000"/>
                </a:solidFill>
                <a:latin typeface="Arial" pitchFamily="34" charset="0"/>
                <a:ea typeface="Calibri" panose="020F0502020204030204" pitchFamily="34" charset="0"/>
                <a:cs typeface="Arial" pitchFamily="34" charset="0"/>
              </a:rPr>
              <a:t>פדרליים</a:t>
            </a:r>
            <a:r>
              <a:rPr lang="he-IL" b="0" dirty="0">
                <a:solidFill>
                  <a:srgbClr val="000000"/>
                </a:solidFill>
                <a:latin typeface="Arial" pitchFamily="34" charset="0"/>
                <a:ea typeface="Calibri" panose="020F0502020204030204" pitchFamily="34" charset="0"/>
                <a:cs typeface="Arial" pitchFamily="34" charset="0"/>
              </a:rPr>
              <a:t> ציבוריים ועצמאיים של שירותי הרווחה.</a:t>
            </a:r>
          </a:p>
          <a:p>
            <a:pPr marL="0" indent="0" algn="r" rtl="1">
              <a:lnSpc>
                <a:spcPct val="110000"/>
              </a:lnSpc>
              <a:spcAft>
                <a:spcPts val="600"/>
              </a:spcAft>
              <a:buNone/>
            </a:pPr>
            <a:r>
              <a:rPr lang="he-IL" b="0" dirty="0">
                <a:solidFill>
                  <a:srgbClr val="000000"/>
                </a:solidFill>
                <a:latin typeface="Arial" pitchFamily="34" charset="0"/>
                <a:ea typeface="Calibri" panose="020F0502020204030204" pitchFamily="34" charset="0"/>
                <a:cs typeface="Arial" pitchFamily="34" charset="0"/>
              </a:rPr>
              <a:t>בבואנו לבחון את תחום העבודה הסוציאלית בכללותו, חלק ניכר ממנו נמצא תחת חסותה של </a:t>
            </a:r>
            <a:r>
              <a:rPr lang="he-IL" dirty="0">
                <a:solidFill>
                  <a:srgbClr val="000000"/>
                </a:solidFill>
                <a:latin typeface="Arial" pitchFamily="34" charset="0"/>
                <a:ea typeface="Calibri" panose="020F0502020204030204" pitchFamily="34" charset="0"/>
                <a:cs typeface="Arial" pitchFamily="34" charset="0"/>
              </a:rPr>
              <a:t>האגודה הגרמנית לרווחה </a:t>
            </a:r>
            <a:r>
              <a:rPr lang="he-IL" dirty="0">
                <a:solidFill>
                  <a:srgbClr val="000000"/>
                </a:solidFill>
                <a:latin typeface="Open Sans" panose="020B0606030504020204" pitchFamily="34" charset="0"/>
                <a:ea typeface="Calibri" panose="020F0502020204030204" pitchFamily="34" charset="0"/>
                <a:cs typeface="Arial" pitchFamily="34" charset="0"/>
              </a:rPr>
              <a:t>ציבורית</a:t>
            </a:r>
            <a:r>
              <a:rPr lang="he-IL" dirty="0">
                <a:solidFill>
                  <a:srgbClr val="000000"/>
                </a:solidFill>
                <a:latin typeface="Arial" pitchFamily="34" charset="0"/>
                <a:ea typeface="Calibri" panose="020F0502020204030204" pitchFamily="34" charset="0"/>
                <a:cs typeface="Arial" pitchFamily="34" charset="0"/>
              </a:rPr>
              <a:t> ופרטית (</a:t>
            </a:r>
            <a:r>
              <a:rPr lang="en-US" dirty="0">
                <a:solidFill>
                  <a:srgbClr val="000000"/>
                </a:solidFill>
                <a:latin typeface="Arial" pitchFamily="34" charset="0"/>
                <a:ea typeface="Calibri" panose="020F0502020204030204" pitchFamily="34" charset="0"/>
                <a:cs typeface="Arial" pitchFamily="34" charset="0"/>
              </a:rPr>
              <a:t>DV</a:t>
            </a:r>
            <a:r>
              <a:rPr lang="he-IL" dirty="0">
                <a:solidFill>
                  <a:srgbClr val="000000"/>
                </a:solidFill>
                <a:latin typeface="Arial" pitchFamily="34" charset="0"/>
                <a:ea typeface="Calibri" panose="020F0502020204030204" pitchFamily="34" charset="0"/>
                <a:cs typeface="Arial" pitchFamily="34" charset="0"/>
              </a:rPr>
              <a:t>)</a:t>
            </a:r>
            <a:r>
              <a:rPr lang="he-IL" b="0" dirty="0">
                <a:solidFill>
                  <a:srgbClr val="000000"/>
                </a:solidFill>
                <a:latin typeface="Arial" pitchFamily="34" charset="0"/>
                <a:ea typeface="Calibri" panose="020F0502020204030204" pitchFamily="34" charset="0"/>
                <a:cs typeface="Arial" pitchFamily="34" charset="0"/>
              </a:rPr>
              <a:t>. מבנה האגודה תורם להשגת שיווי משקל בין השפעתם של ארגוני הגג ברשויות המקומיות לבין ארגוני הרווחה העצמאיים.</a:t>
            </a:r>
          </a:p>
          <a:p>
            <a:pPr marL="0" indent="0" algn="r" rtl="1">
              <a:lnSpc>
                <a:spcPct val="110000"/>
              </a:lnSpc>
              <a:spcAft>
                <a:spcPts val="600"/>
              </a:spcAft>
              <a:buNone/>
            </a:pPr>
            <a:r>
              <a:rPr lang="he-IL" dirty="0">
                <a:solidFill>
                  <a:srgbClr val="000000"/>
                </a:solidFill>
                <a:ea typeface="Calibri" panose="020F0502020204030204" pitchFamily="34" charset="0"/>
                <a:cs typeface="Arial" pitchFamily="34" charset="0"/>
              </a:rPr>
              <a:t>המכון הגרמני לנוער (</a:t>
            </a:r>
            <a:r>
              <a:rPr lang="de-DE" dirty="0">
                <a:solidFill>
                  <a:srgbClr val="000000"/>
                </a:solidFill>
                <a:ea typeface="Calibri" panose="020F0502020204030204" pitchFamily="34" charset="0"/>
                <a:cs typeface="Arial" pitchFamily="34" charset="0"/>
              </a:rPr>
              <a:t>DJI</a:t>
            </a:r>
            <a:r>
              <a:rPr lang="he-IL" dirty="0">
                <a:solidFill>
                  <a:srgbClr val="000000"/>
                </a:solidFill>
                <a:ea typeface="Calibri" panose="020F0502020204030204" pitchFamily="34" charset="0"/>
                <a:cs typeface="Arial" pitchFamily="34" charset="0"/>
              </a:rPr>
              <a:t>)</a:t>
            </a:r>
            <a:r>
              <a:rPr lang="he-IL" b="0" dirty="0">
                <a:solidFill>
                  <a:srgbClr val="000000"/>
                </a:solidFill>
                <a:latin typeface="Arial" pitchFamily="34" charset="0"/>
                <a:ea typeface="Calibri" panose="020F0502020204030204" pitchFamily="34" charset="0"/>
                <a:cs typeface="Arial" pitchFamily="34" charset="0"/>
              </a:rPr>
              <a:t> במינכן הוא מכון המחקר הראשי של שירותי הרווחה לילדים ונוער ואחד ממכוני המחקר הגדולים באירופה בתחום מדעי החברה.</a:t>
            </a:r>
            <a:endParaRPr lang="de-DE" dirty="0">
              <a:solidFill>
                <a:srgbClr val="000000"/>
              </a:solidFill>
              <a:effectLst/>
              <a:latin typeface="Arial" pitchFamily="34" charset="0"/>
              <a:ea typeface="Calibri" panose="020F0502020204030204" pitchFamily="34" charset="0"/>
              <a:cs typeface="Arial" pitchFamily="34" charset="0"/>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030"/>
            <a:ext cx="9144000" cy="428738"/>
          </a:xfrm>
        </p:spPr>
        <p:txBody>
          <a:bodyPr>
            <a:noAutofit/>
          </a:bodyPr>
          <a:lstStyle/>
          <a:p>
            <a:pPr rtl="1"/>
            <a:r>
              <a:rPr lang="he-IL" dirty="0">
                <a:solidFill>
                  <a:srgbClr val="000000"/>
                </a:solidFill>
              </a:rPr>
              <a:t>3.1.6 ארגוני גג ומכוני מחקר של שירותי הרווחה לילדים ונוער</a:t>
            </a:r>
            <a:endParaRPr lang="de-DE" dirty="0">
              <a:solidFill>
                <a:srgbClr val="000000"/>
              </a:solidFill>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spTree>
    <p:extLst>
      <p:ext uri="{BB962C8B-B14F-4D97-AF65-F5344CB8AC3E}">
        <p14:creationId xmlns:p14="http://schemas.microsoft.com/office/powerpoint/2010/main" val="140404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824443"/>
            <a:ext cx="8458200" cy="428738"/>
          </a:xfrm>
        </p:spPr>
        <p:txBody>
          <a:bodyPr>
            <a:noAutofit/>
          </a:bodyPr>
          <a:lstStyle/>
          <a:p>
            <a:pPr rtl="1"/>
            <a:r>
              <a:rPr lang="he-IL" dirty="0">
                <a:solidFill>
                  <a:srgbClr val="000000"/>
                </a:solidFill>
              </a:rPr>
              <a:t>1.1.4 הסביבות החברתיות של בני נוער בגרמניה: </a:t>
            </a:r>
            <a:br>
              <a:rPr lang="he-IL" dirty="0">
                <a:solidFill>
                  <a:srgbClr val="000000"/>
                </a:solidFill>
              </a:rPr>
            </a:br>
            <a:r>
              <a:rPr lang="he-IL" dirty="0">
                <a:solidFill>
                  <a:srgbClr val="000000"/>
                </a:solidFill>
              </a:rPr>
              <a:t>קווי דמיון והבדלים</a:t>
            </a:r>
            <a:endParaRPr lang="de-DE" dirty="0"/>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7524328" y="6212051"/>
            <a:ext cx="1584176" cy="169277"/>
          </a:xfrm>
          <a:prstGeom prst="rect">
            <a:avLst/>
          </a:prstGeom>
          <a:noFill/>
        </p:spPr>
        <p:txBody>
          <a:bodyPr wrap="square" rtlCol="0">
            <a:spAutoFit/>
          </a:bodyPr>
          <a:lstStyle/>
          <a:p>
            <a:r>
              <a:rPr lang="de-DE" sz="500" dirty="0"/>
              <a:t>© Sinus Markt- und Sozialforschung GmbH</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484784"/>
            <a:ext cx="6830861" cy="4733640"/>
          </a:xfrm>
          <a:prstGeom prst="rect">
            <a:avLst/>
          </a:prstGeom>
        </p:spPr>
      </p:pic>
    </p:spTree>
    <p:extLst>
      <p:ext uri="{BB962C8B-B14F-4D97-AF65-F5344CB8AC3E}">
        <p14:creationId xmlns:p14="http://schemas.microsoft.com/office/powerpoint/2010/main" val="4051951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Inhaltsplatzhalter 4" descr="Ein Bild, das Diagramm enthält.&#10;&#10;Automatisch generierte Beschreibung">
            <a:extLst>
              <a:ext uri="{FF2B5EF4-FFF2-40B4-BE49-F238E27FC236}">
                <a16:creationId xmlns:a16="http://schemas.microsoft.com/office/drawing/2014/main" id="{2065F09C-A18F-921F-0F76-C9AC627B7795}"/>
              </a:ext>
            </a:extLst>
          </p:cNvPr>
          <p:cNvPicPr>
            <a:picLocks noGrp="1" noChangeAspect="1"/>
          </p:cNvPicPr>
          <p:nvPr>
            <p:ph idx="1"/>
          </p:nvPr>
        </p:nvPicPr>
        <p:blipFill>
          <a:blip r:embed="rId3"/>
          <a:stretch>
            <a:fillRect/>
          </a:stretch>
        </p:blipFill>
        <p:spPr>
          <a:xfrm>
            <a:off x="1115616" y="1484784"/>
            <a:ext cx="6861561" cy="4824536"/>
          </a:xfrm>
        </p:spPr>
      </p:pic>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030"/>
            <a:ext cx="9144000" cy="428738"/>
          </a:xfrm>
        </p:spPr>
        <p:txBody>
          <a:bodyPr>
            <a:noAutofit/>
          </a:bodyPr>
          <a:lstStyle/>
          <a:p>
            <a:pPr rtl="1"/>
            <a:r>
              <a:rPr lang="he-IL" dirty="0">
                <a:solidFill>
                  <a:srgbClr val="000000"/>
                </a:solidFill>
                <a:latin typeface="+mn-lt"/>
                <a:cs typeface="Arial" panose="020B0604020202020204" pitchFamily="34" charset="0"/>
              </a:rPr>
              <a:t>.</a:t>
            </a:r>
            <a:r>
              <a:rPr lang="de-DE" dirty="0">
                <a:solidFill>
                  <a:srgbClr val="000000"/>
                </a:solidFill>
                <a:latin typeface="+mn-lt"/>
                <a:cs typeface="Arial" panose="020B0604020202020204" pitchFamily="34" charset="0"/>
              </a:rPr>
              <a:t> 3.1.7</a:t>
            </a:r>
            <a:r>
              <a:rPr lang="he-IL" b="1" dirty="0">
                <a:latin typeface="+mn-lt"/>
                <a:cs typeface="Arial" panose="020B0604020202020204" pitchFamily="34" charset="0"/>
              </a:rPr>
              <a:t>המבנה של שירותי הרווחה לילדים ונוער ברפובליקה הפדרלית של גרמניה - חלק 1</a:t>
            </a:r>
            <a:br>
              <a:rPr lang="he-IL" b="1" dirty="0">
                <a:latin typeface="+mn-lt"/>
                <a:cs typeface="Arial" panose="020B0604020202020204" pitchFamily="34" charset="0"/>
              </a:rPr>
            </a:br>
            <a:endParaRPr lang="de-DE" dirty="0">
              <a:solidFill>
                <a:srgbClr val="000000"/>
              </a:solidFill>
              <a:latin typeface="+mn-lt"/>
              <a:cs typeface="Arial" panose="020B0604020202020204" pitchFamily="34" charset="0"/>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spTree>
    <p:extLst>
      <p:ext uri="{BB962C8B-B14F-4D97-AF65-F5344CB8AC3E}">
        <p14:creationId xmlns:p14="http://schemas.microsoft.com/office/powerpoint/2010/main" val="2546984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030"/>
            <a:ext cx="9144000" cy="428738"/>
          </a:xfrm>
        </p:spPr>
        <p:txBody>
          <a:bodyPr>
            <a:noAutofit/>
          </a:bodyPr>
          <a:lstStyle/>
          <a:p>
            <a:pPr rtl="1"/>
            <a:r>
              <a:rPr lang="he-IL" dirty="0">
                <a:solidFill>
                  <a:srgbClr val="000000"/>
                </a:solidFill>
                <a:latin typeface="+mn-lt"/>
                <a:cs typeface="Arial" panose="020B0604020202020204" pitchFamily="34" charset="0"/>
              </a:rPr>
              <a:t>.</a:t>
            </a:r>
            <a:r>
              <a:rPr lang="de-DE" dirty="0">
                <a:solidFill>
                  <a:srgbClr val="000000"/>
                </a:solidFill>
                <a:latin typeface="+mn-lt"/>
                <a:cs typeface="Arial" panose="020B0604020202020204" pitchFamily="34" charset="0"/>
              </a:rPr>
              <a:t> 3.1.8</a:t>
            </a:r>
            <a:r>
              <a:rPr lang="he-IL" b="1" dirty="0">
                <a:latin typeface="+mn-lt"/>
                <a:cs typeface="Arial" panose="020B0604020202020204" pitchFamily="34" charset="0"/>
              </a:rPr>
              <a:t>המבנה של שירותי הרווחה לילדים ונוער ברפובליקה הפדרלית של גרמניה - חלק 2</a:t>
            </a:r>
            <a:br>
              <a:rPr lang="he-IL" b="1" dirty="0">
                <a:latin typeface="+mn-lt"/>
                <a:cs typeface="Arial" panose="020B0604020202020204" pitchFamily="34" charset="0"/>
              </a:rPr>
            </a:br>
            <a:endParaRPr lang="de-DE" dirty="0">
              <a:solidFill>
                <a:srgbClr val="000000"/>
              </a:solidFill>
              <a:latin typeface="+mn-lt"/>
              <a:cs typeface="Arial" panose="020B0604020202020204" pitchFamily="34" charset="0"/>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he-IL" dirty="0"/>
              <a:t>3. תשתיות - מוסדות</a:t>
            </a:r>
            <a:endParaRPr lang="de-DE" dirty="0"/>
          </a:p>
        </p:txBody>
      </p:sp>
      <p:pic>
        <p:nvPicPr>
          <p:cNvPr id="8" name="Inhaltsplatzhalter 7" descr="Ein Bild, das Diagramm enthält.&#10;&#10;Automatisch generierte Beschreibung">
            <a:extLst>
              <a:ext uri="{FF2B5EF4-FFF2-40B4-BE49-F238E27FC236}">
                <a16:creationId xmlns:a16="http://schemas.microsoft.com/office/drawing/2014/main" id="{A9DDCAC0-081C-F658-A79A-62AA3541FC9D}"/>
              </a:ext>
            </a:extLst>
          </p:cNvPr>
          <p:cNvPicPr>
            <a:picLocks noGrp="1" noChangeAspect="1"/>
          </p:cNvPicPr>
          <p:nvPr>
            <p:ph idx="1"/>
          </p:nvPr>
        </p:nvPicPr>
        <p:blipFill>
          <a:blip r:embed="rId3"/>
          <a:stretch>
            <a:fillRect/>
          </a:stretch>
        </p:blipFill>
        <p:spPr>
          <a:xfrm>
            <a:off x="1259632" y="1496035"/>
            <a:ext cx="6624736" cy="4813285"/>
          </a:xfrm>
        </p:spPr>
      </p:pic>
    </p:spTree>
    <p:extLst>
      <p:ext uri="{BB962C8B-B14F-4D97-AF65-F5344CB8AC3E}">
        <p14:creationId xmlns:p14="http://schemas.microsoft.com/office/powerpoint/2010/main" val="17637779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3. תשתיות</a:t>
            </a:r>
            <a:endParaRPr lang="de-DE" sz="3200" dirty="0">
              <a:solidFill>
                <a:srgbClr val="000000"/>
              </a:solidFill>
              <a:latin typeface="Arial" panose="020B0604020202020204" pitchFamily="34" charset="0"/>
              <a:cs typeface="Arial" panose="020B0604020202020204" pitchFamily="34" charset="0"/>
            </a:endParaRPr>
          </a:p>
        </p:txBody>
      </p:sp>
      <p:sp>
        <p:nvSpPr>
          <p:cNvPr id="5" name="Untertitel 4"/>
          <p:cNvSpPr>
            <a:spLocks noGrp="1"/>
          </p:cNvSpPr>
          <p:nvPr>
            <p:ph type="subTitle" idx="1"/>
          </p:nvPr>
        </p:nvSpPr>
        <p:spPr>
          <a:xfrm>
            <a:off x="685800" y="3836391"/>
            <a:ext cx="7772399" cy="1320801"/>
          </a:xfrm>
        </p:spPr>
        <p:txBody>
          <a:bodyPr/>
          <a:lstStyle/>
          <a:p>
            <a:pPr rtl="1"/>
            <a:endParaRPr lang="he-IL" dirty="0"/>
          </a:p>
          <a:p>
            <a:pPr rtl="1"/>
            <a:r>
              <a:rPr lang="he-IL" dirty="0"/>
              <a:t>3.2 קווים מנחים ועקרונות </a:t>
            </a:r>
            <a:r>
              <a:rPr lang="he-IL" dirty="0" err="1"/>
              <a:t>פרוצדורליים</a:t>
            </a:r>
            <a:endParaRPr lang="de-DE" dirty="0"/>
          </a:p>
        </p:txBody>
      </p:sp>
    </p:spTree>
    <p:extLst>
      <p:ext uri="{BB962C8B-B14F-4D97-AF65-F5344CB8AC3E}">
        <p14:creationId xmlns:p14="http://schemas.microsoft.com/office/powerpoint/2010/main" val="36150391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85000" lnSpcReduction="10000"/>
          </a:bodyPr>
          <a:lstStyle/>
          <a:p>
            <a:pPr marL="0" indent="0" algn="r" rtl="1">
              <a:buNone/>
            </a:pPr>
            <a:r>
              <a:rPr lang="he-IL" sz="2100" dirty="0" err="1">
                <a:solidFill>
                  <a:srgbClr val="000000"/>
                </a:solidFill>
              </a:rPr>
              <a:t>סובסידיאריות</a:t>
            </a:r>
            <a:r>
              <a:rPr lang="he-IL" sz="2100" dirty="0">
                <a:solidFill>
                  <a:srgbClr val="000000"/>
                </a:solidFill>
              </a:rPr>
              <a:t>:</a:t>
            </a:r>
          </a:p>
          <a:p>
            <a:pPr marL="604838" lvl="1" indent="-342900" algn="r" rtl="1"/>
            <a:r>
              <a:rPr lang="he-IL" sz="1900" b="0" dirty="0">
                <a:solidFill>
                  <a:srgbClr val="000000"/>
                </a:solidFill>
              </a:rPr>
              <a:t>מה שהפרט, המשפחה, קבוצות וארגונים יכולים לבצע באופן עצמאי, לא יועבר לטיפולה של ערכאה גבוהה יותר או של המדינה.</a:t>
            </a:r>
          </a:p>
          <a:p>
            <a:pPr marL="604838" lvl="1" indent="-342900" algn="r" rtl="1"/>
            <a:r>
              <a:rPr lang="he-IL" sz="1900" dirty="0">
                <a:solidFill>
                  <a:srgbClr val="000000"/>
                </a:solidFill>
              </a:rPr>
              <a:t>עקרון זה כולל את חובתה של </a:t>
            </a:r>
            <a:r>
              <a:rPr lang="he-IL" sz="1900" b="0" dirty="0">
                <a:solidFill>
                  <a:srgbClr val="000000"/>
                </a:solidFill>
              </a:rPr>
              <a:t>המדינה לתמוך כלכלית, במידת הצורך, ביחידות הקטנות יותר כדי שתוכלנה לפעול.</a:t>
            </a:r>
          </a:p>
          <a:p>
            <a:pPr marL="604838" lvl="1" indent="-342900" algn="r" rtl="1"/>
            <a:r>
              <a:rPr lang="he-IL" sz="1900" b="0" dirty="0">
                <a:solidFill>
                  <a:srgbClr val="000000"/>
                </a:solidFill>
              </a:rPr>
              <a:t>בהקשר של שירותי הרווחה לילדים ונוער, </a:t>
            </a:r>
            <a:r>
              <a:rPr lang="he-IL" sz="1900" b="0" dirty="0" err="1">
                <a:solidFill>
                  <a:srgbClr val="000000"/>
                </a:solidFill>
              </a:rPr>
              <a:t>ה</a:t>
            </a:r>
            <a:r>
              <a:rPr lang="he-IL" sz="1900" dirty="0" err="1">
                <a:solidFill>
                  <a:srgbClr val="000000"/>
                </a:solidFill>
              </a:rPr>
              <a:t>סובסידיאריות</a:t>
            </a:r>
            <a:r>
              <a:rPr lang="he-IL" sz="1900" dirty="0">
                <a:solidFill>
                  <a:srgbClr val="000000"/>
                </a:solidFill>
              </a:rPr>
              <a:t> מתייחסת </a:t>
            </a:r>
            <a:r>
              <a:rPr lang="he-IL" sz="1900" b="0" dirty="0">
                <a:solidFill>
                  <a:srgbClr val="000000"/>
                </a:solidFill>
              </a:rPr>
              <a:t>למתן עדיפות מותנית לגופים הציבוריים בכל הנוגע למתן השירותים (סעיף 4 פסקה 2 בספר החוקים הסוציאלי השמיני).</a:t>
            </a:r>
          </a:p>
          <a:p>
            <a:pPr marL="0" indent="0" algn="r" rtl="1">
              <a:buNone/>
            </a:pPr>
            <a:r>
              <a:rPr lang="he-IL" sz="2100" dirty="0">
                <a:solidFill>
                  <a:srgbClr val="000000"/>
                </a:solidFill>
              </a:rPr>
              <a:t>אחריות כוללת של רווחת הילדים והנוער במגזר הציבורי:</a:t>
            </a:r>
          </a:p>
          <a:p>
            <a:pPr marL="604838" lvl="1" indent="-342900" algn="r" rtl="1"/>
            <a:r>
              <a:rPr lang="he-IL" sz="1900" b="0" dirty="0">
                <a:solidFill>
                  <a:srgbClr val="000000"/>
                </a:solidFill>
              </a:rPr>
              <a:t>לפי ספר החוקים הסוציאלי השמיני, הגופים הציבוריים לרווחת הנוער "יישאו באחריות כוללת" למילוי תפקידיהם של שירותי הרווחה לילדים ונוער, "</a:t>
            </a:r>
            <a:r>
              <a:rPr lang="he-IL" sz="1900" dirty="0">
                <a:solidFill>
                  <a:srgbClr val="000000"/>
                </a:solidFill>
              </a:rPr>
              <a:t>לרבות האחריות לתכנון"</a:t>
            </a:r>
            <a:r>
              <a:rPr lang="he-IL" sz="1900" b="0" dirty="0">
                <a:solidFill>
                  <a:srgbClr val="000000"/>
                </a:solidFill>
              </a:rPr>
              <a:t> (סעיף 79 פסקה 1 בחוק).</a:t>
            </a:r>
          </a:p>
          <a:p>
            <a:pPr marL="604838" lvl="1" indent="-342900" algn="r" rtl="1"/>
            <a:r>
              <a:rPr lang="he-IL" sz="1900" dirty="0">
                <a:solidFill>
                  <a:srgbClr val="000000"/>
                </a:solidFill>
              </a:rPr>
              <a:t>תוטל עליהם גם </a:t>
            </a:r>
            <a:r>
              <a:rPr lang="he-IL" sz="1900" b="0" dirty="0">
                <a:solidFill>
                  <a:srgbClr val="000000"/>
                </a:solidFill>
              </a:rPr>
              <a:t>האחריות העקרונית להבטיח את איכות השירות, במיוחד בכל הנוגע לשמירה על זכויות הילדים במסגרות ולהגנה עליהם מפני אלימות (סעיף 79א בחוק).</a:t>
            </a:r>
            <a:endParaRPr lang="de-DE"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3.2.1 </a:t>
            </a:r>
            <a:r>
              <a:rPr lang="he-IL" dirty="0" err="1">
                <a:solidFill>
                  <a:srgbClr val="000000"/>
                </a:solidFill>
              </a:rPr>
              <a:t>סובסידיאריות</a:t>
            </a:r>
            <a:r>
              <a:rPr lang="he-IL" dirty="0">
                <a:solidFill>
                  <a:srgbClr val="000000"/>
                </a:solidFill>
              </a:rPr>
              <a:t> (שיוריות) ואחריות כוללת</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קווים מנחים ועקרונות פרוצדורליים</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770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0" y="912349"/>
            <a:ext cx="9144000" cy="428738"/>
          </a:xfrm>
        </p:spPr>
        <p:txBody>
          <a:bodyPr>
            <a:noAutofit/>
          </a:bodyPr>
          <a:lstStyle/>
          <a:p>
            <a:r>
              <a:rPr lang="he-IL" dirty="0"/>
              <a:t>3.2.2 "מושגי מפתח" בשירותי הרווחה לילדים ונוער</a:t>
            </a:r>
            <a:endParaRPr lang="de-DE" dirty="0"/>
          </a:p>
        </p:txBody>
      </p:sp>
      <p:sp>
        <p:nvSpPr>
          <p:cNvPr id="6" name="Textfeld 5">
            <a:extLst>
              <a:ext uri="{FF2B5EF4-FFF2-40B4-BE49-F238E27FC236}">
                <a16:creationId xmlns:a16="http://schemas.microsoft.com/office/drawing/2014/main" id="{1CC41FF2-B43D-4600-A63A-07AE5668B007}"/>
              </a:ext>
            </a:extLst>
          </p:cNvPr>
          <p:cNvSpPr txBox="1"/>
          <p:nvPr/>
        </p:nvSpPr>
        <p:spPr>
          <a:xfrm>
            <a:off x="600670" y="1528101"/>
            <a:ext cx="8076987" cy="3970318"/>
          </a:xfrm>
          <a:prstGeom prst="rect">
            <a:avLst/>
          </a:prstGeom>
          <a:noFill/>
        </p:spPr>
        <p:txBody>
          <a:bodyPr wrap="square" rtlCol="0">
            <a:spAutoFit/>
          </a:bodyPr>
          <a:lstStyle/>
          <a:p>
            <a:pPr algn="r" rtl="1"/>
            <a:r>
              <a:rPr lang="he-IL" dirty="0">
                <a:solidFill>
                  <a:srgbClr val="000000"/>
                </a:solidFill>
              </a:rPr>
              <a:t>הדיון המושגי בין אנשי המקצוע של שירותי הרווחה לילדים ונוער בגרמניה עמוס במונחים שנהנים </a:t>
            </a:r>
            <a:r>
              <a:rPr lang="he-IL" b="1" dirty="0">
                <a:solidFill>
                  <a:srgbClr val="000000"/>
                </a:solidFill>
              </a:rPr>
              <a:t>מלגיטימיות רבה </a:t>
            </a:r>
            <a:r>
              <a:rPr lang="he-IL" dirty="0">
                <a:solidFill>
                  <a:srgbClr val="000000"/>
                </a:solidFill>
              </a:rPr>
              <a:t>בתחום. מונחים אלה משפיעים על הבסיס הנורמטיבי-מקצועי של שירותי הרווחה לילדים ונוער:</a:t>
            </a:r>
          </a:p>
          <a:p>
            <a:pPr algn="r" rtl="1"/>
            <a:endParaRPr lang="he-IL" dirty="0">
              <a:solidFill>
                <a:srgbClr val="000000"/>
              </a:solidFill>
            </a:endParaRPr>
          </a:p>
          <a:p>
            <a:pPr marL="285750" indent="-285750" algn="r" rtl="1">
              <a:buClr>
                <a:srgbClr val="3C5E89"/>
              </a:buClr>
              <a:buFont typeface="Arial" panose="020B0604020202020204" pitchFamily="34" charset="0"/>
              <a:buChar char="•"/>
            </a:pPr>
            <a:r>
              <a:rPr lang="he-IL" dirty="0">
                <a:solidFill>
                  <a:srgbClr val="000000"/>
                </a:solidFill>
              </a:rPr>
              <a:t>אוריינטציה לחיי היומיום ועולמם של צעירים</a:t>
            </a:r>
          </a:p>
          <a:p>
            <a:pPr marL="285750" indent="-285750" algn="r" rtl="1">
              <a:buClr>
                <a:srgbClr val="3C5E89"/>
              </a:buClr>
              <a:buFont typeface="Arial" panose="020B0604020202020204" pitchFamily="34" charset="0"/>
              <a:buChar char="•"/>
            </a:pPr>
            <a:r>
              <a:rPr lang="he-IL" dirty="0">
                <a:solidFill>
                  <a:srgbClr val="000000"/>
                </a:solidFill>
              </a:rPr>
              <a:t>השתתפות, קופרודוקציה</a:t>
            </a:r>
          </a:p>
          <a:p>
            <a:pPr marL="285750" indent="-285750" algn="r" rtl="1">
              <a:buClr>
                <a:srgbClr val="3C5E89"/>
              </a:buClr>
              <a:buFont typeface="Arial" panose="020B0604020202020204" pitchFamily="34" charset="0"/>
              <a:buChar char="•"/>
            </a:pPr>
            <a:r>
              <a:rPr lang="he-IL" dirty="0">
                <a:solidFill>
                  <a:srgbClr val="000000"/>
                </a:solidFill>
              </a:rPr>
              <a:t>העצמה, סיוע לעזרה עצמית</a:t>
            </a:r>
          </a:p>
          <a:p>
            <a:pPr marL="285750" indent="-285750" algn="r" rtl="1">
              <a:buClr>
                <a:srgbClr val="3C5E89"/>
              </a:buClr>
              <a:buFont typeface="Arial" panose="020B0604020202020204" pitchFamily="34" charset="0"/>
              <a:buChar char="•"/>
            </a:pPr>
            <a:r>
              <a:rPr lang="he-IL" dirty="0">
                <a:solidFill>
                  <a:srgbClr val="000000"/>
                </a:solidFill>
              </a:rPr>
              <a:t>אוריינטציה למשאבים</a:t>
            </a:r>
          </a:p>
          <a:p>
            <a:pPr marL="285750" indent="-285750" algn="r" rtl="1">
              <a:buClr>
                <a:srgbClr val="3C5E89"/>
              </a:buClr>
              <a:buFont typeface="Arial" panose="020B0604020202020204" pitchFamily="34" charset="0"/>
              <a:buChar char="•"/>
            </a:pPr>
            <a:r>
              <a:rPr lang="he-IL" dirty="0">
                <a:solidFill>
                  <a:srgbClr val="000000"/>
                </a:solidFill>
              </a:rPr>
              <a:t>מניעה</a:t>
            </a:r>
          </a:p>
          <a:p>
            <a:pPr marL="285750" indent="-285750" algn="r" rtl="1">
              <a:buClr>
                <a:srgbClr val="3C5E89"/>
              </a:buClr>
              <a:buFont typeface="Arial" panose="020B0604020202020204" pitchFamily="34" charset="0"/>
              <a:buChar char="•"/>
            </a:pPr>
            <a:r>
              <a:rPr lang="he-IL" dirty="0">
                <a:solidFill>
                  <a:srgbClr val="000000"/>
                </a:solidFill>
              </a:rPr>
              <a:t>אינטגרציה, הכלה</a:t>
            </a:r>
          </a:p>
          <a:p>
            <a:pPr marL="285750" indent="-285750" algn="r" rtl="1">
              <a:buClr>
                <a:srgbClr val="3C5E89"/>
              </a:buClr>
              <a:buFont typeface="Arial" panose="020B0604020202020204" pitchFamily="34" charset="0"/>
              <a:buChar char="•"/>
            </a:pPr>
            <a:r>
              <a:rPr lang="he-IL" dirty="0">
                <a:solidFill>
                  <a:srgbClr val="000000"/>
                </a:solidFill>
              </a:rPr>
              <a:t>ביזור, אזוריות, אוריינטציה למרחבים חברתיים</a:t>
            </a:r>
          </a:p>
          <a:p>
            <a:pPr algn="r" rtl="1"/>
            <a:endParaRPr lang="he-IL" dirty="0">
              <a:solidFill>
                <a:srgbClr val="000000"/>
              </a:solidFill>
            </a:endParaRPr>
          </a:p>
          <a:p>
            <a:pPr algn="r" rtl="1"/>
            <a:r>
              <a:rPr lang="he-IL" dirty="0">
                <a:solidFill>
                  <a:srgbClr val="000000"/>
                </a:solidFill>
              </a:rPr>
              <a:t>מונחי המיינסטרים הללו מתאפיינים באמביוולנטיות ובמתח פנימי, ויש להתייחס אליהם בביקורתיות ביחס לכל מושג, מבנה או סיטואציה אינדיבידואלית.</a:t>
            </a:r>
            <a:endParaRPr lang="de-DE" dirty="0">
              <a:solidFill>
                <a:srgbClr val="000000"/>
              </a:solidFill>
            </a:endParaRPr>
          </a:p>
        </p:txBody>
      </p:sp>
      <p:sp>
        <p:nvSpPr>
          <p:cNvPr id="9"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קווים מנחים ועקרונות פרוצדורליים</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421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normAutofit/>
          </a:bodyPr>
          <a:lstStyle/>
          <a:p>
            <a:r>
              <a:rPr lang="he-IL" dirty="0"/>
              <a:t>3.2.3 עקרונות העשייה של שירותי הרווחה לילדים ונוער</a:t>
            </a:r>
            <a:endParaRPr lang="de-DE" dirty="0"/>
          </a:p>
        </p:txBody>
      </p:sp>
      <p:sp>
        <p:nvSpPr>
          <p:cNvPr id="8" name="Rechteck 7">
            <a:extLst>
              <a:ext uri="{FF2B5EF4-FFF2-40B4-BE49-F238E27FC236}">
                <a16:creationId xmlns:a16="http://schemas.microsoft.com/office/drawing/2014/main" id="{FE40BEE5-06C1-4A7E-9A6D-8B7859BDC077}"/>
              </a:ext>
            </a:extLst>
          </p:cNvPr>
          <p:cNvSpPr/>
          <p:nvPr/>
        </p:nvSpPr>
        <p:spPr>
          <a:xfrm>
            <a:off x="467544" y="1685162"/>
            <a:ext cx="8136904" cy="4098558"/>
          </a:xfrm>
          <a:prstGeom prst="rect">
            <a:avLst/>
          </a:prstGeom>
        </p:spPr>
        <p:txBody>
          <a:bodyPr wrap="square">
            <a:spAutoFit/>
          </a:bodyPr>
          <a:lstStyle/>
          <a:p>
            <a:pPr algn="r" rtl="1">
              <a:lnSpc>
                <a:spcPct val="115000"/>
              </a:lnSpc>
              <a:spcAft>
                <a:spcPts val="800"/>
              </a:spcAft>
            </a:pPr>
            <a:r>
              <a:rPr lang="he-IL" b="1" dirty="0">
                <a:solidFill>
                  <a:srgbClr val="000000"/>
                </a:solidFill>
                <a:ea typeface="Calibri" panose="020F0502020204030204" pitchFamily="34" charset="0"/>
              </a:rPr>
              <a:t>רווחת הילדים והנוער חייבת תמיד להתחשב ברצון הפרט במסגרת מתן השירותים. </a:t>
            </a:r>
            <a:r>
              <a:rPr lang="he-IL" dirty="0">
                <a:solidFill>
                  <a:srgbClr val="000000"/>
                </a:solidFill>
                <a:ea typeface="Calibri" panose="020F0502020204030204" pitchFamily="34" charset="0"/>
              </a:rPr>
              <a:t>לפיכך, פיתוח השירותים המוצעים אפשרי רק בשיתוף פעולה בין הצדדים.</a:t>
            </a:r>
          </a:p>
          <a:p>
            <a:pPr algn="r" rtl="1">
              <a:lnSpc>
                <a:spcPct val="115000"/>
              </a:lnSpc>
              <a:spcAft>
                <a:spcPts val="800"/>
              </a:spcAft>
            </a:pPr>
            <a:r>
              <a:rPr lang="he-IL" dirty="0">
                <a:solidFill>
                  <a:srgbClr val="000000"/>
                </a:solidFill>
                <a:ea typeface="Calibri" panose="020F0502020204030204" pitchFamily="34" charset="0"/>
              </a:rPr>
              <a:t>בהתחשב בעיקרון הנ"ל, העשייה של שירותי הרווחה מתאפיינת ב:</a:t>
            </a:r>
          </a:p>
          <a:p>
            <a:pPr marL="285750" indent="-285750" algn="r" rtl="1">
              <a:lnSpc>
                <a:spcPct val="115000"/>
              </a:lnSpc>
              <a:spcAft>
                <a:spcPts val="800"/>
              </a:spcAft>
              <a:buClr>
                <a:srgbClr val="3C5E89"/>
              </a:buClr>
              <a:buFont typeface="Arial" panose="020B0604020202020204" pitchFamily="34" charset="0"/>
              <a:buChar char="•"/>
            </a:pPr>
            <a:r>
              <a:rPr lang="he-IL" dirty="0">
                <a:solidFill>
                  <a:srgbClr val="000000"/>
                </a:solidFill>
                <a:ea typeface="Calibri" panose="020F0502020204030204" pitchFamily="34" charset="0"/>
              </a:rPr>
              <a:t>מכוונות לפרט</a:t>
            </a:r>
          </a:p>
          <a:p>
            <a:pPr marL="285750" indent="-285750" algn="r" rtl="1">
              <a:lnSpc>
                <a:spcPct val="115000"/>
              </a:lnSpc>
              <a:spcAft>
                <a:spcPts val="800"/>
              </a:spcAft>
              <a:buClr>
                <a:srgbClr val="3C5E89"/>
              </a:buClr>
              <a:buFont typeface="Arial" panose="020B0604020202020204" pitchFamily="34" charset="0"/>
              <a:buChar char="•"/>
            </a:pPr>
            <a:r>
              <a:rPr lang="he-IL" dirty="0">
                <a:solidFill>
                  <a:srgbClr val="000000"/>
                </a:solidFill>
                <a:ea typeface="Calibri" panose="020F0502020204030204" pitchFamily="34" charset="0"/>
              </a:rPr>
              <a:t>דו-שיח </a:t>
            </a:r>
          </a:p>
          <a:p>
            <a:pPr marL="285750" indent="-285750" algn="r" rtl="1">
              <a:lnSpc>
                <a:spcPct val="115000"/>
              </a:lnSpc>
              <a:spcAft>
                <a:spcPts val="800"/>
              </a:spcAft>
              <a:buClr>
                <a:srgbClr val="3C5E89"/>
              </a:buClr>
              <a:buFont typeface="Arial" panose="020B0604020202020204" pitchFamily="34" charset="0"/>
              <a:buChar char="•"/>
            </a:pPr>
            <a:r>
              <a:rPr lang="he-IL" dirty="0">
                <a:solidFill>
                  <a:srgbClr val="000000"/>
                </a:solidFill>
                <a:ea typeface="Calibri" panose="020F0502020204030204" pitchFamily="34" charset="0"/>
              </a:rPr>
              <a:t>שיתופיות ודמוקרטיות</a:t>
            </a:r>
          </a:p>
          <a:p>
            <a:pPr marL="285750" indent="-285750" algn="r" rtl="1">
              <a:lnSpc>
                <a:spcPct val="115000"/>
              </a:lnSpc>
              <a:spcAft>
                <a:spcPts val="800"/>
              </a:spcAft>
              <a:buClr>
                <a:srgbClr val="3C5E89"/>
              </a:buClr>
              <a:buFont typeface="Arial" panose="020B0604020202020204" pitchFamily="34" charset="0"/>
              <a:buChar char="•"/>
            </a:pPr>
            <a:r>
              <a:rPr lang="he-IL" dirty="0">
                <a:solidFill>
                  <a:srgbClr val="000000"/>
                </a:solidFill>
                <a:ea typeface="Calibri" panose="020F0502020204030204" pitchFamily="34" charset="0"/>
              </a:rPr>
              <a:t>ביקורתיות</a:t>
            </a:r>
          </a:p>
          <a:p>
            <a:pPr marL="285750" indent="-285750" algn="r" rtl="1">
              <a:lnSpc>
                <a:spcPct val="115000"/>
              </a:lnSpc>
              <a:spcAft>
                <a:spcPts val="800"/>
              </a:spcAft>
              <a:buClr>
                <a:srgbClr val="3C5E89"/>
              </a:buClr>
              <a:buFont typeface="Arial" panose="020B0604020202020204" pitchFamily="34" charset="0"/>
              <a:buChar char="•"/>
            </a:pPr>
            <a:r>
              <a:rPr lang="he-IL" dirty="0">
                <a:solidFill>
                  <a:srgbClr val="000000"/>
                </a:solidFill>
                <a:ea typeface="Calibri" panose="020F0502020204030204" pitchFamily="34" charset="0"/>
              </a:rPr>
              <a:t>מודעות לגיוון והכלה</a:t>
            </a:r>
          </a:p>
          <a:p>
            <a:pPr marL="285750" indent="-285750" algn="r" rtl="1">
              <a:lnSpc>
                <a:spcPct val="115000"/>
              </a:lnSpc>
              <a:spcAft>
                <a:spcPts val="800"/>
              </a:spcAft>
              <a:buClr>
                <a:srgbClr val="3C5E89"/>
              </a:buClr>
              <a:buFont typeface="Arial" panose="020B0604020202020204" pitchFamily="34" charset="0"/>
              <a:buChar char="•"/>
            </a:pPr>
            <a:r>
              <a:rPr lang="he-IL" dirty="0">
                <a:solidFill>
                  <a:srgbClr val="000000"/>
                </a:solidFill>
                <a:ea typeface="Calibri" panose="020F0502020204030204" pitchFamily="34" charset="0"/>
              </a:rPr>
              <a:t>מודעות לרמה המקומית</a:t>
            </a:r>
          </a:p>
          <a:p>
            <a:pPr marL="285750" indent="-285750" algn="r" rtl="1">
              <a:lnSpc>
                <a:spcPct val="115000"/>
              </a:lnSpc>
              <a:spcAft>
                <a:spcPts val="800"/>
              </a:spcAft>
              <a:buClr>
                <a:srgbClr val="3C5E89"/>
              </a:buClr>
              <a:buFont typeface="Arial" panose="020B0604020202020204" pitchFamily="34" charset="0"/>
              <a:buChar char="•"/>
            </a:pPr>
            <a:r>
              <a:rPr lang="he-IL" dirty="0">
                <a:solidFill>
                  <a:srgbClr val="000000"/>
                </a:solidFill>
                <a:ea typeface="Calibri" panose="020F0502020204030204" pitchFamily="34" charset="0"/>
              </a:rPr>
              <a:t>פוליטיות</a:t>
            </a:r>
            <a:endParaRPr lang="de-DE" dirty="0">
              <a:solidFill>
                <a:srgbClr val="000000"/>
              </a:solidFill>
              <a:ea typeface="Calibri" panose="020F0502020204030204" pitchFamily="34" charset="0"/>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קווים מנחים ועקרונות פרוצדורליים</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9400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he-IL" dirty="0">
                <a:solidFill>
                  <a:srgbClr val="000000"/>
                </a:solidFill>
              </a:rPr>
              <a:t>3.2.4 הכלה</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67544" y="1700808"/>
            <a:ext cx="8252233" cy="4536504"/>
          </a:xfrm>
        </p:spPr>
        <p:txBody>
          <a:bodyPr>
            <a:normAutofit/>
          </a:bodyPr>
          <a:lstStyle/>
          <a:p>
            <a:pPr marL="0" indent="0" algn="r" rtl="1">
              <a:buNone/>
            </a:pPr>
            <a:r>
              <a:rPr lang="he-IL" b="0" dirty="0">
                <a:solidFill>
                  <a:srgbClr val="000000"/>
                </a:solidFill>
              </a:rPr>
              <a:t>משנת 2028, שירותי הרווחה לילדים ונוער יהיו אחראים למתן שירותים </a:t>
            </a:r>
            <a:r>
              <a:rPr lang="he-IL" dirty="0">
                <a:solidFill>
                  <a:srgbClr val="000000"/>
                </a:solidFill>
              </a:rPr>
              <a:t>לכל הילדים ובני הנוער</a:t>
            </a:r>
            <a:r>
              <a:rPr lang="he-IL" b="0" dirty="0">
                <a:solidFill>
                  <a:srgbClr val="000000"/>
                </a:solidFill>
              </a:rPr>
              <a:t> עם ובלי מוגבלויות ("הפתרון המכיל"). תוכן הפרטים טרם נקבע.</a:t>
            </a:r>
          </a:p>
          <a:p>
            <a:pPr marL="0" indent="0" algn="r" rtl="1">
              <a:buNone/>
            </a:pPr>
            <a:r>
              <a:rPr lang="he-IL" b="0" dirty="0">
                <a:solidFill>
                  <a:srgbClr val="000000"/>
                </a:solidFill>
              </a:rPr>
              <a:t>החוק בדבר חיזוק הילדים והנוער מ-2021 קבע בפעם הראשונה את חובתם המפורשת של שירותים הרווחה לילדים ונוער </a:t>
            </a:r>
            <a:r>
              <a:rPr lang="he-IL" dirty="0">
                <a:solidFill>
                  <a:srgbClr val="000000"/>
                </a:solidFill>
              </a:rPr>
              <a:t>להמשיך ולפתח באופן מכיל </a:t>
            </a:r>
            <a:r>
              <a:rPr lang="he-IL" b="0" dirty="0">
                <a:solidFill>
                  <a:srgbClr val="000000"/>
                </a:solidFill>
              </a:rPr>
              <a:t>את שירותיהם, ובכך נתן באופן רשמי אור ירוק לתחילת היישום בכל תחומי התמיכה והפעילות.</a:t>
            </a:r>
          </a:p>
          <a:p>
            <a:pPr marL="0" indent="0" algn="r" rtl="1">
              <a:buNone/>
            </a:pPr>
            <a:r>
              <a:rPr lang="he-IL" b="0" dirty="0">
                <a:solidFill>
                  <a:srgbClr val="000000"/>
                </a:solidFill>
              </a:rPr>
              <a:t>חרף העובדה שהחקיקה מתמקדת במכשולים העומדים בפני אנשים עם מוגבלויות להשתלבות, העיקרון המנחה של ההכלה נדון גם ביחס למכשולים חברתיים אחרים להשתלבות (כמו עוני) ("</a:t>
            </a:r>
            <a:r>
              <a:rPr lang="he-IL" dirty="0">
                <a:solidFill>
                  <a:srgbClr val="000000"/>
                </a:solidFill>
              </a:rPr>
              <a:t>התפישה הרחבה של מושג ההכלה</a:t>
            </a:r>
            <a:r>
              <a:rPr lang="he-IL" b="0" dirty="0">
                <a:solidFill>
                  <a:srgbClr val="000000"/>
                </a:solidFill>
              </a:rPr>
              <a:t>").</a:t>
            </a:r>
            <a:endParaRPr lang="de-DE" b="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קווים מנחים ועקרונות פרוצדורליים</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919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95536" y="1645360"/>
            <a:ext cx="8405564" cy="4820175"/>
          </a:xfrm>
        </p:spPr>
        <p:txBody>
          <a:bodyPr>
            <a:normAutofit/>
          </a:bodyPr>
          <a:lstStyle/>
          <a:p>
            <a:pPr marL="0" indent="0" algn="r" rtl="1">
              <a:buNone/>
            </a:pPr>
            <a:r>
              <a:rPr lang="he-IL" dirty="0">
                <a:solidFill>
                  <a:srgbClr val="000000"/>
                </a:solidFill>
              </a:rPr>
              <a:t>ספר החוקים הסוציאלי השמיני מהווה מערך אופרטיבי להוראות של חוק היסוד</a:t>
            </a:r>
            <a:r>
              <a:rPr lang="he-IL" b="0" dirty="0">
                <a:solidFill>
                  <a:srgbClr val="000000"/>
                </a:solidFill>
              </a:rPr>
              <a:t>, לזכויות האדם וזכויות הילד, במיוחד בכל הנוגע להשתתפות, קרי הזכות לשותפות בחברה.</a:t>
            </a:r>
          </a:p>
          <a:p>
            <a:pPr algn="r" rtl="1"/>
            <a:r>
              <a:rPr lang="he-IL" b="0" dirty="0">
                <a:solidFill>
                  <a:srgbClr val="000000"/>
                </a:solidFill>
              </a:rPr>
              <a:t>לילדים ולבני נוער עומדת הזכות לחינוך כבני אדם אוטונומיים ואחראיים החיים בחברה.</a:t>
            </a:r>
          </a:p>
          <a:p>
            <a:pPr algn="r" rtl="1"/>
            <a:r>
              <a:rPr lang="he-IL" b="0" dirty="0">
                <a:solidFill>
                  <a:srgbClr val="000000"/>
                </a:solidFill>
              </a:rPr>
              <a:t>יש לערב ילדים ובני נוער בכל ההחלטות הנוגעות להם.</a:t>
            </a:r>
          </a:p>
          <a:p>
            <a:pPr algn="r" rtl="1"/>
            <a:r>
              <a:rPr lang="he-IL" b="0" dirty="0">
                <a:solidFill>
                  <a:srgbClr val="000000"/>
                </a:solidFill>
              </a:rPr>
              <a:t>לילדים ולבני נוער עומדת הזכות להתלונן על הפרת זכויותיהם ללא חשש מהשלכות.</a:t>
            </a:r>
          </a:p>
          <a:p>
            <a:pPr marL="0" indent="0" algn="r" rtl="1">
              <a:buNone/>
            </a:pPr>
            <a:r>
              <a:rPr lang="he-IL" b="0" dirty="0">
                <a:solidFill>
                  <a:srgbClr val="000000"/>
                </a:solidFill>
              </a:rPr>
              <a:t>אולם, </a:t>
            </a:r>
            <a:r>
              <a:rPr lang="he-IL" dirty="0">
                <a:solidFill>
                  <a:srgbClr val="000000"/>
                </a:solidFill>
              </a:rPr>
              <a:t>על זכויות ההשתתפות להתאים למצב ההתפתחותי של הילד או המתבגר</a:t>
            </a:r>
            <a:r>
              <a:rPr lang="he-IL" b="0" dirty="0">
                <a:solidFill>
                  <a:srgbClr val="000000"/>
                </a:solidFill>
              </a:rPr>
              <a:t>. שירותי הרווחה לילדים ולנוער צריכים לאזן בין השמירה על זכויות ההשתתפות של ילדים ובני נוער לבין הטלת מגבלות פטרנליסטיות.</a:t>
            </a:r>
            <a:endParaRPr lang="de-DE"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4000" cy="428738"/>
          </a:xfrm>
        </p:spPr>
        <p:txBody>
          <a:bodyPr>
            <a:noAutofit/>
          </a:bodyPr>
          <a:lstStyle/>
          <a:p>
            <a:r>
              <a:rPr lang="he-IL" dirty="0"/>
              <a:t>3.2.5 עקרונות ההשתתפות בשירותי הרווחה לילדים ונוער</a:t>
            </a:r>
            <a:endParaRPr lang="de-DE" dirty="0"/>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קווים מנחים ועקרונות פרוצדורליים</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6522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269875" lvl="1" indent="0" algn="r" rtl="1">
              <a:buNone/>
            </a:pPr>
            <a:r>
              <a:rPr lang="he-IL" sz="2000" b="1" dirty="0">
                <a:solidFill>
                  <a:srgbClr val="000000"/>
                </a:solidFill>
              </a:rPr>
              <a:t>ספר החוקים הסוציאלי השמיני מיישם את מגמת ההשתתפות של שירותי הרווחה לילדים ונוער במסגרת זכויות שונות ומגוונות. </a:t>
            </a:r>
            <a:endParaRPr lang="de-DE" sz="2000" b="1" dirty="0">
              <a:solidFill>
                <a:srgbClr val="000000"/>
              </a:solidFill>
            </a:endParaRPr>
          </a:p>
          <a:p>
            <a:pPr marL="269875" lvl="1" indent="0" algn="r" rtl="1">
              <a:buNone/>
            </a:pPr>
            <a:r>
              <a:rPr lang="he-IL" sz="2000" dirty="0">
                <a:solidFill>
                  <a:srgbClr val="000000"/>
                </a:solidFill>
              </a:rPr>
              <a:t>ניתן למיין את הזכויות הללו כדלקמן:</a:t>
            </a:r>
          </a:p>
          <a:p>
            <a:pPr lvl="1" algn="r" rtl="1"/>
            <a:r>
              <a:rPr lang="he-IL" sz="2000" dirty="0">
                <a:solidFill>
                  <a:srgbClr val="000000"/>
                </a:solidFill>
              </a:rPr>
              <a:t>זכויות לאוטונומיה אישית</a:t>
            </a:r>
          </a:p>
          <a:p>
            <a:pPr lvl="1" algn="r" rtl="1"/>
            <a:r>
              <a:rPr lang="he-IL" sz="2000" dirty="0">
                <a:solidFill>
                  <a:srgbClr val="000000"/>
                </a:solidFill>
              </a:rPr>
              <a:t>זכויות להשתתפות בפיתוח השירותים הניתנים במוסדות של רווחת הילדים והנוער</a:t>
            </a:r>
          </a:p>
          <a:p>
            <a:pPr lvl="1" algn="r" rtl="1"/>
            <a:r>
              <a:rPr lang="he-IL" sz="2000" dirty="0">
                <a:solidFill>
                  <a:srgbClr val="000000"/>
                </a:solidFill>
              </a:rPr>
              <a:t>זכויות השתתפות בפיתוח השירותים של רווחת הילדים והנוער בקהילה</a:t>
            </a:r>
            <a:endParaRPr lang="de-DE" sz="200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36712"/>
            <a:ext cx="9144000" cy="428738"/>
          </a:xfrm>
        </p:spPr>
        <p:txBody>
          <a:bodyPr>
            <a:normAutofit fontScale="90000"/>
          </a:bodyPr>
          <a:lstStyle/>
          <a:p>
            <a:pPr rtl="1"/>
            <a:r>
              <a:rPr lang="he-IL" sz="2400" dirty="0">
                <a:solidFill>
                  <a:srgbClr val="000000"/>
                </a:solidFill>
              </a:rPr>
              <a:t>3.2.6 זכויות ההשתתפות לפי ספר החוקים הסוציאלי ה-8 – מן הכלל אל הפרט</a:t>
            </a:r>
            <a:endParaRPr lang="de-DE" sz="2400"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קווים מנחים ועקרונות פרוצדורליים</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062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buNone/>
            </a:pPr>
            <a:r>
              <a:rPr lang="he-IL" sz="1800" b="0" dirty="0">
                <a:solidFill>
                  <a:srgbClr val="000000"/>
                </a:solidFill>
                <a:latin typeface="Arial" pitchFamily="34" charset="0"/>
                <a:ea typeface="Calibri" panose="020F0502020204030204" pitchFamily="34" charset="0"/>
                <a:cs typeface="Arial" pitchFamily="34" charset="0"/>
              </a:rPr>
              <a:t>במסגרת שירותי הרווחה לילדים ונוער, נציבות תלונות הציבור, </a:t>
            </a:r>
            <a:r>
              <a:rPr lang="he-IL" sz="1800" dirty="0">
                <a:solidFill>
                  <a:srgbClr val="000000"/>
                </a:solidFill>
                <a:latin typeface="Arial" pitchFamily="34" charset="0"/>
                <a:ea typeface="Calibri" panose="020F0502020204030204" pitchFamily="34" charset="0"/>
                <a:cs typeface="Arial" pitchFamily="34" charset="0"/>
              </a:rPr>
              <a:t>בהיותה גורם בלתי תלוי, תספק מידע, תציע ייעוץ או גישור בעימותים עם</a:t>
            </a:r>
            <a:r>
              <a:rPr lang="he-IL" sz="1800" b="0" dirty="0">
                <a:solidFill>
                  <a:srgbClr val="000000"/>
                </a:solidFill>
                <a:latin typeface="Arial" pitchFamily="34" charset="0"/>
                <a:ea typeface="Calibri" panose="020F0502020204030204" pitchFamily="34" charset="0"/>
                <a:cs typeface="Arial" pitchFamily="34" charset="0"/>
              </a:rPr>
              <a:t> גופי הרווחה הציבוריים או העצמאיים.</a:t>
            </a:r>
          </a:p>
          <a:p>
            <a:pPr marL="0" indent="0" algn="r" rtl="1">
              <a:buNone/>
            </a:pPr>
            <a:r>
              <a:rPr lang="he-IL" sz="1800" b="0" dirty="0">
                <a:solidFill>
                  <a:srgbClr val="000000"/>
                </a:solidFill>
                <a:latin typeface="Arial" pitchFamily="34" charset="0"/>
                <a:ea typeface="Calibri" panose="020F0502020204030204" pitchFamily="34" charset="0"/>
                <a:cs typeface="Arial" pitchFamily="34" charset="0"/>
              </a:rPr>
              <a:t>פעילות הנציבות משמעה </a:t>
            </a:r>
            <a:r>
              <a:rPr lang="he-IL" sz="1800" dirty="0">
                <a:solidFill>
                  <a:srgbClr val="000000"/>
                </a:solidFill>
                <a:latin typeface="Arial" pitchFamily="34" charset="0"/>
                <a:ea typeface="Calibri" panose="020F0502020204030204" pitchFamily="34" charset="0"/>
                <a:cs typeface="Arial" pitchFamily="34" charset="0"/>
              </a:rPr>
              <a:t>יצירת שיווי משקל בתשתית הא-סימטרית של שירותי הרווחה לילדים ונוער</a:t>
            </a:r>
            <a:r>
              <a:rPr lang="he-IL" sz="1800" b="0" dirty="0">
                <a:solidFill>
                  <a:srgbClr val="000000"/>
                </a:solidFill>
                <a:latin typeface="Arial" pitchFamily="34" charset="0"/>
                <a:ea typeface="Calibri" panose="020F0502020204030204" pitchFamily="34" charset="0"/>
                <a:cs typeface="Arial" pitchFamily="34" charset="0"/>
              </a:rPr>
              <a:t>, במיוחד במקרים של סכסוך.</a:t>
            </a:r>
          </a:p>
          <a:p>
            <a:pPr marL="0" indent="0" algn="r" rtl="1">
              <a:buNone/>
            </a:pPr>
            <a:r>
              <a:rPr lang="he-IL" sz="1800" b="0" dirty="0">
                <a:solidFill>
                  <a:srgbClr val="000000"/>
                </a:solidFill>
                <a:latin typeface="Arial" pitchFamily="34" charset="0"/>
                <a:ea typeface="Calibri" panose="020F0502020204030204" pitchFamily="34" charset="0"/>
                <a:cs typeface="Arial" pitchFamily="34" charset="0"/>
              </a:rPr>
              <a:t>המאפיין העיקרי של נציב תלונות הציבור הוא עצם </a:t>
            </a:r>
            <a:r>
              <a:rPr lang="he-IL" sz="1800" dirty="0">
                <a:solidFill>
                  <a:srgbClr val="000000"/>
                </a:solidFill>
                <a:latin typeface="Arial" pitchFamily="34" charset="0"/>
                <a:ea typeface="Calibri" panose="020F0502020204030204" pitchFamily="34" charset="0"/>
                <a:cs typeface="Arial" pitchFamily="34" charset="0"/>
              </a:rPr>
              <a:t>היותו גורם בלתי תלוי שאינו נתון למרותה של רשות אחרת</a:t>
            </a:r>
            <a:r>
              <a:rPr lang="he-IL" sz="1800" b="0" dirty="0">
                <a:solidFill>
                  <a:srgbClr val="000000"/>
                </a:solidFill>
                <a:latin typeface="Arial" pitchFamily="34" charset="0"/>
                <a:ea typeface="Calibri" panose="020F0502020204030204" pitchFamily="34" charset="0"/>
                <a:cs typeface="Arial" pitchFamily="34" charset="0"/>
              </a:rPr>
              <a:t>.</a:t>
            </a:r>
          </a:p>
          <a:p>
            <a:pPr marL="0" indent="0" algn="r" rtl="1">
              <a:buNone/>
            </a:pPr>
            <a:r>
              <a:rPr lang="he-IL" sz="1800" b="0" dirty="0">
                <a:solidFill>
                  <a:srgbClr val="000000"/>
                </a:solidFill>
                <a:latin typeface="Arial" pitchFamily="34" charset="0"/>
                <a:ea typeface="Calibri" panose="020F0502020204030204" pitchFamily="34" charset="0"/>
                <a:cs typeface="Arial" pitchFamily="34" charset="0"/>
              </a:rPr>
              <a:t>נכון להיום, קיימת נציבות לתלונות הציבור בתחום התמיכה החינוכית, בעיקר ברמה של  המדינה </a:t>
            </a:r>
            <a:r>
              <a:rPr lang="he-IL" sz="1800" b="0" dirty="0" err="1">
                <a:solidFill>
                  <a:srgbClr val="000000"/>
                </a:solidFill>
                <a:latin typeface="Arial" pitchFamily="34" charset="0"/>
                <a:ea typeface="Calibri" panose="020F0502020204030204" pitchFamily="34" charset="0"/>
                <a:cs typeface="Arial" pitchFamily="34" charset="0"/>
              </a:rPr>
              <a:t>הפדרלית</a:t>
            </a:r>
            <a:r>
              <a:rPr lang="he-IL" sz="1800" b="0" dirty="0">
                <a:solidFill>
                  <a:srgbClr val="000000"/>
                </a:solidFill>
                <a:latin typeface="Arial" pitchFamily="34" charset="0"/>
                <a:ea typeface="Calibri" panose="020F0502020204030204" pitchFamily="34" charset="0"/>
                <a:cs typeface="Arial" pitchFamily="34" charset="0"/>
              </a:rPr>
              <a:t>. ב-2021, עבודת הנציבות עוגנה בסעיף 9א בספר החוקים הסוציאלי השמיני.</a:t>
            </a:r>
            <a:endParaRPr lang="de-DE" b="0" dirty="0">
              <a:solidFill>
                <a:srgbClr val="000000"/>
              </a:solidFill>
              <a:latin typeface="Arial" pitchFamily="34" charset="0"/>
              <a:cs typeface="Arial" pitchFamily="34" charset="0"/>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3.2.7 נציבות תלונות הציבור בשירותי הרווחה לילדים ונוער</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קווים מנחים ועקרונות פרוצדורליים</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82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pPr rtl="1"/>
            <a:r>
              <a:rPr lang="he-IL" altLang="de-DE" dirty="0">
                <a:solidFill>
                  <a:srgbClr val="000000"/>
                </a:solidFill>
                <a:cs typeface="Arial" panose="020B0604020202020204" pitchFamily="34" charset="0"/>
              </a:rPr>
              <a:t>1.1.5 הבדלים מגדריים המשפיעים על נסיבות החיים</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714342" y="1662546"/>
            <a:ext cx="7875476" cy="4474232"/>
          </a:xfrm>
        </p:spPr>
        <p:txBody>
          <a:bodyPr>
            <a:normAutofit fontScale="85000" lnSpcReduction="20000"/>
          </a:bodyPr>
          <a:lstStyle/>
          <a:p>
            <a:pPr marL="0" indent="0" algn="r" rtl="1">
              <a:buNone/>
            </a:pPr>
            <a:r>
              <a:rPr lang="he-IL" sz="2600" b="0" dirty="0">
                <a:solidFill>
                  <a:srgbClr val="000000"/>
                </a:solidFill>
              </a:rPr>
              <a:t>למרות החתירה לשוויון, בגרמניה עדיין קיים אי-שוויון בקטגוריית המגדר: </a:t>
            </a:r>
          </a:p>
          <a:p>
            <a:pPr marL="0" indent="0" algn="r" rtl="1">
              <a:buNone/>
            </a:pPr>
            <a:endParaRPr lang="he-IL" sz="2600" b="0" dirty="0">
              <a:solidFill>
                <a:srgbClr val="000000"/>
              </a:solidFill>
            </a:endParaRPr>
          </a:p>
          <a:p>
            <a:pPr algn="r" rtl="1"/>
            <a:r>
              <a:rPr lang="he-IL" sz="2300" b="0" dirty="0">
                <a:solidFill>
                  <a:srgbClr val="000000"/>
                </a:solidFill>
              </a:rPr>
              <a:t>הכנסה, פערי שכר בין המינים: ב-2019, נשים השתכרו בממוצע 19% לשעה פחות מגברים;</a:t>
            </a:r>
          </a:p>
          <a:p>
            <a:pPr algn="r" rtl="1"/>
            <a:r>
              <a:rPr lang="he-IL" sz="2300" b="0" dirty="0">
                <a:solidFill>
                  <a:srgbClr val="000000"/>
                </a:solidFill>
              </a:rPr>
              <a:t>פער מגדרי משמעותי בעבודה בסיעוד בשכר או שלא בשכר;</a:t>
            </a:r>
          </a:p>
          <a:p>
            <a:pPr algn="r" rtl="1"/>
            <a:r>
              <a:rPr lang="he-IL" sz="2300" b="0" dirty="0">
                <a:solidFill>
                  <a:srgbClr val="000000"/>
                </a:solidFill>
              </a:rPr>
              <a:t>סיכון לעוני להורים יחידניים: 2.2 מיליון נשים ו-407,000 גברים חד-הוריים;</a:t>
            </a:r>
          </a:p>
          <a:p>
            <a:pPr algn="r" rtl="1"/>
            <a:r>
              <a:rPr lang="he-IL" sz="2300" b="0" dirty="0">
                <a:solidFill>
                  <a:srgbClr val="000000"/>
                </a:solidFill>
              </a:rPr>
              <a:t>חוויות של אלימות/התעללות מינית/אלימות במשפחה: 80% מהנשים/נערות, 20% מהגברים/נערים. מקרי האלימות נגד הקהילה </a:t>
            </a:r>
            <a:r>
              <a:rPr lang="he-IL" sz="2300" b="0" dirty="0" err="1">
                <a:solidFill>
                  <a:srgbClr val="000000"/>
                </a:solidFill>
              </a:rPr>
              <a:t>הלהט"בית</a:t>
            </a:r>
            <a:r>
              <a:rPr lang="he-IL" sz="2300" b="0" dirty="0">
                <a:solidFill>
                  <a:srgbClr val="000000"/>
                </a:solidFill>
              </a:rPr>
              <a:t> הוכפלו מאז 2013;</a:t>
            </a:r>
          </a:p>
          <a:p>
            <a:pPr algn="r" rtl="1"/>
            <a:r>
              <a:rPr lang="he-IL" sz="2300" b="0" dirty="0">
                <a:solidFill>
                  <a:srgbClr val="000000"/>
                </a:solidFill>
              </a:rPr>
              <a:t>תנאי חיים בלתי-יציבים, חסרי בית, אנשים המתגוררים במקלטים: בין שוויון בין המינים עד לרוב של נערות/נשים.</a:t>
            </a:r>
            <a:endParaRPr lang="de-DE" sz="230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1. תנאי מסגרת כלליים - חברה</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953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r Verbinder 8"/>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68201" y="1484805"/>
            <a:ext cx="7648215" cy="2304235"/>
          </a:xfrm>
        </p:spPr>
        <p:txBody>
          <a:bodyPr>
            <a:normAutofit/>
          </a:bodyPr>
          <a:lstStyle/>
          <a:p>
            <a:pPr marL="0" indent="0" algn="r" rtl="1">
              <a:buNone/>
            </a:pPr>
            <a:r>
              <a:rPr lang="he-IL" sz="1800" b="0" dirty="0">
                <a:solidFill>
                  <a:srgbClr val="000000"/>
                </a:solidFill>
              </a:rPr>
              <a:t>השמירה על אמון בהגנה על מידע הוא </a:t>
            </a:r>
            <a:r>
              <a:rPr lang="he-IL" sz="1800" dirty="0">
                <a:solidFill>
                  <a:srgbClr val="000000"/>
                </a:solidFill>
              </a:rPr>
              <a:t>אחד התנאים הבסיסיים של יחסי הסיוע</a:t>
            </a:r>
            <a:r>
              <a:rPr lang="he-IL" sz="1800" b="0" dirty="0">
                <a:solidFill>
                  <a:srgbClr val="000000"/>
                </a:solidFill>
              </a:rPr>
              <a:t>. האמון מוגן בחוק היסוד ("הזכות לאוטונומיה אישית על מידע").</a:t>
            </a:r>
          </a:p>
          <a:p>
            <a:pPr marL="0" indent="0" algn="r" rtl="1">
              <a:buNone/>
            </a:pPr>
            <a:r>
              <a:rPr lang="he-IL" sz="1800" b="0" dirty="0">
                <a:solidFill>
                  <a:srgbClr val="000000"/>
                </a:solidFill>
              </a:rPr>
              <a:t>מאז 2018 חלה </a:t>
            </a:r>
            <a:r>
              <a:rPr lang="he-IL" sz="1800" dirty="0">
                <a:solidFill>
                  <a:srgbClr val="000000"/>
                </a:solidFill>
              </a:rPr>
              <a:t>תקנת הגנת המידע האירופית</a:t>
            </a:r>
            <a:r>
              <a:rPr lang="he-IL" sz="1800" b="0" dirty="0">
                <a:solidFill>
                  <a:srgbClr val="000000"/>
                </a:solidFill>
              </a:rPr>
              <a:t> (</a:t>
            </a:r>
            <a:r>
              <a:rPr lang="de-DE" sz="1800" b="0" dirty="0">
                <a:solidFill>
                  <a:srgbClr val="000000"/>
                </a:solidFill>
                <a:latin typeface="Arial" pitchFamily="34" charset="0"/>
                <a:cs typeface="Arial" pitchFamily="34" charset="0"/>
              </a:rPr>
              <a:t>GDPR</a:t>
            </a:r>
            <a:r>
              <a:rPr lang="he-IL" sz="1800" b="0" dirty="0">
                <a:solidFill>
                  <a:srgbClr val="000000"/>
                </a:solidFill>
              </a:rPr>
              <a:t>)</a:t>
            </a:r>
          </a:p>
          <a:p>
            <a:pPr marL="0" indent="0" algn="r" rtl="1">
              <a:buNone/>
            </a:pPr>
            <a:r>
              <a:rPr lang="he-IL" sz="1800" b="0" dirty="0">
                <a:solidFill>
                  <a:srgbClr val="000000"/>
                </a:solidFill>
              </a:rPr>
              <a:t>הוראות ספציפיות </a:t>
            </a:r>
            <a:r>
              <a:rPr lang="he-IL" sz="1800" dirty="0">
                <a:solidFill>
                  <a:srgbClr val="000000"/>
                </a:solidFill>
              </a:rPr>
              <a:t>החלות על שירותי ילדים ונוער לפי הדין הגרמני</a:t>
            </a:r>
            <a:r>
              <a:rPr lang="he-IL" sz="1800" b="0" dirty="0">
                <a:solidFill>
                  <a:srgbClr val="000000"/>
                </a:solidFill>
              </a:rPr>
              <a:t>:</a:t>
            </a:r>
            <a:endParaRPr lang="de-DE" sz="180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3.2.8 שמירה על אמון</a:t>
            </a:r>
            <a:endParaRPr lang="de-DE" dirty="0">
              <a:solidFill>
                <a:srgbClr val="000000"/>
              </a:solidFill>
            </a:endParaRPr>
          </a:p>
        </p:txBody>
      </p:sp>
      <p:sp>
        <p:nvSpPr>
          <p:cNvPr id="12"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קווים מנחים ועקרונות פרוצדורליים</a:t>
            </a:r>
            <a:endParaRPr lang="de-DE" dirty="0">
              <a:latin typeface="Arial" panose="020B0604020202020204" pitchFamily="34" charset="0"/>
              <a:cs typeface="Arial" panose="020B0604020202020204" pitchFamily="34" charset="0"/>
            </a:endParaRPr>
          </a:p>
        </p:txBody>
      </p:sp>
      <p:graphicFrame>
        <p:nvGraphicFramePr>
          <p:cNvPr id="7" name="Tabelle 6" descr="Erhebung (§ 62 SGB VIII)&#10;- nur erforderliche Daten&#10;- nur beim Betroffenen&#10;- am Betroffenen vorbei nur in abschließend aufgezählten Ausnahmen (§ 62 Abs. 3 SGB VIII)&#10;&#10;Übermittlung (§§ 64, 65 SGB VIII)&#10;- zur Aufgabenerfüllung erforderlich und Übermittlung gefährdet nicht den Hilfeerfolg&#10;- besonderer Schutz von besonderes anvertrauten Daten: nur mit Einwilligung oder spezieller Befugnis nach § 65 Abs. 2 SGB VIII"/>
          <p:cNvGraphicFramePr>
            <a:graphicFrameLocks noGrp="1"/>
          </p:cNvGraphicFramePr>
          <p:nvPr>
            <p:extLst>
              <p:ext uri="{D42A27DB-BD31-4B8C-83A1-F6EECF244321}">
                <p14:modId xmlns:p14="http://schemas.microsoft.com/office/powerpoint/2010/main" val="4198785698"/>
              </p:ext>
            </p:extLst>
          </p:nvPr>
        </p:nvGraphicFramePr>
        <p:xfrm>
          <a:off x="1043608" y="3284984"/>
          <a:ext cx="7205274" cy="2376264"/>
        </p:xfrm>
        <a:graphic>
          <a:graphicData uri="http://schemas.openxmlformats.org/drawingml/2006/table">
            <a:tbl>
              <a:tblPr firstRow="1" bandRow="1">
                <a:tableStyleId>{5C22544A-7EE6-4342-B048-85BDC9FD1C3A}</a:tableStyleId>
              </a:tblPr>
              <a:tblGrid>
                <a:gridCol w="3657999">
                  <a:extLst>
                    <a:ext uri="{9D8B030D-6E8A-4147-A177-3AD203B41FA5}">
                      <a16:colId xmlns:a16="http://schemas.microsoft.com/office/drawing/2014/main" val="2986528140"/>
                    </a:ext>
                  </a:extLst>
                </a:gridCol>
                <a:gridCol w="3547275">
                  <a:extLst>
                    <a:ext uri="{9D8B030D-6E8A-4147-A177-3AD203B41FA5}">
                      <a16:colId xmlns:a16="http://schemas.microsoft.com/office/drawing/2014/main" val="3694162242"/>
                    </a:ext>
                  </a:extLst>
                </a:gridCol>
              </a:tblGrid>
              <a:tr h="2376264">
                <a:tc>
                  <a:txBody>
                    <a:bodyPr/>
                    <a:lstStyle/>
                    <a:p>
                      <a:pPr lvl="0" algn="r" rtl="1"/>
                      <a:r>
                        <a:rPr lang="he-IL" b="1" u="sng" dirty="0">
                          <a:solidFill>
                            <a:srgbClr val="000000"/>
                          </a:solidFill>
                          <a:latin typeface="Arial" panose="020B0604020202020204" pitchFamily="34" charset="0"/>
                          <a:cs typeface="Arial" panose="020B0604020202020204" pitchFamily="34" charset="0"/>
                        </a:rPr>
                        <a:t>איסוף מידע </a:t>
                      </a:r>
                      <a:r>
                        <a:rPr lang="he-IL" b="0" dirty="0">
                          <a:solidFill>
                            <a:srgbClr val="000000"/>
                          </a:solidFill>
                          <a:latin typeface="Arial" panose="020B0604020202020204" pitchFamily="34" charset="0"/>
                          <a:cs typeface="Arial" panose="020B0604020202020204" pitchFamily="34" charset="0"/>
                        </a:rPr>
                        <a:t>(סעיף 62 בספר החוקים הסוציאלי השמיני)</a:t>
                      </a:r>
                    </a:p>
                    <a:p>
                      <a:pPr marL="285750" lvl="0" indent="-285750" algn="r" rtl="1">
                        <a:buClr>
                          <a:srgbClr val="3C5E89"/>
                        </a:buClr>
                        <a:buFont typeface="Arial" panose="020B0604020202020204" pitchFamily="34" charset="0"/>
                        <a:buChar char="•"/>
                      </a:pPr>
                      <a:r>
                        <a:rPr lang="he-IL" sz="1600" b="0" dirty="0">
                          <a:solidFill>
                            <a:srgbClr val="000000"/>
                          </a:solidFill>
                          <a:latin typeface="Arial" panose="020B0604020202020204" pitchFamily="34" charset="0"/>
                          <a:cs typeface="Arial" panose="020B0604020202020204" pitchFamily="34" charset="0"/>
                        </a:rPr>
                        <a:t>רק</a:t>
                      </a:r>
                      <a:r>
                        <a:rPr lang="he-IL" sz="1600" b="0" baseline="0" dirty="0">
                          <a:solidFill>
                            <a:srgbClr val="000000"/>
                          </a:solidFill>
                          <a:latin typeface="Arial" panose="020B0604020202020204" pitchFamily="34" charset="0"/>
                          <a:cs typeface="Arial" panose="020B0604020202020204" pitchFamily="34" charset="0"/>
                        </a:rPr>
                        <a:t> מידע </a:t>
                      </a:r>
                      <a:r>
                        <a:rPr lang="he-IL" sz="1600" baseline="0" dirty="0">
                          <a:solidFill>
                            <a:srgbClr val="000000"/>
                          </a:solidFill>
                          <a:latin typeface="Arial" panose="020B0604020202020204" pitchFamily="34" charset="0"/>
                          <a:cs typeface="Arial" panose="020B0604020202020204" pitchFamily="34" charset="0"/>
                        </a:rPr>
                        <a:t>הכרחי</a:t>
                      </a:r>
                    </a:p>
                    <a:p>
                      <a:pPr marL="285750" lvl="0" indent="-285750" algn="r" rtl="1">
                        <a:buClr>
                          <a:srgbClr val="3C5E89"/>
                        </a:buClr>
                        <a:buFont typeface="Arial" panose="020B0604020202020204" pitchFamily="34" charset="0"/>
                        <a:buChar char="•"/>
                      </a:pPr>
                      <a:r>
                        <a:rPr lang="he-IL" sz="1600" b="0" baseline="0" dirty="0">
                          <a:solidFill>
                            <a:srgbClr val="000000"/>
                          </a:solidFill>
                          <a:latin typeface="Arial" panose="020B0604020202020204" pitchFamily="34" charset="0"/>
                          <a:cs typeface="Arial" panose="020B0604020202020204" pitchFamily="34" charset="0"/>
                        </a:rPr>
                        <a:t>רק</a:t>
                      </a:r>
                      <a:r>
                        <a:rPr lang="he-IL" sz="1600" baseline="0" dirty="0">
                          <a:solidFill>
                            <a:srgbClr val="000000"/>
                          </a:solidFill>
                          <a:latin typeface="Arial" panose="020B0604020202020204" pitchFamily="34" charset="0"/>
                          <a:cs typeface="Arial" panose="020B0604020202020204" pitchFamily="34" charset="0"/>
                        </a:rPr>
                        <a:t> מנושא הנתונים</a:t>
                      </a:r>
                    </a:p>
                    <a:p>
                      <a:pPr marL="285750" lvl="0" indent="-285750" algn="r" rtl="1">
                        <a:buClr>
                          <a:srgbClr val="3C5E89"/>
                        </a:buClr>
                        <a:buFont typeface="Arial" panose="020B0604020202020204" pitchFamily="34" charset="0"/>
                        <a:buChar char="•"/>
                      </a:pPr>
                      <a:r>
                        <a:rPr lang="he-IL" sz="1600" baseline="0" dirty="0">
                          <a:solidFill>
                            <a:srgbClr val="000000"/>
                          </a:solidFill>
                          <a:latin typeface="Arial" panose="020B0604020202020204" pitchFamily="34" charset="0"/>
                          <a:cs typeface="Arial" panose="020B0604020202020204" pitchFamily="34" charset="0"/>
                        </a:rPr>
                        <a:t>ללא הסכמת נושא הנתונים </a:t>
                      </a:r>
                      <a:r>
                        <a:rPr lang="he-IL" sz="1600" b="0" baseline="0" dirty="0">
                          <a:solidFill>
                            <a:srgbClr val="000000"/>
                          </a:solidFill>
                          <a:latin typeface="Arial" panose="020B0604020202020204" pitchFamily="34" charset="0"/>
                          <a:cs typeface="Arial" panose="020B0604020202020204" pitchFamily="34" charset="0"/>
                        </a:rPr>
                        <a:t>רק</a:t>
                      </a:r>
                      <a:r>
                        <a:rPr lang="he-IL" sz="1600" baseline="0" dirty="0">
                          <a:solidFill>
                            <a:srgbClr val="000000"/>
                          </a:solidFill>
                          <a:latin typeface="Arial" panose="020B0604020202020204" pitchFamily="34" charset="0"/>
                          <a:cs typeface="Arial" panose="020B0604020202020204" pitchFamily="34" charset="0"/>
                        </a:rPr>
                        <a:t> במקרים החריגים </a:t>
                      </a:r>
                      <a:r>
                        <a:rPr lang="he-IL" sz="1600" b="0" baseline="0" dirty="0">
                          <a:solidFill>
                            <a:srgbClr val="000000"/>
                          </a:solidFill>
                          <a:latin typeface="Arial" panose="020B0604020202020204" pitchFamily="34" charset="0"/>
                          <a:cs typeface="Arial" panose="020B0604020202020204" pitchFamily="34" charset="0"/>
                        </a:rPr>
                        <a:t>המנויים להלן (סעיף 62 פסקה 3 בספר החוקים הסוציאלי השמיני)</a:t>
                      </a:r>
                      <a:endParaRPr lang="de-DE" sz="1600" b="0" dirty="0">
                        <a:solidFill>
                          <a:srgbClr val="000000"/>
                        </a:solidFill>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pPr lvl="0" algn="r" rtl="1"/>
                      <a:r>
                        <a:rPr lang="he-IL" sz="1800" b="1" u="sng" dirty="0">
                          <a:solidFill>
                            <a:srgbClr val="000000"/>
                          </a:solidFill>
                          <a:latin typeface="Arial" panose="020B0604020202020204" pitchFamily="34" charset="0"/>
                          <a:cs typeface="Arial" panose="020B0604020202020204" pitchFamily="34" charset="0"/>
                        </a:rPr>
                        <a:t>העברת מידע </a:t>
                      </a:r>
                      <a:r>
                        <a:rPr lang="he-IL" sz="1800" b="0" dirty="0">
                          <a:solidFill>
                            <a:srgbClr val="000000"/>
                          </a:solidFill>
                          <a:latin typeface="Arial" panose="020B0604020202020204" pitchFamily="34" charset="0"/>
                          <a:cs typeface="Arial" panose="020B0604020202020204" pitchFamily="34" charset="0"/>
                        </a:rPr>
                        <a:t>(סעיפים 64, 65 </a:t>
                      </a:r>
                      <a:r>
                        <a:rPr lang="he-IL" b="0" dirty="0">
                          <a:solidFill>
                            <a:srgbClr val="000000"/>
                          </a:solidFill>
                          <a:latin typeface="Arial" panose="020B0604020202020204" pitchFamily="34" charset="0"/>
                          <a:cs typeface="Arial" panose="020B0604020202020204" pitchFamily="34" charset="0"/>
                        </a:rPr>
                        <a:t>בספר החוקים הסוציאלי השמיני</a:t>
                      </a:r>
                      <a:r>
                        <a:rPr lang="he-IL" sz="1800" b="0" dirty="0">
                          <a:solidFill>
                            <a:srgbClr val="000000"/>
                          </a:solidFill>
                          <a:latin typeface="Arial" panose="020B0604020202020204" pitchFamily="34" charset="0"/>
                          <a:cs typeface="Arial" panose="020B0604020202020204" pitchFamily="34" charset="0"/>
                        </a:rPr>
                        <a:t>)</a:t>
                      </a:r>
                    </a:p>
                    <a:p>
                      <a:pPr marL="285750" lvl="0" indent="-285750" algn="r" rtl="1">
                        <a:buClr>
                          <a:srgbClr val="3C5E89"/>
                        </a:buClr>
                        <a:buFont typeface="Arial" panose="020B0604020202020204" pitchFamily="34" charset="0"/>
                        <a:buChar char="•"/>
                      </a:pPr>
                      <a:r>
                        <a:rPr lang="he-IL" sz="1600" b="0" dirty="0">
                          <a:solidFill>
                            <a:srgbClr val="000000"/>
                          </a:solidFill>
                          <a:latin typeface="Arial" panose="020B0604020202020204" pitchFamily="34" charset="0"/>
                          <a:cs typeface="Arial" panose="020B0604020202020204" pitchFamily="34" charset="0"/>
                        </a:rPr>
                        <a:t>במקום בו היא נחוצה </a:t>
                      </a:r>
                      <a:r>
                        <a:rPr lang="he-IL" sz="1600" b="1" dirty="0">
                          <a:solidFill>
                            <a:srgbClr val="000000"/>
                          </a:solidFill>
                          <a:latin typeface="Arial" panose="020B0604020202020204" pitchFamily="34" charset="0"/>
                          <a:cs typeface="Arial" panose="020B0604020202020204" pitchFamily="34" charset="0"/>
                        </a:rPr>
                        <a:t>למילוי המשימה </a:t>
                      </a:r>
                      <a:r>
                        <a:rPr lang="he-IL" sz="1600" b="0" dirty="0">
                          <a:solidFill>
                            <a:srgbClr val="000000"/>
                          </a:solidFill>
                          <a:latin typeface="Arial" panose="020B0604020202020204" pitchFamily="34" charset="0"/>
                          <a:cs typeface="Arial" panose="020B0604020202020204" pitchFamily="34" charset="0"/>
                        </a:rPr>
                        <a:t>וכל עוד </a:t>
                      </a:r>
                      <a:r>
                        <a:rPr lang="he-IL" sz="1600" b="1" dirty="0">
                          <a:solidFill>
                            <a:srgbClr val="000000"/>
                          </a:solidFill>
                          <a:latin typeface="Arial" panose="020B0604020202020204" pitchFamily="34" charset="0"/>
                          <a:cs typeface="Arial" panose="020B0604020202020204" pitchFamily="34" charset="0"/>
                        </a:rPr>
                        <a:t>ההעברה</a:t>
                      </a:r>
                      <a:r>
                        <a:rPr lang="he-IL" sz="1600" b="0" dirty="0">
                          <a:solidFill>
                            <a:srgbClr val="000000"/>
                          </a:solidFill>
                          <a:latin typeface="Arial" panose="020B0604020202020204" pitchFamily="34" charset="0"/>
                          <a:cs typeface="Arial" panose="020B0604020202020204" pitchFamily="34" charset="0"/>
                        </a:rPr>
                        <a:t> </a:t>
                      </a:r>
                      <a:r>
                        <a:rPr lang="he-IL" sz="1600" b="1" dirty="0">
                          <a:solidFill>
                            <a:srgbClr val="000000"/>
                          </a:solidFill>
                          <a:latin typeface="Arial" panose="020B0604020202020204" pitchFamily="34" charset="0"/>
                          <a:cs typeface="Arial" panose="020B0604020202020204" pitchFamily="34" charset="0"/>
                        </a:rPr>
                        <a:t>אינה מסכנת את</a:t>
                      </a:r>
                      <a:r>
                        <a:rPr lang="he-IL" sz="1600" b="0" dirty="0">
                          <a:solidFill>
                            <a:srgbClr val="000000"/>
                          </a:solidFill>
                          <a:latin typeface="Arial" panose="020B0604020202020204" pitchFamily="34" charset="0"/>
                          <a:cs typeface="Arial" panose="020B0604020202020204" pitchFamily="34" charset="0"/>
                        </a:rPr>
                        <a:t> </a:t>
                      </a:r>
                      <a:r>
                        <a:rPr lang="he-IL" sz="1600" b="1" dirty="0">
                          <a:solidFill>
                            <a:srgbClr val="000000"/>
                          </a:solidFill>
                          <a:latin typeface="Arial" panose="020B0604020202020204" pitchFamily="34" charset="0"/>
                          <a:cs typeface="Arial" panose="020B0604020202020204" pitchFamily="34" charset="0"/>
                        </a:rPr>
                        <a:t>הצלחת הסיוע</a:t>
                      </a:r>
                    </a:p>
                    <a:p>
                      <a:pPr marL="285750" lvl="0" indent="-285750" algn="r" rtl="1">
                        <a:buClr>
                          <a:srgbClr val="3C5E89"/>
                        </a:buClr>
                        <a:buFont typeface="Arial" panose="020B0604020202020204" pitchFamily="34" charset="0"/>
                        <a:buChar char="•"/>
                      </a:pPr>
                      <a:r>
                        <a:rPr lang="he-IL" sz="1600" b="1" dirty="0">
                          <a:solidFill>
                            <a:srgbClr val="000000"/>
                          </a:solidFill>
                          <a:latin typeface="Arial" panose="020B0604020202020204" pitchFamily="34" charset="0"/>
                          <a:cs typeface="Arial" panose="020B0604020202020204" pitchFamily="34" charset="0"/>
                        </a:rPr>
                        <a:t>הגנה מיוחדת למידע</a:t>
                      </a:r>
                      <a:r>
                        <a:rPr lang="he-IL" sz="1600" b="1" baseline="0" dirty="0">
                          <a:solidFill>
                            <a:srgbClr val="000000"/>
                          </a:solidFill>
                          <a:latin typeface="Arial" panose="020B0604020202020204" pitchFamily="34" charset="0"/>
                          <a:cs typeface="Arial" panose="020B0604020202020204" pitchFamily="34" charset="0"/>
                        </a:rPr>
                        <a:t> הנתון לחיסיון מיוחד</a:t>
                      </a:r>
                      <a:r>
                        <a:rPr lang="he-IL" sz="1600" b="0" dirty="0">
                          <a:solidFill>
                            <a:srgbClr val="000000"/>
                          </a:solidFill>
                          <a:latin typeface="Arial" panose="020B0604020202020204" pitchFamily="34" charset="0"/>
                          <a:cs typeface="Arial" panose="020B0604020202020204" pitchFamily="34" charset="0"/>
                        </a:rPr>
                        <a:t>: רק בהסכמה או באישור מיוחד לפי סעיף 65 פסקה 2 </a:t>
                      </a:r>
                      <a:r>
                        <a:rPr lang="he-IL" sz="1600" b="0" baseline="0" dirty="0">
                          <a:solidFill>
                            <a:srgbClr val="000000"/>
                          </a:solidFill>
                          <a:latin typeface="Arial" panose="020B0604020202020204" pitchFamily="34" charset="0"/>
                          <a:cs typeface="Arial" panose="020B0604020202020204" pitchFamily="34" charset="0"/>
                        </a:rPr>
                        <a:t>בספר החוקים הסוציאלי השמיני</a:t>
                      </a:r>
                      <a:endParaRPr lang="de-DE" sz="1600" b="0" dirty="0">
                        <a:solidFill>
                          <a:srgbClr val="000000"/>
                        </a:solidFill>
                        <a:latin typeface="Arial" panose="020B0604020202020204" pitchFamily="34" charset="0"/>
                        <a:cs typeface="Arial" panose="020B0604020202020204" pitchFamily="34" charset="0"/>
                      </a:endParaRPr>
                    </a:p>
                  </a:txBody>
                  <a:tcPr>
                    <a:solidFill>
                      <a:schemeClr val="accent4">
                        <a:lumMod val="60000"/>
                        <a:lumOff val="40000"/>
                      </a:schemeClr>
                    </a:solidFill>
                  </a:tcPr>
                </a:tc>
                <a:extLst>
                  <a:ext uri="{0D108BD9-81ED-4DB2-BD59-A6C34878D82A}">
                    <a16:rowId xmlns:a16="http://schemas.microsoft.com/office/drawing/2014/main" val="1050473439"/>
                  </a:ext>
                </a:extLst>
              </a:tr>
            </a:tbl>
          </a:graphicData>
        </a:graphic>
      </p:graphicFrame>
    </p:spTree>
    <p:extLst>
      <p:ext uri="{BB962C8B-B14F-4D97-AF65-F5344CB8AC3E}">
        <p14:creationId xmlns:p14="http://schemas.microsoft.com/office/powerpoint/2010/main" val="902948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3. תשתיות</a:t>
            </a:r>
            <a:endParaRPr lang="de-DE" sz="3200" dirty="0">
              <a:solidFill>
                <a:srgbClr val="000000"/>
              </a:solidFill>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endParaRPr lang="de-DE" sz="2800" dirty="0">
              <a:solidFill>
                <a:srgbClr val="000000"/>
              </a:solidFill>
            </a:endParaRPr>
          </a:p>
          <a:p>
            <a:r>
              <a:rPr lang="he-IL" sz="2800" dirty="0">
                <a:solidFill>
                  <a:srgbClr val="000000"/>
                </a:solidFill>
              </a:rPr>
              <a:t>3.3 מימון</a:t>
            </a:r>
            <a:endParaRPr lang="de-DE" sz="2800" dirty="0">
              <a:solidFill>
                <a:srgbClr val="000000"/>
              </a:solidFill>
            </a:endParaRPr>
          </a:p>
        </p:txBody>
      </p:sp>
    </p:spTree>
    <p:extLst>
      <p:ext uri="{BB962C8B-B14F-4D97-AF65-F5344CB8AC3E}">
        <p14:creationId xmlns:p14="http://schemas.microsoft.com/office/powerpoint/2010/main" val="37982875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p:nvPr>
        </p:nvSpPr>
        <p:spPr>
          <a:xfrm>
            <a:off x="342900" y="912030"/>
            <a:ext cx="8458200" cy="428738"/>
          </a:xfrm>
        </p:spPr>
        <p:txBody>
          <a:bodyPr>
            <a:normAutofit/>
          </a:bodyPr>
          <a:lstStyle/>
          <a:p>
            <a:pPr rtl="1"/>
            <a:r>
              <a:rPr lang="he-IL" dirty="0">
                <a:solidFill>
                  <a:srgbClr val="000000"/>
                </a:solidFill>
              </a:rPr>
              <a:t>3.3.1 ההוצאות על שירותי הרווחה לילדים ונוער</a:t>
            </a:r>
            <a:endParaRPr lang="de-DE" dirty="0">
              <a:solidFill>
                <a:srgbClr val="000000"/>
              </a:solidFill>
            </a:endParaRPr>
          </a:p>
        </p:txBody>
      </p:sp>
      <p:sp>
        <p:nvSpPr>
          <p:cNvPr id="11" name="Rectangle 10"/>
          <p:cNvSpPr>
            <a:spLocks noChangeArrowheads="1"/>
          </p:cNvSpPr>
          <p:nvPr/>
        </p:nvSpPr>
        <p:spPr bwMode="auto">
          <a:xfrm>
            <a:off x="4902871" y="1624574"/>
            <a:ext cx="4169731" cy="3785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r" rtl="1">
              <a:lnSpc>
                <a:spcPct val="93000"/>
              </a:lnSpc>
              <a:buClr>
                <a:srgbClr val="000000"/>
              </a:buClr>
              <a:buSzPct val="100000"/>
            </a:pPr>
            <a:r>
              <a:rPr lang="he-IL" altLang="de-DE" sz="2000" b="1" dirty="0">
                <a:solidFill>
                  <a:srgbClr val="000000"/>
                </a:solidFill>
                <a:cs typeface="Arial" pitchFamily="34" charset="0"/>
              </a:rPr>
              <a:t>התפלגות </a:t>
            </a:r>
            <a:r>
              <a:rPr lang="he-IL" altLang="de-DE" sz="2000" dirty="0">
                <a:solidFill>
                  <a:srgbClr val="000000"/>
                </a:solidFill>
                <a:cs typeface="Arial" pitchFamily="34" charset="0"/>
              </a:rPr>
              <a:t>ההוצאות (54.9 מיליארד אירו)</a:t>
            </a:r>
            <a:endParaRPr lang="en-GB" altLang="de-DE" sz="2000" dirty="0">
              <a:solidFill>
                <a:srgbClr val="000000"/>
              </a:solidFill>
              <a:cs typeface="Arial" pitchFamily="34" charset="0"/>
            </a:endParaRPr>
          </a:p>
        </p:txBody>
      </p:sp>
      <p:sp>
        <p:nvSpPr>
          <p:cNvPr id="17" name="Rectangle 10"/>
          <p:cNvSpPr>
            <a:spLocks noChangeArrowheads="1"/>
          </p:cNvSpPr>
          <p:nvPr/>
        </p:nvSpPr>
        <p:spPr bwMode="auto">
          <a:xfrm>
            <a:off x="868676" y="1614502"/>
            <a:ext cx="3313728" cy="3785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r" rtl="1">
              <a:lnSpc>
                <a:spcPct val="93000"/>
              </a:lnSpc>
              <a:buClr>
                <a:srgbClr val="000000"/>
              </a:buClr>
              <a:buSzPct val="100000"/>
            </a:pPr>
            <a:r>
              <a:rPr lang="he-IL" altLang="de-DE" sz="2000" b="1" dirty="0">
                <a:solidFill>
                  <a:srgbClr val="000000"/>
                </a:solidFill>
                <a:cs typeface="Arial" pitchFamily="34" charset="0"/>
              </a:rPr>
              <a:t>גובה </a:t>
            </a:r>
            <a:r>
              <a:rPr lang="he-IL" altLang="de-DE" sz="2000" dirty="0">
                <a:solidFill>
                  <a:srgbClr val="000000"/>
                </a:solidFill>
                <a:cs typeface="Arial" pitchFamily="34" charset="0"/>
              </a:rPr>
              <a:t>ההוצאות (במיליארדי אירו)</a:t>
            </a:r>
            <a:endParaRPr lang="en-GB" altLang="de-DE" sz="2000" dirty="0">
              <a:solidFill>
                <a:srgbClr val="000000"/>
              </a:solidFill>
              <a:cs typeface="Arial" pitchFamily="34" charset="0"/>
            </a:endParaRPr>
          </a:p>
        </p:txBody>
      </p:sp>
      <p:sp>
        <p:nvSpPr>
          <p:cNvPr id="15"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מימון</a:t>
            </a:r>
            <a:endParaRPr lang="de-DE" dirty="0">
              <a:latin typeface="Arial" panose="020B0604020202020204" pitchFamily="34" charset="0"/>
              <a:cs typeface="Arial" panose="020B0604020202020204" pitchFamily="34" charset="0"/>
            </a:endParaRPr>
          </a:p>
        </p:txBody>
      </p:sp>
      <p:sp>
        <p:nvSpPr>
          <p:cNvPr id="2" name="Rechteck 1"/>
          <p:cNvSpPr/>
          <p:nvPr/>
        </p:nvSpPr>
        <p:spPr>
          <a:xfrm>
            <a:off x="375079" y="5939988"/>
            <a:ext cx="4479111" cy="369332"/>
          </a:xfrm>
          <a:prstGeom prst="rect">
            <a:avLst/>
          </a:prstGeom>
        </p:spPr>
        <p:txBody>
          <a:bodyPr wrap="none">
            <a:spAutoFit/>
          </a:bodyPr>
          <a:lstStyle/>
          <a:p>
            <a:pPr algn="r" rtl="1"/>
            <a:r>
              <a:rPr lang="he-IL" altLang="de-DE" dirty="0">
                <a:solidFill>
                  <a:srgbClr val="000000"/>
                </a:solidFill>
                <a:latin typeface="Arial" panose="020B0604020202020204" pitchFamily="34" charset="0"/>
                <a:cs typeface="Arial" panose="020B0604020202020204" pitchFamily="34" charset="0"/>
              </a:rPr>
              <a:t>ההוצאות בשיעור 4.6% מתקציב הרווחה (2020)</a:t>
            </a:r>
            <a:endParaRPr lang="de-DE"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00" y="2074486"/>
            <a:ext cx="3840480" cy="3786180"/>
          </a:xfrm>
          <a:prstGeom prst="rect">
            <a:avLst/>
          </a:prstGeom>
        </p:spPr>
      </p:pic>
      <p:graphicFrame>
        <p:nvGraphicFramePr>
          <p:cNvPr id="16" name="Diagramm 15"/>
          <p:cNvGraphicFramePr>
            <a:graphicFrameLocks/>
          </p:cNvGraphicFramePr>
          <p:nvPr>
            <p:extLst>
              <p:ext uri="{D42A27DB-BD31-4B8C-83A1-F6EECF244321}">
                <p14:modId xmlns:p14="http://schemas.microsoft.com/office/powerpoint/2010/main" val="1520328635"/>
              </p:ext>
            </p:extLst>
          </p:nvPr>
        </p:nvGraphicFramePr>
        <p:xfrm>
          <a:off x="4926269" y="2074486"/>
          <a:ext cx="3740893" cy="37368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1265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מימון</a:t>
            </a:r>
            <a:endParaRPr lang="de-DE" dirty="0">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6E22BB19-200D-40EF-B7C7-BDE6C7085287}"/>
              </a:ext>
            </a:extLst>
          </p:cNvPr>
          <p:cNvSpPr/>
          <p:nvPr/>
        </p:nvSpPr>
        <p:spPr>
          <a:xfrm>
            <a:off x="971600" y="1556792"/>
            <a:ext cx="7239154" cy="646331"/>
          </a:xfrm>
          <a:prstGeom prst="rect">
            <a:avLst/>
          </a:prstGeom>
        </p:spPr>
        <p:txBody>
          <a:bodyPr wrap="square">
            <a:spAutoFit/>
          </a:bodyPr>
          <a:lstStyle/>
          <a:p>
            <a:pPr algn="r" rtl="1">
              <a:spcAft>
                <a:spcPts val="800"/>
              </a:spcAft>
            </a:pPr>
            <a:r>
              <a:rPr lang="he-IL" dirty="0">
                <a:solidFill>
                  <a:srgbClr val="000000"/>
                </a:solidFill>
                <a:latin typeface="Arial" pitchFamily="34" charset="0"/>
                <a:ea typeface="Calibri" panose="020F0502020204030204" pitchFamily="34" charset="0"/>
                <a:cs typeface="Arial" pitchFamily="34" charset="0"/>
              </a:rPr>
              <a:t>54.9 מיליארד אירו </a:t>
            </a:r>
            <a:r>
              <a:rPr lang="he-IL" b="1" dirty="0">
                <a:solidFill>
                  <a:srgbClr val="000000"/>
                </a:solidFill>
                <a:latin typeface="Arial" pitchFamily="34" charset="0"/>
                <a:ea typeface="Calibri" panose="020F0502020204030204" pitchFamily="34" charset="0"/>
                <a:cs typeface="Arial" pitchFamily="34" charset="0"/>
              </a:rPr>
              <a:t>שולמו על שירותי הרווחה לילדים ונוער בשנת</a:t>
            </a:r>
            <a:r>
              <a:rPr lang="he-IL" dirty="0">
                <a:solidFill>
                  <a:srgbClr val="000000"/>
                </a:solidFill>
                <a:latin typeface="Arial" pitchFamily="34" charset="0"/>
                <a:ea typeface="Calibri" panose="020F0502020204030204" pitchFamily="34" charset="0"/>
                <a:cs typeface="Arial" pitchFamily="34" charset="0"/>
              </a:rPr>
              <a:t> 2019. להלן התפלגות ההוצאות:</a:t>
            </a:r>
            <a:endParaRPr lang="de-DE" dirty="0">
              <a:solidFill>
                <a:srgbClr val="000000"/>
              </a:solidFill>
              <a:latin typeface="Arial" pitchFamily="34" charset="0"/>
              <a:ea typeface="Calibri" panose="020F0502020204030204" pitchFamily="34" charset="0"/>
              <a:cs typeface="Arial" pitchFamily="34" charset="0"/>
            </a:endParaRPr>
          </a:p>
        </p:txBody>
      </p:sp>
      <p:sp>
        <p:nvSpPr>
          <p:cNvPr id="6" name="Titel 1">
            <a:extLst>
              <a:ext uri="{FF2B5EF4-FFF2-40B4-BE49-F238E27FC236}">
                <a16:creationId xmlns:a16="http://schemas.microsoft.com/office/drawing/2014/main" id="{7C6D8D9B-86FD-DF42-AA8A-19CF982DCB11}"/>
              </a:ext>
            </a:extLst>
          </p:cNvPr>
          <p:cNvSpPr>
            <a:spLocks noGrp="1"/>
          </p:cNvSpPr>
          <p:nvPr>
            <p:ph type="title"/>
          </p:nvPr>
        </p:nvSpPr>
        <p:spPr>
          <a:xfrm>
            <a:off x="342900" y="908720"/>
            <a:ext cx="8458200" cy="428738"/>
          </a:xfrm>
        </p:spPr>
        <p:txBody>
          <a:bodyPr>
            <a:normAutofit/>
          </a:bodyPr>
          <a:lstStyle/>
          <a:p>
            <a:pPr rtl="1"/>
            <a:r>
              <a:rPr lang="he-IL" dirty="0">
                <a:solidFill>
                  <a:srgbClr val="000000"/>
                </a:solidFill>
              </a:rPr>
              <a:t>3.3.2 הוצאות </a:t>
            </a:r>
            <a:r>
              <a:rPr lang="he-IL" dirty="0" err="1">
                <a:solidFill>
                  <a:srgbClr val="000000"/>
                </a:solidFill>
              </a:rPr>
              <a:t>פדרליות</a:t>
            </a:r>
            <a:r>
              <a:rPr lang="he-IL" dirty="0">
                <a:solidFill>
                  <a:srgbClr val="000000"/>
                </a:solidFill>
              </a:rPr>
              <a:t>, הוצאות המדינות והרשויות המקומיות</a:t>
            </a:r>
            <a:endParaRPr lang="de-DE" dirty="0">
              <a:solidFill>
                <a:srgbClr val="000000"/>
              </a:solidFill>
            </a:endParaRPr>
          </a:p>
        </p:txBody>
      </p:sp>
      <p:graphicFrame>
        <p:nvGraphicFramePr>
          <p:cNvPr id="10" name="Diagramm 9"/>
          <p:cNvGraphicFramePr>
            <a:graphicFrameLocks/>
          </p:cNvGraphicFramePr>
          <p:nvPr>
            <p:extLst>
              <p:ext uri="{D42A27DB-BD31-4B8C-83A1-F6EECF244321}">
                <p14:modId xmlns:p14="http://schemas.microsoft.com/office/powerpoint/2010/main" val="4050064074"/>
              </p:ext>
            </p:extLst>
          </p:nvPr>
        </p:nvGraphicFramePr>
        <p:xfrm>
          <a:off x="971600" y="2057400"/>
          <a:ext cx="7488832" cy="425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8636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buNone/>
            </a:pPr>
            <a:r>
              <a:rPr lang="he-IL" dirty="0">
                <a:solidFill>
                  <a:srgbClr val="000000"/>
                </a:solidFill>
              </a:rPr>
              <a:t>מתווה הילדים והנוער של הממשל הפדרלית – </a:t>
            </a:r>
            <a:r>
              <a:rPr lang="en-US" dirty="0">
                <a:solidFill>
                  <a:srgbClr val="000000"/>
                </a:solidFill>
              </a:rPr>
              <a:t>KJP</a:t>
            </a:r>
            <a:r>
              <a:rPr lang="he-IL" b="0" dirty="0">
                <a:solidFill>
                  <a:srgbClr val="000000"/>
                </a:solidFill>
              </a:rPr>
              <a:t> הוא מכשיר המימון הפדרלי המרכזי. ב-2019 עמד לרשותו תקציב של 205 מיליון אירו.</a:t>
            </a:r>
          </a:p>
          <a:p>
            <a:pPr marL="0" indent="0" algn="r" rtl="1">
              <a:buNone/>
            </a:pPr>
            <a:r>
              <a:rPr lang="he-IL" dirty="0">
                <a:solidFill>
                  <a:srgbClr val="000000"/>
                </a:solidFill>
              </a:rPr>
              <a:t>עיקרי המתווה:</a:t>
            </a:r>
          </a:p>
          <a:p>
            <a:pPr algn="r" rtl="1"/>
            <a:r>
              <a:rPr lang="he-IL" b="0" dirty="0">
                <a:solidFill>
                  <a:srgbClr val="000000"/>
                </a:solidFill>
              </a:rPr>
              <a:t>מימון התשתיות הארציות של שירותי הרווחה לילדים ונוער (הפורום לרווחת הילדים והנוער - </a:t>
            </a:r>
            <a:r>
              <a:rPr lang="de-DE" b="0" dirty="0">
                <a:solidFill>
                  <a:srgbClr val="000000"/>
                </a:solidFill>
              </a:rPr>
              <a:t>AGJ</a:t>
            </a:r>
            <a:r>
              <a:rPr lang="he-IL" b="0" dirty="0">
                <a:solidFill>
                  <a:srgbClr val="000000"/>
                </a:solidFill>
              </a:rPr>
              <a:t>, ארגוני נוער, שירותים הניתנים על ידי גופי רווחה עצמאיים, גופים מקצועיים ברמה </a:t>
            </a:r>
            <a:r>
              <a:rPr lang="he-IL" b="0" dirty="0" err="1">
                <a:solidFill>
                  <a:srgbClr val="000000"/>
                </a:solidFill>
              </a:rPr>
              <a:t>הפדרלית</a:t>
            </a:r>
            <a:r>
              <a:rPr lang="he-IL" b="0" dirty="0">
                <a:solidFill>
                  <a:srgbClr val="000000"/>
                </a:solidFill>
              </a:rPr>
              <a:t> וכו').</a:t>
            </a:r>
          </a:p>
          <a:p>
            <a:pPr algn="r" rtl="1"/>
            <a:r>
              <a:rPr lang="he-IL" b="0" dirty="0">
                <a:solidFill>
                  <a:srgbClr val="000000"/>
                </a:solidFill>
              </a:rPr>
              <a:t>מימון תוכניות בתחומי הפעילות השונים של שירותי הרווחה לילדים ונוער.</a:t>
            </a:r>
          </a:p>
          <a:p>
            <a:pPr algn="r" rtl="1"/>
            <a:r>
              <a:rPr lang="he-IL" b="0" dirty="0">
                <a:solidFill>
                  <a:srgbClr val="000000"/>
                </a:solidFill>
              </a:rPr>
              <a:t>מימון שירותי התמיכה לבני נוער בעלי רקע של הגירה.</a:t>
            </a:r>
          </a:p>
          <a:p>
            <a:pPr algn="r" rtl="1"/>
            <a:r>
              <a:rPr lang="he-IL" b="0" dirty="0">
                <a:solidFill>
                  <a:srgbClr val="000000"/>
                </a:solidFill>
              </a:rPr>
              <a:t>מימון תוכניות בינלאומיות של חילופי נוער ומומחים.</a:t>
            </a:r>
            <a:endParaRPr lang="de-DE"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3.3.3 מתווה הילדים והנוער של הממשל </a:t>
            </a:r>
            <a:r>
              <a:rPr lang="he-IL" dirty="0" err="1">
                <a:solidFill>
                  <a:srgbClr val="000000"/>
                </a:solidFill>
              </a:rPr>
              <a:t>הפדרלי</a:t>
            </a:r>
            <a:r>
              <a:rPr lang="he-IL" dirty="0">
                <a:solidFill>
                  <a:srgbClr val="000000"/>
                </a:solidFill>
              </a:rPr>
              <a:t> (</a:t>
            </a:r>
            <a:r>
              <a:rPr lang="en-US" dirty="0">
                <a:solidFill>
                  <a:srgbClr val="000000"/>
                </a:solidFill>
              </a:rPr>
              <a:t>KJP</a:t>
            </a:r>
            <a:r>
              <a:rPr lang="he-IL" dirty="0">
                <a:solidFill>
                  <a:srgbClr val="000000"/>
                </a:solidFill>
              </a:rPr>
              <a:t>)</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מימון</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4478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buNone/>
            </a:pPr>
            <a:r>
              <a:rPr lang="he-IL" dirty="0">
                <a:solidFill>
                  <a:srgbClr val="000000"/>
                </a:solidFill>
              </a:rPr>
              <a:t>המימון ניתן למוסדות ולשירותים של רווחת הילדים והנוער במסגרת</a:t>
            </a:r>
            <a:r>
              <a:rPr lang="de-DE" b="0" dirty="0">
                <a:solidFill>
                  <a:srgbClr val="000000"/>
                </a:solidFill>
              </a:rPr>
              <a:t> </a:t>
            </a:r>
            <a:r>
              <a:rPr lang="he-IL" b="0" dirty="0"/>
              <a:t>(ספר 8 של הקוד החברתי):</a:t>
            </a:r>
            <a:endParaRPr lang="he-IL" b="0" dirty="0">
              <a:solidFill>
                <a:srgbClr val="000000"/>
              </a:solidFill>
            </a:endParaRPr>
          </a:p>
          <a:p>
            <a:pPr algn="r" rtl="1"/>
            <a:r>
              <a:rPr lang="he-IL" b="0" dirty="0">
                <a:solidFill>
                  <a:srgbClr val="000000"/>
                </a:solidFill>
              </a:rPr>
              <a:t>תמיכה (סעיף 74 בספר החוקים הסוציאלי השמיני)</a:t>
            </a:r>
          </a:p>
          <a:p>
            <a:pPr algn="r" rtl="1"/>
            <a:r>
              <a:rPr lang="he-IL" b="0" dirty="0">
                <a:solidFill>
                  <a:srgbClr val="000000"/>
                </a:solidFill>
              </a:rPr>
              <a:t>מימון מבוסס עלות במסגרת "משולש היחסים" על פי דיני רווחת הנוער (סעיף 78א ואילך, ובמידה ורלוונטי, סעיף 77 בחוק)</a:t>
            </a:r>
          </a:p>
          <a:p>
            <a:pPr algn="r" rtl="1"/>
            <a:r>
              <a:rPr lang="he-IL" b="0" dirty="0">
                <a:solidFill>
                  <a:srgbClr val="000000"/>
                </a:solidFill>
              </a:rPr>
              <a:t>הסדרי מימון דו-צדדיים בין גופי רווחה ציבוריים ועצמאיים (סעיף 77 וסעיף 36א בחוק)</a:t>
            </a:r>
          </a:p>
          <a:p>
            <a:pPr algn="r" rtl="1"/>
            <a:r>
              <a:rPr lang="he-IL" b="0" dirty="0">
                <a:solidFill>
                  <a:srgbClr val="000000"/>
                </a:solidFill>
              </a:rPr>
              <a:t>הסדרים מיוחדים למימון מעונות יום לילדים (סעיף 74א בחוק)</a:t>
            </a:r>
            <a:endParaRPr lang="de-DE"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3.3.4 מימון מוסדות ושירותים</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מימון</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403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840022"/>
            <a:ext cx="8964488" cy="428738"/>
          </a:xfrm>
        </p:spPr>
        <p:txBody>
          <a:bodyPr>
            <a:noAutofit/>
          </a:bodyPr>
          <a:lstStyle/>
          <a:p>
            <a:pPr rtl="1"/>
            <a:r>
              <a:rPr lang="he-IL" dirty="0">
                <a:solidFill>
                  <a:srgbClr val="000000"/>
                </a:solidFill>
              </a:rPr>
              <a:t>3.3.5 משולש היחסים בין הזכויות החוקיות האינדיבידואליות</a:t>
            </a:r>
            <a:br>
              <a:rPr lang="he-IL" dirty="0">
                <a:solidFill>
                  <a:srgbClr val="000000"/>
                </a:solidFill>
              </a:rPr>
            </a:br>
            <a:r>
              <a:rPr lang="he-IL" dirty="0">
                <a:solidFill>
                  <a:srgbClr val="000000"/>
                </a:solidFill>
              </a:rPr>
              <a:t>על פי הדינים הסוציאליים</a:t>
            </a:r>
            <a:endParaRPr lang="de-DE" dirty="0">
              <a:solidFill>
                <a:srgbClr val="000000"/>
              </a:solidFill>
            </a:endParaRPr>
          </a:p>
        </p:txBody>
      </p:sp>
      <p:sp>
        <p:nvSpPr>
          <p:cNvPr id="11" name="Rechteck 10"/>
          <p:cNvSpPr/>
          <p:nvPr/>
        </p:nvSpPr>
        <p:spPr>
          <a:xfrm>
            <a:off x="251520" y="4869160"/>
            <a:ext cx="2952328" cy="8463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b="1" dirty="0">
                <a:solidFill>
                  <a:schemeClr val="tx2"/>
                </a:solidFill>
                <a:latin typeface="Arial" panose="020B0604020202020204" pitchFamily="34" charset="0"/>
                <a:cs typeface="Arial" panose="020B0604020202020204" pitchFamily="34" charset="0"/>
              </a:rPr>
              <a:t>הזכאי לקבלת שירותים</a:t>
            </a:r>
          </a:p>
          <a:p>
            <a:pPr algn="ctr" rtl="1"/>
            <a:r>
              <a:rPr lang="he-IL" b="1" dirty="0">
                <a:solidFill>
                  <a:schemeClr val="bg1"/>
                </a:solidFill>
                <a:latin typeface="Arial" panose="020B0604020202020204" pitchFamily="34" charset="0"/>
                <a:cs typeface="Arial" panose="020B0604020202020204" pitchFamily="34" charset="0"/>
              </a:rPr>
              <a:t>(הורים/צעירים)</a:t>
            </a:r>
            <a:endParaRPr lang="de-DE" b="1" dirty="0">
              <a:solidFill>
                <a:schemeClr val="bg1"/>
              </a:solidFill>
              <a:latin typeface="Arial" panose="020B0604020202020204" pitchFamily="34" charset="0"/>
              <a:cs typeface="Arial" panose="020B0604020202020204" pitchFamily="34" charset="0"/>
            </a:endParaRPr>
          </a:p>
        </p:txBody>
      </p:sp>
      <p:sp>
        <p:nvSpPr>
          <p:cNvPr id="12" name="Rechteck 11"/>
          <p:cNvSpPr/>
          <p:nvPr/>
        </p:nvSpPr>
        <p:spPr>
          <a:xfrm>
            <a:off x="5652120" y="4884640"/>
            <a:ext cx="3024336" cy="83082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b="1" dirty="0">
                <a:solidFill>
                  <a:schemeClr val="accent1">
                    <a:lumMod val="40000"/>
                    <a:lumOff val="60000"/>
                  </a:schemeClr>
                </a:solidFill>
                <a:latin typeface="Arial" panose="020B0604020202020204" pitchFamily="34" charset="0"/>
                <a:cs typeface="Arial" panose="020B0604020202020204" pitchFamily="34" charset="0"/>
              </a:rPr>
              <a:t>ספקי שירותים</a:t>
            </a:r>
          </a:p>
          <a:p>
            <a:pPr algn="ctr" rtl="1"/>
            <a:r>
              <a:rPr lang="he-IL" b="1" dirty="0">
                <a:solidFill>
                  <a:schemeClr val="bg1"/>
                </a:solidFill>
                <a:latin typeface="Arial" panose="020B0604020202020204" pitchFamily="34" charset="0"/>
                <a:cs typeface="Arial" panose="020B0604020202020204" pitchFamily="34" charset="0"/>
              </a:rPr>
              <a:t>(שירותי רווחה/מסגרות)</a:t>
            </a:r>
            <a:endParaRPr lang="de-DE" b="1" dirty="0">
              <a:solidFill>
                <a:schemeClr val="bg1"/>
              </a:solidFill>
              <a:latin typeface="Arial" panose="020B0604020202020204" pitchFamily="34" charset="0"/>
              <a:cs typeface="Arial" panose="020B0604020202020204" pitchFamily="34" charset="0"/>
            </a:endParaRPr>
          </a:p>
        </p:txBody>
      </p:sp>
      <p:cxnSp>
        <p:nvCxnSpPr>
          <p:cNvPr id="14" name="Gerade Verbindung mit Pfeil 13" descr="Pfeil nach rechts"/>
          <p:cNvCxnSpPr/>
          <p:nvPr/>
        </p:nvCxnSpPr>
        <p:spPr>
          <a:xfrm>
            <a:off x="3347864" y="5013176"/>
            <a:ext cx="2088232"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3707904" y="4653136"/>
            <a:ext cx="1512168" cy="369332"/>
          </a:xfrm>
          <a:prstGeom prst="rect">
            <a:avLst/>
          </a:prstGeom>
          <a:noFill/>
        </p:spPr>
        <p:txBody>
          <a:bodyPr wrap="square" rtlCol="0">
            <a:spAutoFit/>
          </a:bodyPr>
          <a:lstStyle/>
          <a:p>
            <a:pPr algn="ctr" rtl="1"/>
            <a:r>
              <a:rPr lang="he-IL" dirty="0">
                <a:solidFill>
                  <a:srgbClr val="000000"/>
                </a:solidFill>
                <a:latin typeface="Arial" panose="020B0604020202020204" pitchFamily="34" charset="0"/>
                <a:cs typeface="Arial" panose="020B0604020202020204" pitchFamily="34" charset="0"/>
              </a:rPr>
              <a:t>בוחר ב-:</a:t>
            </a:r>
            <a:endParaRPr lang="de-DE" dirty="0">
              <a:solidFill>
                <a:srgbClr val="000000"/>
              </a:solidFill>
              <a:latin typeface="Arial" panose="020B0604020202020204" pitchFamily="34" charset="0"/>
              <a:cs typeface="Arial" panose="020B0604020202020204" pitchFamily="34" charset="0"/>
            </a:endParaRPr>
          </a:p>
        </p:txBody>
      </p:sp>
      <p:cxnSp>
        <p:nvCxnSpPr>
          <p:cNvPr id="19" name="Gerade Verbindung mit Pfeil 18" descr="Pfeil nach rechts und nach links"/>
          <p:cNvCxnSpPr/>
          <p:nvPr/>
        </p:nvCxnSpPr>
        <p:spPr>
          <a:xfrm>
            <a:off x="3347864" y="5445224"/>
            <a:ext cx="21602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527884" y="5445224"/>
            <a:ext cx="1908212" cy="369332"/>
          </a:xfrm>
          <a:prstGeom prst="rect">
            <a:avLst/>
          </a:prstGeom>
          <a:noFill/>
        </p:spPr>
        <p:txBody>
          <a:bodyPr wrap="square" rtlCol="0">
            <a:spAutoFit/>
          </a:bodyPr>
          <a:lstStyle/>
          <a:p>
            <a:pPr algn="ctr" rtl="1"/>
            <a:r>
              <a:rPr lang="he-IL" dirty="0">
                <a:solidFill>
                  <a:srgbClr val="000000"/>
                </a:solidFill>
                <a:latin typeface="Arial" panose="020B0604020202020204" pitchFamily="34" charset="0"/>
                <a:cs typeface="Arial" panose="020B0604020202020204" pitchFamily="34" charset="0"/>
              </a:rPr>
              <a:t>הסכם פרטי</a:t>
            </a:r>
            <a:endParaRPr lang="de-DE" dirty="0">
              <a:solidFill>
                <a:srgbClr val="000000"/>
              </a:solidFill>
              <a:latin typeface="Arial" panose="020B0604020202020204" pitchFamily="34" charset="0"/>
              <a:cs typeface="Arial" panose="020B0604020202020204" pitchFamily="34" charset="0"/>
            </a:endParaRPr>
          </a:p>
        </p:txBody>
      </p:sp>
      <p:sp>
        <p:nvSpPr>
          <p:cNvPr id="21" name="Rechteck 20"/>
          <p:cNvSpPr/>
          <p:nvPr/>
        </p:nvSpPr>
        <p:spPr>
          <a:xfrm>
            <a:off x="3167844" y="1772816"/>
            <a:ext cx="2988332" cy="740770"/>
          </a:xfrm>
          <a:prstGeom prst="rect">
            <a:avLst/>
          </a:prstGeom>
          <a:solidFill>
            <a:schemeClr val="accent6">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b="1" dirty="0">
                <a:solidFill>
                  <a:schemeClr val="accent1">
                    <a:lumMod val="75000"/>
                  </a:schemeClr>
                </a:solidFill>
                <a:latin typeface="Arial" panose="020B0604020202020204" pitchFamily="34" charset="0"/>
                <a:cs typeface="Arial" panose="020B0604020202020204" pitchFamily="34" charset="0"/>
              </a:rPr>
              <a:t>החייב במתן שירותים</a:t>
            </a:r>
          </a:p>
          <a:p>
            <a:pPr algn="ctr" rtl="1"/>
            <a:r>
              <a:rPr lang="he-IL" b="1" dirty="0">
                <a:solidFill>
                  <a:schemeClr val="bg1"/>
                </a:solidFill>
                <a:latin typeface="Arial" panose="020B0604020202020204" pitchFamily="34" charset="0"/>
                <a:cs typeface="Arial" panose="020B0604020202020204" pitchFamily="34" charset="0"/>
              </a:rPr>
              <a:t>(לשכת הרווחה לנוער)</a:t>
            </a:r>
            <a:endParaRPr lang="de-DE" b="1" dirty="0">
              <a:solidFill>
                <a:schemeClr val="bg1"/>
              </a:solidFill>
              <a:latin typeface="Arial" panose="020B0604020202020204" pitchFamily="34" charset="0"/>
              <a:cs typeface="Arial" panose="020B0604020202020204" pitchFamily="34" charset="0"/>
            </a:endParaRPr>
          </a:p>
        </p:txBody>
      </p:sp>
      <p:cxnSp>
        <p:nvCxnSpPr>
          <p:cNvPr id="23" name="Gerade Verbindung mit Pfeil 22" descr="Pfeil nach rechts oben"/>
          <p:cNvCxnSpPr/>
          <p:nvPr/>
        </p:nvCxnSpPr>
        <p:spPr>
          <a:xfrm flipV="1">
            <a:off x="1475656" y="2685922"/>
            <a:ext cx="2236107" cy="20392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rot="19056634">
            <a:off x="1310778" y="3441807"/>
            <a:ext cx="2213863" cy="369332"/>
          </a:xfrm>
          <a:prstGeom prst="rect">
            <a:avLst/>
          </a:prstGeom>
          <a:noFill/>
        </p:spPr>
        <p:txBody>
          <a:bodyPr wrap="square" rtlCol="0">
            <a:spAutoFit/>
          </a:bodyPr>
          <a:lstStyle/>
          <a:p>
            <a:pPr algn="ctr" rtl="1"/>
            <a:r>
              <a:rPr lang="he-IL" dirty="0">
                <a:solidFill>
                  <a:srgbClr val="000000"/>
                </a:solidFill>
                <a:latin typeface="Arial" panose="020B0604020202020204" pitchFamily="34" charset="0"/>
                <a:cs typeface="Arial" panose="020B0604020202020204" pitchFamily="34" charset="0"/>
              </a:rPr>
              <a:t>זכאות</a:t>
            </a:r>
            <a:endParaRPr lang="de-DE" dirty="0">
              <a:solidFill>
                <a:srgbClr val="000000"/>
              </a:solidFill>
              <a:latin typeface="Arial" panose="020B0604020202020204" pitchFamily="34" charset="0"/>
              <a:cs typeface="Arial" panose="020B0604020202020204" pitchFamily="34" charset="0"/>
            </a:endParaRPr>
          </a:p>
        </p:txBody>
      </p:sp>
      <p:cxnSp>
        <p:nvCxnSpPr>
          <p:cNvPr id="27" name="Gerade Verbindung mit Pfeil 26" descr="Pfeil nach links unten"/>
          <p:cNvCxnSpPr/>
          <p:nvPr/>
        </p:nvCxnSpPr>
        <p:spPr>
          <a:xfrm flipH="1">
            <a:off x="1835696" y="2852936"/>
            <a:ext cx="2088232"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rot="19010780">
            <a:off x="1758724" y="3588947"/>
            <a:ext cx="2901742" cy="369332"/>
          </a:xfrm>
          <a:prstGeom prst="rect">
            <a:avLst/>
          </a:prstGeom>
          <a:noFill/>
        </p:spPr>
        <p:txBody>
          <a:bodyPr wrap="square" rtlCol="0">
            <a:spAutoFit/>
          </a:bodyPr>
          <a:lstStyle/>
          <a:p>
            <a:pPr algn="ctr"/>
            <a:r>
              <a:rPr lang="he-IL" dirty="0">
                <a:solidFill>
                  <a:srgbClr val="000000"/>
                </a:solidFill>
                <a:latin typeface="Arial" panose="020B0604020202020204" pitchFamily="34" charset="0"/>
                <a:cs typeface="Arial" panose="020B0604020202020204" pitchFamily="34" charset="0"/>
              </a:rPr>
              <a:t>השתתפות עצמית בעלויות</a:t>
            </a:r>
            <a:endParaRPr lang="de-DE" dirty="0">
              <a:solidFill>
                <a:srgbClr val="000000"/>
              </a:solidFill>
              <a:latin typeface="Arial" panose="020B0604020202020204" pitchFamily="34" charset="0"/>
              <a:cs typeface="Arial" panose="020B0604020202020204" pitchFamily="34" charset="0"/>
            </a:endParaRPr>
          </a:p>
        </p:txBody>
      </p:sp>
      <p:cxnSp>
        <p:nvCxnSpPr>
          <p:cNvPr id="31" name="Gerade Verbindung mit Pfeil 30" descr="Pfeil nach links oben und rechts unten"/>
          <p:cNvCxnSpPr/>
          <p:nvPr/>
        </p:nvCxnSpPr>
        <p:spPr>
          <a:xfrm>
            <a:off x="5292080" y="2852936"/>
            <a:ext cx="1872208" cy="187220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rot="2746577">
            <a:off x="5415788" y="3503666"/>
            <a:ext cx="2901537" cy="646331"/>
          </a:xfrm>
          <a:prstGeom prst="rect">
            <a:avLst/>
          </a:prstGeom>
          <a:noFill/>
        </p:spPr>
        <p:txBody>
          <a:bodyPr wrap="square" rtlCol="0">
            <a:spAutoFit/>
          </a:bodyPr>
          <a:lstStyle/>
          <a:p>
            <a:pPr algn="ctr" rtl="1"/>
            <a:r>
              <a:rPr lang="he-IL" dirty="0">
                <a:solidFill>
                  <a:srgbClr val="000000"/>
                </a:solidFill>
                <a:latin typeface="Arial" panose="020B0604020202020204" pitchFamily="34" charset="0"/>
                <a:cs typeface="Arial" panose="020B0604020202020204" pitchFamily="34" charset="0"/>
              </a:rPr>
              <a:t>הסכמים בדבר מתן שירותים, עלויות ופיתוח איכות השירות</a:t>
            </a:r>
            <a:endParaRPr lang="de-DE" dirty="0">
              <a:solidFill>
                <a:srgbClr val="000000"/>
              </a:solidFill>
              <a:latin typeface="Arial" panose="020B0604020202020204" pitchFamily="34" charset="0"/>
              <a:cs typeface="Arial" panose="020B0604020202020204" pitchFamily="34" charset="0"/>
            </a:endParaRPr>
          </a:p>
        </p:txBody>
      </p:sp>
      <p:sp>
        <p:nvSpPr>
          <p:cNvPr id="24"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מימון</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5244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pPr rtl="1"/>
            <a:r>
              <a:rPr lang="he-IL" sz="3200" dirty="0">
                <a:solidFill>
                  <a:srgbClr val="000000"/>
                </a:solidFill>
                <a:latin typeface="Arial" panose="020B0604020202020204" pitchFamily="34" charset="0"/>
                <a:cs typeface="Arial" panose="020B0604020202020204" pitchFamily="34" charset="0"/>
              </a:rPr>
              <a:t>3. תשתיות</a:t>
            </a:r>
            <a:endParaRPr lang="de-DE" sz="3200" dirty="0">
              <a:solidFill>
                <a:srgbClr val="000000"/>
              </a:solidFill>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lnSpcReduction="10000"/>
          </a:bodyPr>
          <a:lstStyle/>
          <a:p>
            <a:endParaRPr lang="de-DE" sz="2800" dirty="0">
              <a:solidFill>
                <a:srgbClr val="000000"/>
              </a:solidFill>
            </a:endParaRPr>
          </a:p>
          <a:p>
            <a:r>
              <a:rPr lang="he-IL" sz="2800" dirty="0">
                <a:solidFill>
                  <a:srgbClr val="000000"/>
                </a:solidFill>
              </a:rPr>
              <a:t>3.4 כוח אדם</a:t>
            </a:r>
            <a:endParaRPr lang="de-DE" sz="2800" dirty="0">
              <a:solidFill>
                <a:srgbClr val="000000"/>
              </a:solidFill>
            </a:endParaRPr>
          </a:p>
        </p:txBody>
      </p:sp>
    </p:spTree>
    <p:extLst>
      <p:ext uri="{BB962C8B-B14F-4D97-AF65-F5344CB8AC3E}">
        <p14:creationId xmlns:p14="http://schemas.microsoft.com/office/powerpoint/2010/main" val="2214537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r Verbinder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23528" y="1484784"/>
            <a:ext cx="8352928" cy="648072"/>
          </a:xfrm>
        </p:spPr>
        <p:txBody>
          <a:bodyPr>
            <a:normAutofit fontScale="92500" lnSpcReduction="20000"/>
          </a:bodyPr>
          <a:lstStyle/>
          <a:p>
            <a:pPr marL="0" indent="0" algn="r" rtl="1">
              <a:buNone/>
            </a:pPr>
            <a:r>
              <a:rPr lang="he-IL" sz="1900" b="0" dirty="0">
                <a:solidFill>
                  <a:srgbClr val="000000"/>
                </a:solidFill>
              </a:rPr>
              <a:t>בשנים 2018 ו-2019, </a:t>
            </a:r>
            <a:r>
              <a:rPr lang="he-IL" sz="1900" dirty="0">
                <a:solidFill>
                  <a:srgbClr val="000000"/>
                </a:solidFill>
              </a:rPr>
              <a:t>קרוב ל-1.1 מיליון איש</a:t>
            </a:r>
            <a:r>
              <a:rPr lang="he-IL" sz="1900" b="0" dirty="0">
                <a:solidFill>
                  <a:srgbClr val="000000"/>
                </a:solidFill>
              </a:rPr>
              <a:t> עבדו בתחום שירותי הרווחה לילדים ונוער בגרמניה, שהם 2.4% מכלל המועסקים בשכר במדינה.</a:t>
            </a:r>
            <a:endParaRPr lang="de-DE" sz="1600" b="0" dirty="0"/>
          </a:p>
        </p:txBody>
      </p:sp>
      <p:sp>
        <p:nvSpPr>
          <p:cNvPr id="2" name="Titel 1" descr="Gesamt ind er Kinder- und Jugendhilfe tätig (2018/19): 1,1 Millionen Personen, davon:&#10;- in der Kindertagesbetreuung: 73 %&#10;- in der Kinder- und Jugendarbeit: 3 %&#10;- in der Jugendsozialarbeit: 1 %&#10;- in den ambulanten/teilstationären Hilfen zur Erziehung: 3 %&#10;- in der Heimerziehung: 8 %&#10;- in der Erziehungsberatung: 1 %&#10;- im Allgemeinen Sozialen Dienst: 2 %&#10;- in anderen Arbeitsfeldern: 9 %">
            <a:extLst>
              <a:ext uri="{FF2B5EF4-FFF2-40B4-BE49-F238E27FC236}">
                <a16:creationId xmlns:a16="http://schemas.microsoft.com/office/drawing/2014/main" id="{7C6D8D9B-86FD-DF42-AA8A-19CF982DCB11}"/>
              </a:ext>
            </a:extLst>
          </p:cNvPr>
          <p:cNvSpPr>
            <a:spLocks noGrp="1"/>
          </p:cNvSpPr>
          <p:nvPr>
            <p:ph type="title"/>
          </p:nvPr>
        </p:nvSpPr>
        <p:spPr>
          <a:xfrm>
            <a:off x="35496" y="912030"/>
            <a:ext cx="9001000" cy="428738"/>
          </a:xfrm>
        </p:spPr>
        <p:txBody>
          <a:bodyPr>
            <a:noAutofit/>
          </a:bodyPr>
          <a:lstStyle/>
          <a:p>
            <a:pPr rtl="1"/>
            <a:r>
              <a:rPr lang="he-IL" dirty="0">
                <a:solidFill>
                  <a:srgbClr val="000000"/>
                </a:solidFill>
              </a:rPr>
              <a:t>3.4.1 תחומי הפעילות של העוסקים בשירותי הרווחה לילדים ונוער</a:t>
            </a:r>
            <a:endParaRPr lang="de-DE"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כוח אדם</a:t>
            </a:r>
            <a:endParaRPr lang="de-DE" dirty="0">
              <a:latin typeface="Arial" panose="020B0604020202020204" pitchFamily="34" charset="0"/>
              <a:cs typeface="Arial" panose="020B0604020202020204" pitchFamily="34" charset="0"/>
            </a:endParaRPr>
          </a:p>
        </p:txBody>
      </p:sp>
      <p:graphicFrame>
        <p:nvGraphicFramePr>
          <p:cNvPr id="16" name="Diagramm 15"/>
          <p:cNvGraphicFramePr>
            <a:graphicFrameLocks noGrp="1"/>
          </p:cNvGraphicFramePr>
          <p:nvPr>
            <p:extLst>
              <p:ext uri="{D42A27DB-BD31-4B8C-83A1-F6EECF244321}">
                <p14:modId xmlns:p14="http://schemas.microsoft.com/office/powerpoint/2010/main" val="255436968"/>
              </p:ext>
            </p:extLst>
          </p:nvPr>
        </p:nvGraphicFramePr>
        <p:xfrm>
          <a:off x="683568" y="2132858"/>
          <a:ext cx="7560840" cy="43901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4436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erader Verbinder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gn="r" rtl="1">
              <a:buNone/>
            </a:pPr>
            <a:r>
              <a:rPr lang="he-IL" dirty="0">
                <a:solidFill>
                  <a:srgbClr val="000000"/>
                </a:solidFill>
              </a:rPr>
              <a:t>30 מיליון איש </a:t>
            </a:r>
            <a:r>
              <a:rPr lang="he-IL" b="0" dirty="0">
                <a:solidFill>
                  <a:srgbClr val="000000"/>
                </a:solidFill>
              </a:rPr>
              <a:t>ברחבי גרמניה פעילים בלמעלה </a:t>
            </a:r>
            <a:r>
              <a:rPr lang="he-IL" dirty="0">
                <a:solidFill>
                  <a:srgbClr val="000000"/>
                </a:solidFill>
              </a:rPr>
              <a:t>מ-600,000 ארגונים ללא מטרות רווח</a:t>
            </a:r>
            <a:r>
              <a:rPr lang="he-IL" b="0" dirty="0">
                <a:solidFill>
                  <a:srgbClr val="000000"/>
                </a:solidFill>
              </a:rPr>
              <a:t>.</a:t>
            </a:r>
          </a:p>
          <a:p>
            <a:pPr marL="547688" lvl="1" indent="-285750" algn="r" rtl="1"/>
            <a:r>
              <a:rPr lang="he-IL" b="0" dirty="0">
                <a:solidFill>
                  <a:srgbClr val="000000"/>
                </a:solidFill>
              </a:rPr>
              <a:t>72% מהארגונים הללו פועלים אך ורק בהתנדבות.</a:t>
            </a:r>
          </a:p>
          <a:p>
            <a:pPr marL="547688" lvl="1" indent="-285750" algn="r" rtl="1"/>
            <a:r>
              <a:rPr lang="he-IL" b="0" dirty="0">
                <a:solidFill>
                  <a:srgbClr val="000000"/>
                </a:solidFill>
              </a:rPr>
              <a:t>18% מהם שייכים לתחום "לימודים וחינוך".</a:t>
            </a:r>
          </a:p>
          <a:p>
            <a:pPr marL="0" indent="0" algn="r" rtl="1">
              <a:buNone/>
            </a:pPr>
            <a:r>
              <a:rPr lang="he-IL" b="0" dirty="0">
                <a:solidFill>
                  <a:srgbClr val="000000"/>
                </a:solidFill>
              </a:rPr>
              <a:t>הפעילות מתבצעת בעיקר </a:t>
            </a:r>
            <a:r>
              <a:rPr lang="he-IL" dirty="0">
                <a:solidFill>
                  <a:srgbClr val="000000"/>
                </a:solidFill>
              </a:rPr>
              <a:t>בעמותות ובארגונים </a:t>
            </a:r>
            <a:r>
              <a:rPr lang="he-IL" b="0" dirty="0">
                <a:solidFill>
                  <a:srgbClr val="000000"/>
                </a:solidFill>
              </a:rPr>
              <a:t>רבים (בעיקר ללא מטרות רווח) לרווחת ילדים ונוער.</a:t>
            </a:r>
          </a:p>
          <a:p>
            <a:pPr marL="0" indent="0" algn="r" rtl="1">
              <a:buNone/>
            </a:pPr>
            <a:r>
              <a:rPr lang="he-IL" b="0" dirty="0">
                <a:solidFill>
                  <a:srgbClr val="000000"/>
                </a:solidFill>
              </a:rPr>
              <a:t>גם צעירים רבים פועלים בהם בהתנדבות. </a:t>
            </a:r>
            <a:r>
              <a:rPr lang="he-IL" dirty="0">
                <a:solidFill>
                  <a:srgbClr val="000000"/>
                </a:solidFill>
              </a:rPr>
              <a:t>כשני שלישים מבני 14 עד 28 </a:t>
            </a:r>
            <a:r>
              <a:rPr lang="he-IL" b="0" dirty="0">
                <a:solidFill>
                  <a:srgbClr val="000000"/>
                </a:solidFill>
              </a:rPr>
              <a:t>מתנדבים במגוון תחומים.</a:t>
            </a:r>
            <a:endParaRPr lang="de-DE" b="0" dirty="0">
              <a:solidFill>
                <a:srgbClr val="000000"/>
              </a:solidFill>
            </a:endParaRP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pPr rtl="1"/>
            <a:r>
              <a:rPr lang="he-IL" dirty="0">
                <a:solidFill>
                  <a:srgbClr val="000000"/>
                </a:solidFill>
              </a:rPr>
              <a:t>3.4.2 מעורבות חברתית, התנדבות</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e-IL" dirty="0">
                <a:latin typeface="Arial" panose="020B0604020202020204" pitchFamily="34" charset="0"/>
                <a:cs typeface="Arial" panose="020B0604020202020204" pitchFamily="34" charset="0"/>
              </a:rPr>
              <a:t>3. תשתיות - כוח אדם</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335355"/>
      </p:ext>
    </p:extLst>
  </p:cSld>
  <p:clrMapOvr>
    <a:masterClrMapping/>
  </p:clrMapOvr>
</p:sld>
</file>

<file path=ppt/theme/theme1.xml><?xml version="1.0" encoding="utf-8"?>
<a:theme xmlns:a="http://schemas.openxmlformats.org/drawingml/2006/main" name="Office">
  <a:themeElements>
    <a:clrScheme name="Kinder- und Jugendhilfe">
      <a:dk1>
        <a:srgbClr val="293341"/>
      </a:dk1>
      <a:lt1>
        <a:srgbClr val="FFFFFF"/>
      </a:lt1>
      <a:dk2>
        <a:srgbClr val="435A66"/>
      </a:dk2>
      <a:lt2>
        <a:srgbClr val="EAF3F6"/>
      </a:lt2>
      <a:accent1>
        <a:srgbClr val="FD660E"/>
      </a:accent1>
      <a:accent2>
        <a:srgbClr val="E54919"/>
      </a:accent2>
      <a:accent3>
        <a:srgbClr val="3C5E89"/>
      </a:accent3>
      <a:accent4>
        <a:srgbClr val="97C1D8"/>
      </a:accent4>
      <a:accent5>
        <a:srgbClr val="809098"/>
      </a:accent5>
      <a:accent6>
        <a:srgbClr val="CFD9DD"/>
      </a:accent6>
      <a:hlink>
        <a:srgbClr val="FD660E"/>
      </a:hlink>
      <a:folHlink>
        <a:srgbClr val="E54919"/>
      </a:folHlink>
    </a:clrScheme>
    <a:fontScheme name="Arial">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 id="{584A182D-A0AD-BA4B-9A55-3D6163A73E00}" vid="{E803464B-12B8-2741-A755-B701002F864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58898</Words>
  <Application>Microsoft Office PowerPoint</Application>
  <PresentationFormat>Bildschirmpräsentation (4:3)</PresentationFormat>
  <Paragraphs>3090</Paragraphs>
  <Slides>101</Slides>
  <Notes>101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101</vt:i4>
      </vt:variant>
    </vt:vector>
  </HeadingPairs>
  <TitlesOfParts>
    <vt:vector size="107" baseType="lpstr">
      <vt:lpstr>Arial</vt:lpstr>
      <vt:lpstr>Franklin Gothic Medium</vt:lpstr>
      <vt:lpstr>Open Sans</vt:lpstr>
      <vt:lpstr>Wingdings</vt:lpstr>
      <vt:lpstr>Calibri</vt:lpstr>
      <vt:lpstr>Office</vt:lpstr>
      <vt:lpstr>PowerPoint-Präsentation</vt:lpstr>
      <vt:lpstr>מבנה וסקירה כללית</vt:lpstr>
      <vt:lpstr>PowerPoint-Präsentation</vt:lpstr>
      <vt:lpstr>1. תנאי מסגרת כלליים</vt:lpstr>
      <vt:lpstr>1.1.1 אוכלוסייה</vt:lpstr>
      <vt:lpstr>1.1.2 משפחות</vt:lpstr>
      <vt:lpstr>1.1.3 ילדים, בני נוער ומבוגרים צעירים</vt:lpstr>
      <vt:lpstr>1.1.4 הסביבות החברתיות של בני נוער בגרמניה:  קווי דמיון והבדלים</vt:lpstr>
      <vt:lpstr>1.1.5 הבדלים מגדריים המשפיעים על נסיבות החיים</vt:lpstr>
      <vt:lpstr>1.1.6 אי-שוויון חברתי</vt:lpstr>
      <vt:lpstr>1.1.7 עוני</vt:lpstr>
      <vt:lpstr>1.1.8 הגירה ופליטים</vt:lpstr>
      <vt:lpstr>1.1.9 מוגבלויות</vt:lpstr>
      <vt:lpstr>1.1.10 שירותי הרווחה לילדים ונוער – ממשקי שיתוף פעולה</vt:lpstr>
      <vt:lpstr>1.1.11 שירותי הרווחה לילדים ונוער – שיתוף פעולה עם בתי ספר</vt:lpstr>
      <vt:lpstr>1.1.12 שירותי הרווחה לילדים ונוער – ארגון העבודה</vt:lpstr>
      <vt:lpstr>1.1.13 שירותי הרווחה לילדים ונוער – מערכת הבריאות</vt:lpstr>
      <vt:lpstr>1.1.14 שירותי הרווחה לילדים ונוער – ביטחון חומרי</vt:lpstr>
      <vt:lpstr>1.1.15 שירותי הרווחה לילדים ונוער – מערכת המשפט</vt:lpstr>
      <vt:lpstr>1.1.16 שירותי הרווחה לילדים ונוער – הכלה</vt:lpstr>
      <vt:lpstr>1.1.17 שירותי הרווחה לילדים ונוער – דיגיטציה</vt:lpstr>
      <vt:lpstr>1.1.18 שירותי הרווחה לילדים ונוער – גיוון תרבותי</vt:lpstr>
      <vt:lpstr>1. תנאי מסגרת כלליים</vt:lpstr>
      <vt:lpstr>1.2.1 מדינת חוק</vt:lpstr>
      <vt:lpstr>1.2.2 הרפובליקה הפדרלית של גרמניה בתור מדינת רווחה</vt:lpstr>
      <vt:lpstr>1.2.3 דמוקרטיה</vt:lpstr>
      <vt:lpstr>1.2.4 המבנה הפדרלי</vt:lpstr>
      <vt:lpstr>1.2.5 תפקיד השלטון המקומי</vt:lpstr>
      <vt:lpstr>1.2.6 מימון ציבורי</vt:lpstr>
      <vt:lpstr>1.2.7 מדיניות הנוער הגרמנית והאיחוד האירופי</vt:lpstr>
      <vt:lpstr>1. תנאי מסגרת כלליים</vt:lpstr>
      <vt:lpstr>1.3.1 זכויות יסוד</vt:lpstr>
      <vt:lpstr>1.3.2 זכויות ההורה והילד</vt:lpstr>
      <vt:lpstr>1.3.3 ספרי החוקים הסוציאליים</vt:lpstr>
      <vt:lpstr>פירוט ההטבות הסוציאליות לפי סוג בשנת 2019 במיליארדי אירו</vt:lpstr>
      <vt:lpstr>1.3.5 עקרונות מרכזיים בהליכים סוציאליים-מנהליים</vt:lpstr>
      <vt:lpstr>1.3.6 מחויבות להסכמים/אמנות בינלאומיות</vt:lpstr>
      <vt:lpstr>2. משימות ותחומי עבודה</vt:lpstr>
      <vt:lpstr>2.1.1 משימות ותפקידי שירותי הרווחה לילדים ונוער – סעיף 1 בספר החוקים הסוציאלי השמיני (SGB VIII)</vt:lpstr>
      <vt:lpstr>2.1.2 תחומי העבודה של שירותי הרווחה לילדים ונוער  (סעיפים 11–60 בספר החוקים הסוציאלי השמיני)</vt:lpstr>
      <vt:lpstr>2.1.3 שירותי הרווחה לילדים ונוער – תמיכה, סיוע, עזרה, הגנה</vt:lpstr>
      <vt:lpstr>2.1.4 הזכות לאוטונומיה אישית ולהשתתפות בחברה הדמוקרטית</vt:lpstr>
      <vt:lpstr>2. משימות ותחומי עבודה</vt:lpstr>
      <vt:lpstr>2.2.1 עבודה עם ילדים ונוער</vt:lpstr>
      <vt:lpstr>2.2.2 עבודה סוציאלית עם נוער</vt:lpstr>
      <vt:lpstr>2.2.3 פעילות חינוכית להגנה על ילדים ונוער</vt:lpstr>
      <vt:lpstr>2.2.4 קידום החינוך במשפחה</vt:lpstr>
      <vt:lpstr>2.2.5 התפקיד החוקי של מעונות היום לילדים</vt:lpstr>
      <vt:lpstr>2.2.6 התפתחות ההיצע של מעונות היום לילדים</vt:lpstr>
      <vt:lpstr>2. משימות ותחומי עבודה</vt:lpstr>
      <vt:lpstr>2.3.1 הבסיס החוקי לשירותי הסיוע בחינוך</vt:lpstr>
      <vt:lpstr>2.3.2 תכנון שירותי הסיוע</vt:lpstr>
      <vt:lpstr>2.3.3 סקירה לגבי סוגי הסיוע</vt:lpstr>
      <vt:lpstr>2.3.3.1 סיוע אמבולטורי וסיוע חלקי במסגרת מוסדית</vt:lpstr>
      <vt:lpstr>2.3.3.2 משפחת אומנה</vt:lpstr>
      <vt:lpstr>2.3.3.3 חינוך בפנימייה או במסגרות מוגנות אחרות</vt:lpstr>
      <vt:lpstr>2.3.4 ההתפלגות הכמותית של הסיוע בחינוך</vt:lpstr>
      <vt:lpstr>2. משימות ותחומי עבודה</vt:lpstr>
      <vt:lpstr>2.4.1 שירותי סיוע בהשתלבות – הבסיס לזכאות</vt:lpstr>
      <vt:lpstr>2.4.2 שירותי סיוע בהשתלבות – עקרונות פרוצדורליים</vt:lpstr>
      <vt:lpstr>2.4.3 שירותי סיוע בהשתלבות צעירים עם מוגבלויות נפשיות</vt:lpstr>
      <vt:lpstr>2. משימות ותחומי עבודה</vt:lpstr>
      <vt:lpstr>2.5.1 סיוע למבוגרים צעירים</vt:lpstr>
      <vt:lpstr>2. משימות ותחומי עבודה</vt:lpstr>
      <vt:lpstr>2.6.1 תפקידם של שירותי הרווחה לילדים ונוער להגנה בפני  פגיעה בשלום הילד</vt:lpstr>
      <vt:lpstr>2.6.2 לקיחה למשמורת</vt:lpstr>
      <vt:lpstr>2.6.3 מעורבות בהליכים בבית המשפט לענייני משפחה  במקרים של סיכון (אפשרי) לשלום הילד</vt:lpstr>
      <vt:lpstr>2.6.4 מעורבות בהליכים בבית המשפט לענייני משפחה במקרים של פרידה/גירושין של הורים לילדים קטינים</vt:lpstr>
      <vt:lpstr>2.6.5 אפוטרופסות מלאה וחלקית</vt:lpstr>
      <vt:lpstr>2.6.6 מעורבות בהליכים בפני בית המשפט לנוער</vt:lpstr>
      <vt:lpstr>2.6.7 אימוץ</vt:lpstr>
      <vt:lpstr>3. תשתיות</vt:lpstr>
      <vt:lpstr>3.1.1א שירותי הרווחה לילדים ונוער ברמה הפדרלית, במדינות  וברשויות המקומיות </vt:lpstr>
      <vt:lpstr>3.1.1ב שירותי הרווחה לילדים ונוער ברמה הפדרלית, במדינות  וברשויות המקומיות </vt:lpstr>
      <vt:lpstr>3.1.2 הגופים המקומיים של הרווחה לילדים ולנוער במגזר הציבורי</vt:lpstr>
      <vt:lpstr>3.1.3 המבנה הדואלי של לשכות הרווחה לנוער</vt:lpstr>
      <vt:lpstr>3.1.4 התשתיות של גופי רווחת הילדים והנוער</vt:lpstr>
      <vt:lpstr>3.1.5 מסגרות המופעלות על ידי גופים עצמאיים וציבוריים</vt:lpstr>
      <vt:lpstr>3.1.6 ארגוני גג ומכוני מחקר של שירותי הרווחה לילדים ונוער</vt:lpstr>
      <vt:lpstr>. 3.1.7המבנה של שירותי הרווחה לילדים ונוער ברפובליקה הפדרלית של גרמניה - חלק 1 </vt:lpstr>
      <vt:lpstr>. 3.1.8המבנה של שירותי הרווחה לילדים ונוער ברפובליקה הפדרלית של גרמניה - חלק 2 </vt:lpstr>
      <vt:lpstr>3. תשתיות</vt:lpstr>
      <vt:lpstr>3.2.1 סובסידיאריות (שיוריות) ואחריות כוללת</vt:lpstr>
      <vt:lpstr>3.2.2 "מושגי מפתח" בשירותי הרווחה לילדים ונוער</vt:lpstr>
      <vt:lpstr>3.2.3 עקרונות העשייה של שירותי הרווחה לילדים ונוער</vt:lpstr>
      <vt:lpstr>3.2.4 הכלה</vt:lpstr>
      <vt:lpstr>3.2.5 עקרונות ההשתתפות בשירותי הרווחה לילדים ונוער</vt:lpstr>
      <vt:lpstr>3.2.6 זכויות ההשתתפות לפי ספר החוקים הסוציאלי ה-8 – מן הכלל אל הפרט</vt:lpstr>
      <vt:lpstr>3.2.7 נציבות תלונות הציבור בשירותי הרווחה לילדים ונוער</vt:lpstr>
      <vt:lpstr>3.2.8 שמירה על אמון</vt:lpstr>
      <vt:lpstr>3. תשתיות</vt:lpstr>
      <vt:lpstr>3.3.1 ההוצאות על שירותי הרווחה לילדים ונוער</vt:lpstr>
      <vt:lpstr>3.3.2 הוצאות פדרליות, הוצאות המדינות והרשויות המקומיות</vt:lpstr>
      <vt:lpstr>3.3.3 מתווה הילדים והנוער של הממשל הפדרלי (KJP)</vt:lpstr>
      <vt:lpstr>3.3.4 מימון מוסדות ושירותים</vt:lpstr>
      <vt:lpstr>3.3.5 משולש היחסים בין הזכויות החוקיות האינדיבידואליות על פי הדינים הסוציאליים</vt:lpstr>
      <vt:lpstr>3. תשתיות</vt:lpstr>
      <vt:lpstr>3.4.1 תחומי הפעילות של העוסקים בשירותי הרווחה לילדים ונוער</vt:lpstr>
      <vt:lpstr>3.4.2 מעורבות חברתית, התנדבות</vt:lpstr>
      <vt:lpstr>3.4.3 המיומנויות המקצועיות של הצוות הסוציו-פדגוגי</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 Open Sans SemiBold  44pt</dc:title>
  <dc:creator>Dirk Hänisch</dc:creator>
  <cp:lastModifiedBy>Klinzing, Susanne</cp:lastModifiedBy>
  <cp:revision>1020</cp:revision>
  <cp:lastPrinted>2023-03-21T15:46:20Z</cp:lastPrinted>
  <dcterms:created xsi:type="dcterms:W3CDTF">2020-12-04T07:36:26Z</dcterms:created>
  <dcterms:modified xsi:type="dcterms:W3CDTF">2023-03-21T16:12:01Z</dcterms:modified>
</cp:coreProperties>
</file>